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44" r:id="rId1"/>
  </p:sldMasterIdLst>
  <p:notesMasterIdLst>
    <p:notesMasterId r:id="rId47"/>
  </p:notesMasterIdLst>
  <p:handoutMasterIdLst>
    <p:handoutMasterId r:id="rId48"/>
  </p:handoutMasterIdLst>
  <p:sldIdLst>
    <p:sldId id="376" r:id="rId2"/>
    <p:sldId id="415" r:id="rId3"/>
    <p:sldId id="437" r:id="rId4"/>
    <p:sldId id="378" r:id="rId5"/>
    <p:sldId id="438" r:id="rId6"/>
    <p:sldId id="439" r:id="rId7"/>
    <p:sldId id="440" r:id="rId8"/>
    <p:sldId id="441" r:id="rId9"/>
    <p:sldId id="442" r:id="rId10"/>
    <p:sldId id="443" r:id="rId11"/>
    <p:sldId id="444" r:id="rId12"/>
    <p:sldId id="446" r:id="rId13"/>
    <p:sldId id="445" r:id="rId14"/>
    <p:sldId id="459" r:id="rId15"/>
    <p:sldId id="448" r:id="rId16"/>
    <p:sldId id="449" r:id="rId17"/>
    <p:sldId id="450" r:id="rId18"/>
    <p:sldId id="451" r:id="rId19"/>
    <p:sldId id="452" r:id="rId20"/>
    <p:sldId id="453" r:id="rId21"/>
    <p:sldId id="454" r:id="rId22"/>
    <p:sldId id="455" r:id="rId23"/>
    <p:sldId id="460" r:id="rId24"/>
    <p:sldId id="456" r:id="rId25"/>
    <p:sldId id="457" r:id="rId26"/>
    <p:sldId id="458" r:id="rId27"/>
    <p:sldId id="461" r:id="rId28"/>
    <p:sldId id="462" r:id="rId29"/>
    <p:sldId id="463" r:id="rId30"/>
    <p:sldId id="464" r:id="rId31"/>
    <p:sldId id="465" r:id="rId32"/>
    <p:sldId id="466" r:id="rId33"/>
    <p:sldId id="467" r:id="rId34"/>
    <p:sldId id="469" r:id="rId35"/>
    <p:sldId id="470" r:id="rId36"/>
    <p:sldId id="471" r:id="rId37"/>
    <p:sldId id="472" r:id="rId38"/>
    <p:sldId id="473" r:id="rId39"/>
    <p:sldId id="474" r:id="rId40"/>
    <p:sldId id="475" r:id="rId41"/>
    <p:sldId id="477" r:id="rId42"/>
    <p:sldId id="478" r:id="rId43"/>
    <p:sldId id="479" r:id="rId44"/>
    <p:sldId id="480" r:id="rId45"/>
    <p:sldId id="481" r:id="rId46"/>
  </p:sldIdLst>
  <p:sldSz cx="9144000" cy="5143500" type="screen16x9"/>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 lastIdx="1" clrIdx="4"/>
  <p:cmAuthor id="1" name="Unknown User1" initials="Unknown User1" lastIdx="1" clrIdx="6"/>
  <p:cmAuthor id="8" name="Unknown User2" initials="Unknown User2" lastIdx="1" clrIdx="5"/>
  <p:cmAuthor id="2" name="Unknown User3" initials="Unknown User3" lastIdx="14" clrIdx="0"/>
  <p:cmAuthor id="9" name="Dicicco, Michael A. (GSFC-279.0)[TRAX INTERNATIONAL CORP]" initials="DMA(IC" lastIdx="1" clrIdx="8">
    <p:extLst>
      <p:ext uri="{19B8F6BF-5375-455C-9EA6-DF929625EA0E}">
        <p15:presenceInfo xmlns:p15="http://schemas.microsoft.com/office/powerpoint/2012/main" userId="S-1-5-21-330711430-3775241029-4075259233-607244" providerId="AD"/>
      </p:ext>
    </p:extLst>
  </p:cmAuthor>
  <p:cmAuthor id="3" name="Unknown User4" initials="Unknown User4" lastIdx="1" clrIdx="7"/>
  <p:cmAuthor id="4" name="Unknown User5" initials="Unknown User5" lastIdx="1" clrIdx="1"/>
  <p:cmAuthor id="5" name="Unknown User6" initials="Unknown User6" lastIdx="1" clrIdx="2"/>
  <p:cmAuthor id="6" name="Unknown User7" initials="Unknown User7" lastIdx="1" clrIdx="3"/>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532"/>
    <a:srgbClr val="006C7F"/>
    <a:srgbClr val="009B9F"/>
    <a:srgbClr val="006172"/>
    <a:srgbClr val="BB0A08"/>
    <a:srgbClr val="E0A42B"/>
    <a:srgbClr val="007E95"/>
    <a:srgbClr val="00A1A6"/>
    <a:srgbClr val="00A1B4"/>
    <a:srgbClr val="8B58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868"/>
    <p:restoredTop sz="97013"/>
  </p:normalViewPr>
  <p:slideViewPr>
    <p:cSldViewPr snapToGrid="0">
      <p:cViewPr varScale="1">
        <p:scale>
          <a:sx n="199" d="100"/>
          <a:sy n="199" d="100"/>
        </p:scale>
        <p:origin x="176" y="184"/>
      </p:cViewPr>
      <p:guideLst/>
    </p:cSldViewPr>
  </p:slideViewPr>
  <p:notesTextViewPr>
    <p:cViewPr>
      <p:scale>
        <a:sx n="1" d="1"/>
        <a:sy n="1" d="1"/>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1575DC-8472-8D40-B8ED-FD543FBD9CEF}"/>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dirty="0">
                <a:latin typeface="Arial" charset="0"/>
                <a:ea typeface="ＭＳ Ｐゴシック" pitchFamily="-110" charset="-128"/>
                <a:cs typeface="+mn-cs"/>
              </a:defRPr>
            </a:lvl1pPr>
          </a:lstStyle>
          <a:p>
            <a:pPr>
              <a:defRPr/>
            </a:pPr>
            <a:endParaRPr lang="en-US" dirty="0"/>
          </a:p>
        </p:txBody>
      </p:sp>
      <p:sp>
        <p:nvSpPr>
          <p:cNvPr id="3" name="Date Placeholder 2">
            <a:extLst>
              <a:ext uri="{FF2B5EF4-FFF2-40B4-BE49-F238E27FC236}">
                <a16:creationId xmlns:a16="http://schemas.microsoft.com/office/drawing/2014/main" id="{26E852C2-0087-B948-9CA3-41351930B9B7}"/>
              </a:ext>
            </a:extLst>
          </p:cNvPr>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ea typeface="ＭＳ Ｐゴシック" pitchFamily="-110" charset="-128"/>
                <a:cs typeface="+mn-cs"/>
              </a:defRPr>
            </a:lvl1pPr>
          </a:lstStyle>
          <a:p>
            <a:pPr>
              <a:defRPr/>
            </a:pPr>
            <a:fld id="{17246967-728E-4146-B2FF-C63724BCB98E}" type="datetimeFigureOut">
              <a:rPr lang="en-US"/>
              <a:pPr>
                <a:defRPr/>
              </a:pPr>
              <a:t>1/24/24</a:t>
            </a:fld>
            <a:endParaRPr lang="en-US" dirty="0"/>
          </a:p>
        </p:txBody>
      </p:sp>
      <p:sp>
        <p:nvSpPr>
          <p:cNvPr id="4" name="Footer Placeholder 3">
            <a:extLst>
              <a:ext uri="{FF2B5EF4-FFF2-40B4-BE49-F238E27FC236}">
                <a16:creationId xmlns:a16="http://schemas.microsoft.com/office/drawing/2014/main" id="{3B752906-D766-E645-9CB9-233BA730E202}"/>
              </a:ext>
            </a:extLst>
          </p:cNvPr>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eaLnBrk="1" hangingPunct="1">
              <a:defRPr sz="1200" dirty="0">
                <a:latin typeface="Arial" charset="0"/>
                <a:ea typeface="ＭＳ Ｐゴシック" pitchFamily="-110" charset="-128"/>
                <a:cs typeface="+mn-cs"/>
              </a:defRPr>
            </a:lvl1pPr>
          </a:lstStyle>
          <a:p>
            <a:pPr>
              <a:defRPr/>
            </a:pPr>
            <a:endParaRPr lang="en-US" dirty="0"/>
          </a:p>
        </p:txBody>
      </p:sp>
      <p:sp>
        <p:nvSpPr>
          <p:cNvPr id="5" name="Slide Number Placeholder 4">
            <a:extLst>
              <a:ext uri="{FF2B5EF4-FFF2-40B4-BE49-F238E27FC236}">
                <a16:creationId xmlns:a16="http://schemas.microsoft.com/office/drawing/2014/main" id="{B323C9AA-B512-4047-8A38-EA1657A4CF00}"/>
              </a:ext>
            </a:extLst>
          </p:cNvPr>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eaLnBrk="1" hangingPunct="1">
              <a:defRPr sz="1200">
                <a:latin typeface="Arial" charset="0"/>
                <a:ea typeface="ＭＳ Ｐゴシック" pitchFamily="-110" charset="-128"/>
                <a:cs typeface="+mn-cs"/>
              </a:defRPr>
            </a:lvl1pPr>
          </a:lstStyle>
          <a:p>
            <a:pPr>
              <a:defRPr/>
            </a:pPr>
            <a:fld id="{320CC3D8-57C4-D34A-B011-03FF12EEBC23}"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C36FFE-65E5-F145-ABB4-6B4312DEA08B}"/>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dirty="0">
                <a:latin typeface="Arial" charset="0"/>
                <a:ea typeface="ＭＳ Ｐゴシック" pitchFamily="-110" charset="-128"/>
                <a:cs typeface="+mn-cs"/>
              </a:defRPr>
            </a:lvl1pPr>
          </a:lstStyle>
          <a:p>
            <a:pPr>
              <a:defRPr/>
            </a:pPr>
            <a:endParaRPr lang="en-US" dirty="0"/>
          </a:p>
        </p:txBody>
      </p:sp>
      <p:sp>
        <p:nvSpPr>
          <p:cNvPr id="3" name="Date Placeholder 2">
            <a:extLst>
              <a:ext uri="{FF2B5EF4-FFF2-40B4-BE49-F238E27FC236}">
                <a16:creationId xmlns:a16="http://schemas.microsoft.com/office/drawing/2014/main" id="{797C514D-2876-1A44-8D92-0AB07A72CF7E}"/>
              </a:ext>
            </a:extLst>
          </p:cNvPr>
          <p:cNvSpPr>
            <a:spLocks noGrp="1"/>
          </p:cNvSpPr>
          <p:nvPr>
            <p:ph type="dt"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ea typeface="ＭＳ Ｐゴシック" pitchFamily="-110" charset="-128"/>
                <a:cs typeface="+mn-cs"/>
              </a:defRPr>
            </a:lvl1pPr>
          </a:lstStyle>
          <a:p>
            <a:pPr>
              <a:defRPr/>
            </a:pPr>
            <a:fld id="{EBCF63FD-FB91-384E-B5E8-25968CDEE1D4}" type="datetimeFigureOut">
              <a:rPr lang="en-US"/>
              <a:pPr>
                <a:defRPr/>
              </a:pPr>
              <a:t>1/24/24</a:t>
            </a:fld>
            <a:endParaRPr lang="en-US" dirty="0"/>
          </a:p>
        </p:txBody>
      </p:sp>
      <p:sp>
        <p:nvSpPr>
          <p:cNvPr id="4" name="Slide Image Placeholder 3">
            <a:extLst>
              <a:ext uri="{FF2B5EF4-FFF2-40B4-BE49-F238E27FC236}">
                <a16:creationId xmlns:a16="http://schemas.microsoft.com/office/drawing/2014/main" id="{79F3AF8E-C436-FB41-969A-0BD0F87A203F}"/>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32B1CFC9-73DE-2646-AB06-5D0D174ED464}"/>
              </a:ext>
            </a:extLst>
          </p:cNvPr>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43A30010-1886-DF46-9901-7F3B7576D595}"/>
              </a:ext>
            </a:extLst>
          </p:cNvPr>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eaLnBrk="1" hangingPunct="1">
              <a:defRPr sz="1200" dirty="0">
                <a:latin typeface="Arial" charset="0"/>
                <a:ea typeface="ＭＳ Ｐゴシック" pitchFamily="-110" charset="-128"/>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534DAFBE-16C6-3942-A14F-CC32E884DF19}"/>
              </a:ext>
            </a:extLst>
          </p:cNvPr>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eaLnBrk="1" hangingPunct="1">
              <a:defRPr sz="1200">
                <a:latin typeface="Arial" charset="0"/>
                <a:ea typeface="ＭＳ Ｐゴシック" pitchFamily="-110" charset="-128"/>
                <a:cs typeface="+mn-cs"/>
              </a:defRPr>
            </a:lvl1pPr>
          </a:lstStyle>
          <a:p>
            <a:pPr>
              <a:defRPr/>
            </a:pPr>
            <a:fld id="{2D9C25B0-79D3-DD45-BE22-10A751CD66AB}" type="slidenum">
              <a:rPr lang="en-US"/>
              <a:pPr>
                <a:defRPr/>
              </a:pPr>
              <a:t>‹#›</a:t>
            </a:fld>
            <a:endParaRPr lang="en-US" dirty="0"/>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D9C25B0-79D3-DD45-BE22-10A751CD66AB}" type="slidenum">
              <a:rPr lang="en-US" smtClean="0"/>
              <a:pPr>
                <a:defRPr/>
              </a:pPr>
              <a:t>22</a:t>
            </a:fld>
            <a:endParaRPr lang="en-US" dirty="0"/>
          </a:p>
        </p:txBody>
      </p:sp>
    </p:spTree>
    <p:extLst>
      <p:ext uri="{BB962C8B-B14F-4D97-AF65-F5344CB8AC3E}">
        <p14:creationId xmlns:p14="http://schemas.microsoft.com/office/powerpoint/2010/main" val="1977580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D9C25B0-79D3-DD45-BE22-10A751CD66AB}" type="slidenum">
              <a:rPr lang="en-US" smtClean="0"/>
              <a:pPr>
                <a:defRPr/>
              </a:pPr>
              <a:t>23</a:t>
            </a:fld>
            <a:endParaRPr lang="en-US" dirty="0"/>
          </a:p>
        </p:txBody>
      </p:sp>
    </p:spTree>
    <p:extLst>
      <p:ext uri="{BB962C8B-B14F-4D97-AF65-F5344CB8AC3E}">
        <p14:creationId xmlns:p14="http://schemas.microsoft.com/office/powerpoint/2010/main" val="1873254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2 Program Title Slide 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6BB87D-187B-6B6E-90A2-8A9C1D5F3D6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Rectangle 9">
            <a:extLst>
              <a:ext uri="{FF2B5EF4-FFF2-40B4-BE49-F238E27FC236}">
                <a16:creationId xmlns:a16="http://schemas.microsoft.com/office/drawing/2014/main" id="{F1B76CB0-69AE-8241-8C3B-F2F14F009ECB}"/>
              </a:ext>
            </a:extLst>
          </p:cNvPr>
          <p:cNvSpPr>
            <a:spLocks noChangeArrowheads="1"/>
          </p:cNvSpPr>
          <p:nvPr userDrawn="1"/>
        </p:nvSpPr>
        <p:spPr bwMode="auto">
          <a:xfrm>
            <a:off x="360365" y="4628276"/>
            <a:ext cx="885179" cy="215444"/>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defRPr/>
            </a:pPr>
            <a:r>
              <a:rPr lang="en-US" altLang="en-US" sz="800" dirty="0">
                <a:solidFill>
                  <a:schemeClr val="tx1"/>
                </a:solidFill>
                <a:latin typeface="HelveticaNeueLT Std Med"/>
                <a:cs typeface="HelveticaNeueLT Std Med"/>
              </a:rPr>
              <a:t>www.nasa.gov</a:t>
            </a:r>
          </a:p>
        </p:txBody>
      </p:sp>
      <p:pic>
        <p:nvPicPr>
          <p:cNvPr id="6" name="Picture 11">
            <a:extLst>
              <a:ext uri="{FF2B5EF4-FFF2-40B4-BE49-F238E27FC236}">
                <a16:creationId xmlns:a16="http://schemas.microsoft.com/office/drawing/2014/main" id="{D529D541-8AB6-7B49-8FA4-A5EC6289A83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8191500" y="308082"/>
            <a:ext cx="590129" cy="48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EF22566-03D9-2141-8D43-6E637BA55275}"/>
              </a:ext>
            </a:extLst>
          </p:cNvPr>
          <p:cNvSpPr>
            <a:spLocks noChangeArrowheads="1"/>
          </p:cNvSpPr>
          <p:nvPr/>
        </p:nvSpPr>
        <p:spPr bwMode="auto">
          <a:xfrm>
            <a:off x="435192" y="467380"/>
            <a:ext cx="2126408" cy="200055"/>
          </a:xfrm>
          <a:prstGeom prst="rect">
            <a:avLst/>
          </a:prstGeom>
          <a:noFill/>
          <a:ln>
            <a:noFill/>
          </a:ln>
          <a:effectLst>
            <a:outerShdw blurRad="101018" dist="473919" dir="2700000" sx="157039" sy="157039" algn="tl" rotWithShape="0">
              <a:schemeClr val="bg1"/>
            </a:outerShdw>
          </a:effectLst>
        </p:spPr>
        <p:txBody>
          <a:bodyPr wrap="squar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defRPr/>
            </a:pPr>
            <a:r>
              <a:rPr lang="en-US" altLang="en-US" sz="700" dirty="0">
                <a:solidFill>
                  <a:schemeClr val="tx1"/>
                </a:solidFill>
                <a:effectLst/>
                <a:cs typeface="Arial" charset="0"/>
              </a:rPr>
              <a:t>National Aeronautics and Space Administration </a:t>
            </a:r>
          </a:p>
        </p:txBody>
      </p:sp>
      <p:sp>
        <p:nvSpPr>
          <p:cNvPr id="9" name="Title 1">
            <a:extLst>
              <a:ext uri="{FF2B5EF4-FFF2-40B4-BE49-F238E27FC236}">
                <a16:creationId xmlns:a16="http://schemas.microsoft.com/office/drawing/2014/main" id="{3C964AF5-CB81-5D48-962B-0A1B08847780}"/>
              </a:ext>
            </a:extLst>
          </p:cNvPr>
          <p:cNvSpPr txBox="1">
            <a:spLocks/>
          </p:cNvSpPr>
          <p:nvPr/>
        </p:nvSpPr>
        <p:spPr>
          <a:xfrm>
            <a:off x="212725" y="2381250"/>
            <a:ext cx="8337550" cy="769938"/>
          </a:xfrm>
          <a:prstGeom prst="rect">
            <a:avLst/>
          </a:prstGeom>
        </p:spPr>
        <p:txBody>
          <a:bodyPr/>
          <a:lstStyle>
            <a:lvl1pPr algn="l" rtl="0" eaLnBrk="1" fontAlgn="base" hangingPunct="1">
              <a:lnSpc>
                <a:spcPct val="110000"/>
              </a:lnSpc>
              <a:spcBef>
                <a:spcPts val="1200"/>
              </a:spcBef>
              <a:spcAft>
                <a:spcPts val="1200"/>
              </a:spcAft>
              <a:defRPr sz="2000" b="1">
                <a:solidFill>
                  <a:schemeClr val="bg1"/>
                </a:solidFill>
                <a:effectLst>
                  <a:outerShdw blurRad="50800" dist="38100" dir="2700000" algn="tl" rotWithShape="0">
                    <a:prstClr val="black">
                      <a:alpha val="70000"/>
                    </a:prstClr>
                  </a:outerShdw>
                </a:effectLst>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4400">
                <a:solidFill>
                  <a:schemeClr val="tx2"/>
                </a:solidFill>
                <a:latin typeface="Arial" pitchFamily="-109" charset="0"/>
              </a:defRPr>
            </a:lvl6pPr>
            <a:lvl7pPr marL="914400" algn="ctr" rtl="0" eaLnBrk="1" fontAlgn="base" hangingPunct="1">
              <a:spcBef>
                <a:spcPct val="0"/>
              </a:spcBef>
              <a:spcAft>
                <a:spcPct val="0"/>
              </a:spcAft>
              <a:defRPr sz="4400">
                <a:solidFill>
                  <a:schemeClr val="tx2"/>
                </a:solidFill>
                <a:latin typeface="Arial" pitchFamily="-109" charset="0"/>
              </a:defRPr>
            </a:lvl7pPr>
            <a:lvl8pPr marL="1371600" algn="ctr" rtl="0" eaLnBrk="1" fontAlgn="base" hangingPunct="1">
              <a:spcBef>
                <a:spcPct val="0"/>
              </a:spcBef>
              <a:spcAft>
                <a:spcPct val="0"/>
              </a:spcAft>
              <a:defRPr sz="4400">
                <a:solidFill>
                  <a:schemeClr val="tx2"/>
                </a:solidFill>
                <a:latin typeface="Arial" pitchFamily="-109" charset="0"/>
              </a:defRPr>
            </a:lvl8pPr>
            <a:lvl9pPr marL="1828800" algn="ctr" rtl="0" eaLnBrk="1" fontAlgn="base" hangingPunct="1">
              <a:spcBef>
                <a:spcPct val="0"/>
              </a:spcBef>
              <a:spcAft>
                <a:spcPct val="0"/>
              </a:spcAft>
              <a:defRPr sz="4400">
                <a:solidFill>
                  <a:schemeClr val="tx2"/>
                </a:solidFill>
                <a:latin typeface="Arial" pitchFamily="-109" charset="0"/>
              </a:defRPr>
            </a:lvl9pPr>
          </a:lstStyle>
          <a:p>
            <a:pPr>
              <a:defRPr/>
            </a:pPr>
            <a:r>
              <a:rPr lang="en-US" kern="0" dirty="0"/>
              <a:t>   </a:t>
            </a:r>
          </a:p>
        </p:txBody>
      </p:sp>
    </p:spTree>
    <p:extLst>
      <p:ext uri="{BB962C8B-B14F-4D97-AF65-F5344CB8AC3E}">
        <p14:creationId xmlns:p14="http://schemas.microsoft.com/office/powerpoint/2010/main" val="3238180847"/>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tline/Contents Slide">
    <p:spTree>
      <p:nvGrpSpPr>
        <p:cNvPr id="1" name=""/>
        <p:cNvGrpSpPr/>
        <p:nvPr/>
      </p:nvGrpSpPr>
      <p:grpSpPr>
        <a:xfrm>
          <a:off x="0" y="0"/>
          <a:ext cx="0" cy="0"/>
          <a:chOff x="0" y="0"/>
          <a:chExt cx="0" cy="0"/>
        </a:xfrm>
      </p:grpSpPr>
      <p:sp>
        <p:nvSpPr>
          <p:cNvPr id="2" name="Title 1"/>
          <p:cNvSpPr>
            <a:spLocks noGrp="1"/>
          </p:cNvSpPr>
          <p:nvPr>
            <p:ph type="title"/>
          </p:nvPr>
        </p:nvSpPr>
        <p:spPr>
          <a:xfrm>
            <a:off x="200946" y="84535"/>
            <a:ext cx="6765359" cy="510778"/>
          </a:xfrm>
          <a:prstGeom prst="rect">
            <a:avLst/>
          </a:prstGeom>
        </p:spPr>
        <p:txBody>
          <a:bodyPr vert="horz"/>
          <a:lstStyle>
            <a:lvl1pPr algn="l">
              <a:defRPr sz="2400" b="0">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1"/>
          </p:nvPr>
        </p:nvSpPr>
        <p:spPr>
          <a:xfrm>
            <a:off x="181795" y="1654471"/>
            <a:ext cx="4437095" cy="3618977"/>
          </a:xfrm>
          <a:prstGeom prst="rect">
            <a:avLst/>
          </a:prstGeom>
        </p:spPr>
        <p:txBody>
          <a:bodyPr vert="horz"/>
          <a:lstStyle>
            <a:lvl1pPr marL="0" indent="0">
              <a:spcBef>
                <a:spcPts val="600"/>
              </a:spcBef>
              <a:spcAft>
                <a:spcPts val="0"/>
              </a:spcAft>
              <a:buClr>
                <a:schemeClr val="accent1"/>
              </a:buClr>
              <a:buSzPct val="130000"/>
              <a:buFont typeface="Wingdings" charset="2"/>
              <a:buNone/>
              <a:defRPr sz="1800" b="0" baseline="0">
                <a:solidFill>
                  <a:schemeClr val="tx1"/>
                </a:solidFill>
                <a:latin typeface="Arial"/>
              </a:defRPr>
            </a:lvl1pPr>
            <a:lvl2pPr marL="274320" indent="0">
              <a:spcBef>
                <a:spcPts val="600"/>
              </a:spcBef>
              <a:buFont typeface="Arial" panose="020B0604020202020204" pitchFamily="34" charset="0"/>
              <a:buNone/>
              <a:defRPr sz="1400" b="1" baseline="0">
                <a:solidFill>
                  <a:schemeClr val="accent2"/>
                </a:solidFill>
              </a:defRPr>
            </a:lvl2pPr>
          </a:lstStyle>
          <a:p>
            <a:pPr lvl="0"/>
            <a:r>
              <a:rPr lang="en-US" dirty="0"/>
              <a:t>Click to edit Master text styles</a:t>
            </a:r>
          </a:p>
        </p:txBody>
      </p:sp>
      <p:sp>
        <p:nvSpPr>
          <p:cNvPr id="3" name="TextBox 2">
            <a:extLst>
              <a:ext uri="{FF2B5EF4-FFF2-40B4-BE49-F238E27FC236}">
                <a16:creationId xmlns:a16="http://schemas.microsoft.com/office/drawing/2014/main" id="{73576BAA-B405-D545-847F-2A600107A0E7}"/>
              </a:ext>
            </a:extLst>
          </p:cNvPr>
          <p:cNvSpPr txBox="1"/>
          <p:nvPr userDrawn="1"/>
        </p:nvSpPr>
        <p:spPr>
          <a:xfrm>
            <a:off x="1801906" y="4955241"/>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sp>
        <p:nvSpPr>
          <p:cNvPr id="7" name="Text Placeholder 6">
            <a:extLst>
              <a:ext uri="{FF2B5EF4-FFF2-40B4-BE49-F238E27FC236}">
                <a16:creationId xmlns:a16="http://schemas.microsoft.com/office/drawing/2014/main" id="{52BD3F6B-B16F-7444-8503-A677C8836CA6}"/>
              </a:ext>
            </a:extLst>
          </p:cNvPr>
          <p:cNvSpPr>
            <a:spLocks noGrp="1"/>
          </p:cNvSpPr>
          <p:nvPr>
            <p:ph type="body" sz="quarter" idx="13"/>
          </p:nvPr>
        </p:nvSpPr>
        <p:spPr>
          <a:xfrm>
            <a:off x="191097" y="622940"/>
            <a:ext cx="6900862" cy="415925"/>
          </a:xfrm>
          <a:prstGeom prst="rect">
            <a:avLst/>
          </a:prstGeom>
        </p:spPr>
        <p:txBody>
          <a:bodyPr/>
          <a:lstStyle>
            <a:lvl1pPr>
              <a:buNone/>
              <a:defRPr sz="1400">
                <a:solidFill>
                  <a:schemeClr val="accent2">
                    <a:lumMod val="60000"/>
                    <a:lumOff val="40000"/>
                  </a:schemeClr>
                </a:solidFill>
              </a:defRPr>
            </a:lvl1pPr>
            <a:lvl2pPr>
              <a:buNone/>
              <a:defRPr/>
            </a:lvl2pPr>
          </a:lstStyle>
          <a:p>
            <a:pPr lvl="0"/>
            <a:r>
              <a:rPr lang="en-US" dirty="0"/>
              <a:t>Click to edit Master text styles</a:t>
            </a:r>
          </a:p>
        </p:txBody>
      </p:sp>
    </p:spTree>
    <p:extLst>
      <p:ext uri="{BB962C8B-B14F-4D97-AF65-F5344CB8AC3E}">
        <p14:creationId xmlns:p14="http://schemas.microsoft.com/office/powerpoint/2010/main" val="26617475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4">
            <a:extLst>
              <a:ext uri="{FF2B5EF4-FFF2-40B4-BE49-F238E27FC236}">
                <a16:creationId xmlns:a16="http://schemas.microsoft.com/office/drawing/2014/main" id="{DCE5BFAB-D794-B842-B5F0-5567679CF10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6911208" y="150813"/>
            <a:ext cx="200183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4">
            <a:extLst>
              <a:ext uri="{FF2B5EF4-FFF2-40B4-BE49-F238E27FC236}">
                <a16:creationId xmlns:a16="http://schemas.microsoft.com/office/drawing/2014/main" id="{5D978BC4-B0D2-AD41-9D81-CB6BF1252D0B}"/>
              </a:ext>
            </a:extLst>
          </p:cNvPr>
          <p:cNvSpPr txBox="1">
            <a:spLocks/>
          </p:cNvSpPr>
          <p:nvPr userDrawn="1"/>
        </p:nvSpPr>
        <p:spPr>
          <a:xfrm>
            <a:off x="134913" y="4822825"/>
            <a:ext cx="3086100" cy="169863"/>
          </a:xfrm>
          <a:prstGeom prst="rect">
            <a:avLst/>
          </a:prstGeom>
        </p:spPr>
        <p:txBody>
          <a:bodyPr/>
          <a:lstStyle>
            <a:defPPr>
              <a:defRPr lang="en-US"/>
            </a:defPPr>
            <a:lvl1pPr algn="l" rtl="0" fontAlgn="base">
              <a:spcBef>
                <a:spcPct val="0"/>
              </a:spcBef>
              <a:spcAft>
                <a:spcPct val="0"/>
              </a:spcAft>
              <a:defRPr sz="1000" kern="1200">
                <a:solidFill>
                  <a:schemeClr val="tx1"/>
                </a:solidFill>
                <a:latin typeface="Arial" pitchFamily="-108"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0" charset="-128"/>
                <a:cs typeface="+mn-cs"/>
              </a:defRPr>
            </a:lvl5pPr>
            <a:lvl6pPr marL="2286000" algn="l" defTabSz="914400" rtl="0" eaLnBrk="1" latinLnBrk="0" hangingPunct="1">
              <a:defRPr kern="1200">
                <a:solidFill>
                  <a:schemeClr val="tx1"/>
                </a:solidFill>
                <a:latin typeface="Arial" charset="0"/>
                <a:ea typeface="ＭＳ Ｐゴシック" pitchFamily="-110" charset="-128"/>
                <a:cs typeface="+mn-cs"/>
              </a:defRPr>
            </a:lvl6pPr>
            <a:lvl7pPr marL="2743200" algn="l" defTabSz="914400" rtl="0" eaLnBrk="1" latinLnBrk="0" hangingPunct="1">
              <a:defRPr kern="1200">
                <a:solidFill>
                  <a:schemeClr val="tx1"/>
                </a:solidFill>
                <a:latin typeface="Arial" charset="0"/>
                <a:ea typeface="ＭＳ Ｐゴシック" pitchFamily="-110" charset="-128"/>
                <a:cs typeface="+mn-cs"/>
              </a:defRPr>
            </a:lvl7pPr>
            <a:lvl8pPr marL="3200400" algn="l" defTabSz="914400" rtl="0" eaLnBrk="1" latinLnBrk="0" hangingPunct="1">
              <a:defRPr kern="1200">
                <a:solidFill>
                  <a:schemeClr val="tx1"/>
                </a:solidFill>
                <a:latin typeface="Arial" charset="0"/>
                <a:ea typeface="ＭＳ Ｐゴシック" pitchFamily="-110" charset="-128"/>
                <a:cs typeface="+mn-cs"/>
              </a:defRPr>
            </a:lvl8pPr>
            <a:lvl9pPr marL="3657600" algn="l" defTabSz="914400" rtl="0" eaLnBrk="1" latinLnBrk="0" hangingPunct="1">
              <a:defRPr kern="1200">
                <a:solidFill>
                  <a:schemeClr val="tx1"/>
                </a:solidFill>
                <a:latin typeface="Arial" charset="0"/>
                <a:ea typeface="ＭＳ Ｐゴシック" pitchFamily="-110" charset="-128"/>
                <a:cs typeface="+mn-cs"/>
              </a:defRPr>
            </a:lvl9pPr>
          </a:lstStyle>
          <a:p>
            <a:pPr eaLnBrk="1" hangingPunct="1">
              <a:defRPr/>
            </a:pPr>
            <a:r>
              <a:rPr lang="en-US" b="1" i="1" dirty="0">
                <a:solidFill>
                  <a:schemeClr val="tx1">
                    <a:lumMod val="75000"/>
                  </a:schemeClr>
                </a:solidFill>
              </a:rPr>
              <a:t>Spinoff 2024</a:t>
            </a:r>
          </a:p>
        </p:txBody>
      </p:sp>
      <p:sp>
        <p:nvSpPr>
          <p:cNvPr id="6" name="Footer Placeholder 4">
            <a:extLst>
              <a:ext uri="{FF2B5EF4-FFF2-40B4-BE49-F238E27FC236}">
                <a16:creationId xmlns:a16="http://schemas.microsoft.com/office/drawing/2014/main" id="{E8C63C2B-04F7-7A4E-9185-0F119A643090}"/>
              </a:ext>
            </a:extLst>
          </p:cNvPr>
          <p:cNvSpPr txBox="1">
            <a:spLocks/>
          </p:cNvSpPr>
          <p:nvPr/>
        </p:nvSpPr>
        <p:spPr>
          <a:xfrm>
            <a:off x="5880735" y="4826000"/>
            <a:ext cx="3086100" cy="169863"/>
          </a:xfrm>
          <a:prstGeom prst="rect">
            <a:avLst/>
          </a:prstGeom>
        </p:spPr>
        <p:txBody>
          <a:bodyPr/>
          <a:lstStyle>
            <a:defPPr>
              <a:defRPr lang="en-US"/>
            </a:defPPr>
            <a:lvl1pPr algn="l" rtl="0" fontAlgn="base">
              <a:spcBef>
                <a:spcPct val="0"/>
              </a:spcBef>
              <a:spcAft>
                <a:spcPct val="0"/>
              </a:spcAft>
              <a:defRPr sz="1000" kern="1200">
                <a:solidFill>
                  <a:schemeClr val="tx1"/>
                </a:solidFill>
                <a:latin typeface="Arial" pitchFamily="-108" charset="0"/>
                <a:ea typeface="+mn-ea"/>
                <a:cs typeface="+mn-cs"/>
              </a:defRPr>
            </a:lvl1pPr>
            <a:lvl2pPr marL="457200" algn="l" rtl="0" fontAlgn="base">
              <a:spcBef>
                <a:spcPct val="0"/>
              </a:spcBef>
              <a:spcAft>
                <a:spcPct val="0"/>
              </a:spcAft>
              <a:defRPr kern="1200">
                <a:solidFill>
                  <a:schemeClr val="tx1"/>
                </a:solidFill>
                <a:latin typeface="Arial"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10" charset="-128"/>
                <a:cs typeface="+mn-cs"/>
              </a:defRPr>
            </a:lvl5pPr>
            <a:lvl6pPr marL="2286000" algn="l" defTabSz="914400" rtl="0" eaLnBrk="1" latinLnBrk="0" hangingPunct="1">
              <a:defRPr kern="1200">
                <a:solidFill>
                  <a:schemeClr val="tx1"/>
                </a:solidFill>
                <a:latin typeface="Arial" charset="0"/>
                <a:ea typeface="ＭＳ Ｐゴシック" pitchFamily="-110" charset="-128"/>
                <a:cs typeface="+mn-cs"/>
              </a:defRPr>
            </a:lvl6pPr>
            <a:lvl7pPr marL="2743200" algn="l" defTabSz="914400" rtl="0" eaLnBrk="1" latinLnBrk="0" hangingPunct="1">
              <a:defRPr kern="1200">
                <a:solidFill>
                  <a:schemeClr val="tx1"/>
                </a:solidFill>
                <a:latin typeface="Arial" charset="0"/>
                <a:ea typeface="ＭＳ Ｐゴシック" pitchFamily="-110" charset="-128"/>
                <a:cs typeface="+mn-cs"/>
              </a:defRPr>
            </a:lvl7pPr>
            <a:lvl8pPr marL="3200400" algn="l" defTabSz="914400" rtl="0" eaLnBrk="1" latinLnBrk="0" hangingPunct="1">
              <a:defRPr kern="1200">
                <a:solidFill>
                  <a:schemeClr val="tx1"/>
                </a:solidFill>
                <a:latin typeface="Arial" charset="0"/>
                <a:ea typeface="ＭＳ Ｐゴシック" pitchFamily="-110" charset="-128"/>
                <a:cs typeface="+mn-cs"/>
              </a:defRPr>
            </a:lvl8pPr>
            <a:lvl9pPr marL="3657600" algn="l" defTabSz="914400" rtl="0" eaLnBrk="1" latinLnBrk="0" hangingPunct="1">
              <a:defRPr kern="1200">
                <a:solidFill>
                  <a:schemeClr val="tx1"/>
                </a:solidFill>
                <a:latin typeface="Arial" charset="0"/>
                <a:ea typeface="ＭＳ Ｐゴシック" pitchFamily="-110" charset="-128"/>
                <a:cs typeface="+mn-cs"/>
              </a:defRPr>
            </a:lvl9pPr>
          </a:lstStyle>
          <a:p>
            <a:pPr algn="r" eaLnBrk="1" hangingPunct="1">
              <a:defRPr/>
            </a:pPr>
            <a:r>
              <a:rPr lang="en-US" b="1" dirty="0">
                <a:solidFill>
                  <a:schemeClr val="tx1">
                    <a:lumMod val="75000"/>
                  </a:schemeClr>
                </a:solidFill>
              </a:rPr>
              <a:t>technology.nasa.gov</a:t>
            </a:r>
          </a:p>
        </p:txBody>
      </p:sp>
    </p:spTree>
  </p:cSld>
  <p:clrMap bg1="dk1" tx1="lt1" bg2="dk2" tx2="lt2" accent1="accent1" accent2="accent2" accent3="accent3" accent4="accent4" accent5="accent5" accent6="accent6" hlink="hlink" folHlink="folHlink"/>
  <p:sldLayoutIdLst>
    <p:sldLayoutId id="2147484002" r:id="rId1"/>
    <p:sldLayoutId id="2147483992" r:id="rId2"/>
  </p:sldLayoutIdLst>
  <p:hf hdr="0" ftr="0"/>
  <p:txStyles>
    <p:titleStyle>
      <a:lvl1pPr algn="ctr" rtl="0" eaLnBrk="1" fontAlgn="base" hangingPunct="1">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1" fontAlgn="base" hangingPunct="1">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4400">
          <a:solidFill>
            <a:schemeClr val="tx2"/>
          </a:solidFill>
          <a:latin typeface="Arial" pitchFamily="-109" charset="0"/>
        </a:defRPr>
      </a:lvl6pPr>
      <a:lvl7pPr marL="914400" algn="ctr" rtl="0" eaLnBrk="1" fontAlgn="base" hangingPunct="1">
        <a:spcBef>
          <a:spcPct val="0"/>
        </a:spcBef>
        <a:spcAft>
          <a:spcPct val="0"/>
        </a:spcAft>
        <a:defRPr sz="4400">
          <a:solidFill>
            <a:schemeClr val="tx2"/>
          </a:solidFill>
          <a:latin typeface="Arial" pitchFamily="-109" charset="0"/>
        </a:defRPr>
      </a:lvl7pPr>
      <a:lvl8pPr marL="1371600" algn="ctr" rtl="0" eaLnBrk="1" fontAlgn="base" hangingPunct="1">
        <a:spcBef>
          <a:spcPct val="0"/>
        </a:spcBef>
        <a:spcAft>
          <a:spcPct val="0"/>
        </a:spcAft>
        <a:defRPr sz="4400">
          <a:solidFill>
            <a:schemeClr val="tx2"/>
          </a:solidFill>
          <a:latin typeface="Arial" pitchFamily="-109" charset="0"/>
        </a:defRPr>
      </a:lvl8pPr>
      <a:lvl9pPr marL="1828800" algn="ctr" rtl="0" eaLnBrk="1" fontAlgn="base" hangingPunct="1">
        <a:spcBef>
          <a:spcPct val="0"/>
        </a:spcBef>
        <a:spcAft>
          <a:spcPct val="0"/>
        </a:spcAft>
        <a:defRPr sz="4400">
          <a:solidFill>
            <a:schemeClr val="tx2"/>
          </a:solidFill>
          <a:latin typeface="Arial" pitchFamily="-109"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B15FBB-A42E-B511-A434-868632120506}"/>
              </a:ext>
            </a:extLst>
          </p:cNvPr>
          <p:cNvSpPr txBox="1"/>
          <p:nvPr/>
        </p:nvSpPr>
        <p:spPr>
          <a:xfrm>
            <a:off x="750439" y="113512"/>
            <a:ext cx="0" cy="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noAutofit/>
          </a:bodyPr>
          <a:lstStyle/>
          <a:p>
            <a:pPr marL="342900" indent="-342900" eaLnBrk="1" fontAlgn="auto" hangingPunct="1">
              <a:spcBef>
                <a:spcPts val="0"/>
              </a:spcBef>
              <a:spcAft>
                <a:spcPts val="600"/>
              </a:spcAft>
            </a:pPr>
            <a:endParaRPr lang="en-US" sz="1400" b="1" dirty="0">
              <a:solidFill>
                <a:schemeClr val="accent2"/>
              </a:solidFill>
              <a:latin typeface="Arial"/>
              <a:cs typeface="Arial"/>
            </a:endParaRPr>
          </a:p>
        </p:txBody>
      </p:sp>
      <p:sp>
        <p:nvSpPr>
          <p:cNvPr id="3" name="Rectangle 9">
            <a:extLst>
              <a:ext uri="{FF2B5EF4-FFF2-40B4-BE49-F238E27FC236}">
                <a16:creationId xmlns:a16="http://schemas.microsoft.com/office/drawing/2014/main" id="{825270ED-4F86-B3A4-13E2-16A2E0F6375F}"/>
              </a:ext>
            </a:extLst>
          </p:cNvPr>
          <p:cNvSpPr>
            <a:spLocks noChangeArrowheads="1"/>
          </p:cNvSpPr>
          <p:nvPr/>
        </p:nvSpPr>
        <p:spPr bwMode="auto">
          <a:xfrm>
            <a:off x="360365" y="4628276"/>
            <a:ext cx="885179" cy="215444"/>
          </a:xfrm>
          <a:prstGeom prst="rect">
            <a:avLst/>
          </a:prstGeom>
          <a:noFill/>
          <a:ln>
            <a:noFill/>
          </a:ln>
        </p:spPr>
        <p:txBody>
          <a:bodyPr wrap="none">
            <a:spAutoFit/>
          </a:bodyPr>
          <a:lstStyle>
            <a:lvl1pPr eaLnBrk="0" hangingPunct="0">
              <a:defRPr sz="2400">
                <a:solidFill>
                  <a:schemeClr val="tx1"/>
                </a:solidFill>
                <a:latin typeface="Arial" charset="0"/>
                <a:ea typeface="ＭＳ Ｐゴシック" pitchFamily="-110" charset="-128"/>
              </a:defRPr>
            </a:lvl1pPr>
            <a:lvl2pPr marL="37931725" indent="-37474525" eaLnBrk="0" hangingPunct="0">
              <a:defRPr sz="2400">
                <a:solidFill>
                  <a:schemeClr val="tx1"/>
                </a:solidFill>
                <a:latin typeface="Arial" charset="0"/>
                <a:ea typeface="ＭＳ Ｐゴシック" pitchFamily="-110" charset="-128"/>
              </a:defRPr>
            </a:lvl2pPr>
            <a:lvl3pPr eaLnBrk="0" hangingPunct="0">
              <a:defRPr sz="2400">
                <a:solidFill>
                  <a:schemeClr val="tx1"/>
                </a:solidFill>
                <a:latin typeface="Arial" charset="0"/>
                <a:ea typeface="ＭＳ Ｐゴシック" pitchFamily="-110" charset="-128"/>
              </a:defRPr>
            </a:lvl3pPr>
            <a:lvl4pPr eaLnBrk="0" hangingPunct="0">
              <a:defRPr sz="2400">
                <a:solidFill>
                  <a:schemeClr val="tx1"/>
                </a:solidFill>
                <a:latin typeface="Arial" charset="0"/>
                <a:ea typeface="ＭＳ Ｐゴシック" pitchFamily="-110" charset="-128"/>
              </a:defRPr>
            </a:lvl4pPr>
            <a:lvl5pPr eaLnBrk="0" hangingPunct="0">
              <a:defRPr sz="2400">
                <a:solidFill>
                  <a:schemeClr val="tx1"/>
                </a:solidFill>
                <a:latin typeface="Arial" charset="0"/>
                <a:ea typeface="ＭＳ Ｐゴシック" pitchFamily="-110" charset="-128"/>
              </a:defRPr>
            </a:lvl5pPr>
            <a:lvl6pPr marL="457200" eaLnBrk="0" fontAlgn="base" hangingPunct="0">
              <a:spcBef>
                <a:spcPct val="0"/>
              </a:spcBef>
              <a:spcAft>
                <a:spcPct val="0"/>
              </a:spcAft>
              <a:defRPr sz="2400">
                <a:solidFill>
                  <a:schemeClr val="tx1"/>
                </a:solidFill>
                <a:latin typeface="Arial" charset="0"/>
                <a:ea typeface="ＭＳ Ｐゴシック" pitchFamily="-110" charset="-128"/>
              </a:defRPr>
            </a:lvl6pPr>
            <a:lvl7pPr marL="914400" eaLnBrk="0" fontAlgn="base" hangingPunct="0">
              <a:spcBef>
                <a:spcPct val="0"/>
              </a:spcBef>
              <a:spcAft>
                <a:spcPct val="0"/>
              </a:spcAft>
              <a:defRPr sz="2400">
                <a:solidFill>
                  <a:schemeClr val="tx1"/>
                </a:solidFill>
                <a:latin typeface="Arial" charset="0"/>
                <a:ea typeface="ＭＳ Ｐゴシック" pitchFamily="-110" charset="-128"/>
              </a:defRPr>
            </a:lvl7pPr>
            <a:lvl8pPr marL="1371600" eaLnBrk="0" fontAlgn="base" hangingPunct="0">
              <a:spcBef>
                <a:spcPct val="0"/>
              </a:spcBef>
              <a:spcAft>
                <a:spcPct val="0"/>
              </a:spcAft>
              <a:defRPr sz="2400">
                <a:solidFill>
                  <a:schemeClr val="tx1"/>
                </a:solidFill>
                <a:latin typeface="Arial" charset="0"/>
                <a:ea typeface="ＭＳ Ｐゴシック" pitchFamily="-110" charset="-128"/>
              </a:defRPr>
            </a:lvl8pPr>
            <a:lvl9pPr marL="1828800" eaLnBrk="0" fontAlgn="base" hangingPunct="0">
              <a:spcBef>
                <a:spcPct val="0"/>
              </a:spcBef>
              <a:spcAft>
                <a:spcPct val="0"/>
              </a:spcAft>
              <a:defRPr sz="2400">
                <a:solidFill>
                  <a:schemeClr val="tx1"/>
                </a:solidFill>
                <a:latin typeface="Arial" charset="0"/>
                <a:ea typeface="ＭＳ Ｐゴシック" pitchFamily="-110" charset="-128"/>
              </a:defRPr>
            </a:lvl9pPr>
          </a:lstStyle>
          <a:p>
            <a:pPr>
              <a:defRPr/>
            </a:pPr>
            <a:r>
              <a:rPr lang="en-US" altLang="en-US" sz="800" dirty="0">
                <a:solidFill>
                  <a:schemeClr val="tx1"/>
                </a:solidFill>
                <a:latin typeface="HelveticaNeueLT Std Med"/>
                <a:cs typeface="HelveticaNeueLT Std Med"/>
              </a:rPr>
              <a:t>www.nasa.gov</a:t>
            </a:r>
          </a:p>
        </p:txBody>
      </p:sp>
    </p:spTree>
    <p:extLst>
      <p:ext uri="{BB962C8B-B14F-4D97-AF65-F5344CB8AC3E}">
        <p14:creationId xmlns:p14="http://schemas.microsoft.com/office/powerpoint/2010/main" val="1500891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316592"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Jet Propulsion Laboratory</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Guiding Photonics</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 Torrance, CA</a:t>
            </a:r>
          </a:p>
          <a:p>
            <a:endParaRPr lang="en-US" kern="0" dirty="0"/>
          </a:p>
          <a:p>
            <a:pPr marL="0" marR="0">
              <a:spcBef>
                <a:spcPts val="0"/>
              </a:spcBef>
              <a:spcAft>
                <a:spcPts val="0"/>
              </a:spcAft>
            </a:pPr>
            <a:r>
              <a:rPr lang="en-US" sz="1600" dirty="0">
                <a:effectLst/>
                <a:latin typeface="Arial" panose="020B0604020202020204" pitchFamily="34" charset="0"/>
                <a:ea typeface="Calibri" panose="020F0502020204030204" pitchFamily="34" charset="0"/>
              </a:rPr>
              <a:t>NASA STTR funding and an agency scientist helped a company develop a small spectrometer capable of measuring trace gases and isotope ratios. Now Guiding Photonics of Torrance, California, offers the spectrometer to petroleum companies, conservationists, and others. </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kern="100" dirty="0">
                <a:effectLst/>
                <a:latin typeface="Arial" panose="020B0604020202020204" pitchFamily="34" charset="0"/>
                <a:ea typeface="Calibri" panose="020F0502020204030204" pitchFamily="34" charset="0"/>
                <a:cs typeface="Times New Roman" panose="02020603050405020304" pitchFamily="18" charset="0"/>
              </a:rPr>
              <a:t>Oil Drillers, Environmentalists Agree on Small, Sensitive Spectrometer</a:t>
            </a:r>
            <a:br>
              <a:rPr lang="en-US" dirty="0">
                <a:solidFill>
                  <a:srgbClr val="FFFFFF"/>
                </a:solidFill>
                <a:effectLst/>
                <a:latin typeface="Helvetica Neue LT Std" panose="020B0604020202020204" pitchFamily="34" charset="77"/>
              </a:rPr>
            </a:br>
            <a:br>
              <a:rPr lang="en-US" dirty="0"/>
            </a:br>
            <a:br>
              <a:rPr lang="en-US" dirty="0"/>
            </a:br>
            <a:endParaRPr lang="en-US" dirty="0"/>
          </a:p>
        </p:txBody>
      </p:sp>
      <p:sp>
        <p:nvSpPr>
          <p:cNvPr id="7" name="Text Placeholder 10">
            <a:extLst>
              <a:ext uri="{FF2B5EF4-FFF2-40B4-BE49-F238E27FC236}">
                <a16:creationId xmlns:a16="http://schemas.microsoft.com/office/drawing/2014/main" id="{BC6064AF-5301-A2EF-4A2A-08B382A42175}"/>
              </a:ext>
            </a:extLst>
          </p:cNvPr>
          <p:cNvSpPr txBox="1">
            <a:spLocks/>
          </p:cNvSpPr>
          <p:nvPr/>
        </p:nvSpPr>
        <p:spPr>
          <a:xfrm>
            <a:off x="204788" y="912813"/>
            <a:ext cx="6900862" cy="307777"/>
          </a:xfrm>
          <a:prstGeom prst="rect">
            <a:avLst/>
          </a:prstGeom>
        </p:spPr>
        <p:txBody>
          <a:bodyPr wrap="square">
            <a:spAutoFit/>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Tiny tool to study water quality gets results anywhere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person standing in the back of a truck with a computer and a computer&#10;&#10;Description automatically generated">
            <a:extLst>
              <a:ext uri="{FF2B5EF4-FFF2-40B4-BE49-F238E27FC236}">
                <a16:creationId xmlns:a16="http://schemas.microsoft.com/office/drawing/2014/main" id="{CC44FF2B-003D-6461-9576-F1B914C1438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75497" y="819023"/>
            <a:ext cx="3168503" cy="3747249"/>
          </a:xfrm>
          <a:prstGeom prst="rect">
            <a:avLst/>
          </a:prstGeom>
        </p:spPr>
      </p:pic>
      <p:pic>
        <p:nvPicPr>
          <p:cNvPr id="15" name="Picture 14" descr="A close-up of a device&#10;&#10;Description automatically generated">
            <a:extLst>
              <a:ext uri="{FF2B5EF4-FFF2-40B4-BE49-F238E27FC236}">
                <a16:creationId xmlns:a16="http://schemas.microsoft.com/office/drawing/2014/main" id="{A136BACA-A989-B956-DB5A-B298A847298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1498" y="3866291"/>
            <a:ext cx="2340240" cy="1040107"/>
          </a:xfrm>
          <a:prstGeom prst="rect">
            <a:avLst/>
          </a:prstGeom>
        </p:spPr>
      </p:pic>
      <p:pic>
        <p:nvPicPr>
          <p:cNvPr id="19" name="Picture 18" descr="A close-up of a metal ring&#10;&#10;Description automatically generated">
            <a:extLst>
              <a:ext uri="{FF2B5EF4-FFF2-40B4-BE49-F238E27FC236}">
                <a16:creationId xmlns:a16="http://schemas.microsoft.com/office/drawing/2014/main" id="{17199373-6990-68FA-551F-ED7512F1D0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0" y="2571750"/>
            <a:ext cx="1535104" cy="1211924"/>
          </a:xfrm>
          <a:prstGeom prst="rect">
            <a:avLst/>
          </a:prstGeom>
        </p:spPr>
      </p:pic>
    </p:spTree>
    <p:extLst>
      <p:ext uri="{BB962C8B-B14F-4D97-AF65-F5344CB8AC3E}">
        <p14:creationId xmlns:p14="http://schemas.microsoft.com/office/powerpoint/2010/main" val="1165912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3940908"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Johnson Space Center</a:t>
            </a:r>
          </a:p>
          <a:p>
            <a:r>
              <a:rPr lang="en-US" sz="1800" kern="100" dirty="0" err="1">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InnovaPrep</a:t>
            </a:r>
            <a:r>
              <a:rPr lang="en-US" kern="0" dirty="0">
                <a:solidFill>
                  <a:schemeClr val="accent2">
                    <a:lumMod val="60000"/>
                    <a:lumOff val="40000"/>
                  </a:schemeClr>
                </a:solidFill>
              </a:rPr>
              <a:t>: </a:t>
            </a:r>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Drexel</a:t>
            </a:r>
            <a:r>
              <a:rPr lang="en-US" dirty="0">
                <a:solidFill>
                  <a:schemeClr val="accent2">
                    <a:lumMod val="60000"/>
                    <a:lumOff val="40000"/>
                  </a:schemeClr>
                </a:solidFill>
              </a:rPr>
              <a:t>, MO</a:t>
            </a:r>
            <a:endParaRPr lang="en-US" kern="0" dirty="0">
              <a:solidFill>
                <a:schemeClr val="accent2">
                  <a:lumMod val="60000"/>
                  <a:lumOff val="40000"/>
                </a:schemeClr>
              </a:solidFill>
            </a:endParaRPr>
          </a:p>
          <a:p>
            <a:endParaRPr lang="en-US" kern="0" dirty="0"/>
          </a:p>
          <a:p>
            <a:pPr marL="0" marR="0">
              <a:spcBef>
                <a:spcPts val="0"/>
              </a:spcBef>
              <a:spcAft>
                <a:spcPts val="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SBIR requirements and funding for testing water and air on the space station helped </a:t>
            </a:r>
            <a:r>
              <a:rPr lang="en-US" sz="1600" kern="100" dirty="0" err="1">
                <a:effectLst/>
                <a:latin typeface="Arial" panose="020B0604020202020204" pitchFamily="34" charset="0"/>
                <a:ea typeface="Calibri" panose="020F0502020204030204" pitchFamily="34" charset="0"/>
                <a:cs typeface="Times New Roman" panose="02020603050405020304" pitchFamily="18" charset="0"/>
              </a:rPr>
              <a:t>InnovaPrep</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of Drexel, Missouri, improve its commercial kits for testing water and air quality on Earth.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kern="100" dirty="0">
                <a:effectLst/>
                <a:latin typeface="Arial" panose="020B0604020202020204" pitchFamily="34" charset="0"/>
                <a:ea typeface="Calibri" panose="020F0502020204030204" pitchFamily="34" charset="0"/>
                <a:cs typeface="Times New Roman" panose="02020603050405020304" pitchFamily="18" charset="0"/>
              </a:rPr>
              <a:t>Concentrating on Microbes</a:t>
            </a:r>
            <a:br>
              <a:rPr lang="en-US" dirty="0">
                <a:solidFill>
                  <a:srgbClr val="FFFFFF"/>
                </a:solidFill>
                <a:effectLst/>
                <a:latin typeface="Helvetica Neue LT Std" panose="020B0604020202020204" pitchFamily="34" charset="77"/>
              </a:rPr>
            </a:br>
            <a:endParaRPr lang="en-US" dirty="0"/>
          </a:p>
        </p:txBody>
      </p:sp>
      <p:sp>
        <p:nvSpPr>
          <p:cNvPr id="4" name="Text Placeholder 3">
            <a:extLst>
              <a:ext uri="{FF2B5EF4-FFF2-40B4-BE49-F238E27FC236}">
                <a16:creationId xmlns:a16="http://schemas.microsoft.com/office/drawing/2014/main" id="{409BE92E-ED94-2A56-BF74-CF242BE7F9C5}"/>
              </a:ext>
            </a:extLst>
          </p:cNvPr>
          <p:cNvSpPr>
            <a:spLocks noGrp="1"/>
          </p:cNvSpPr>
          <p:nvPr>
            <p:ph type="body" sz="quarter" idx="13"/>
          </p:nvPr>
        </p:nvSpPr>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Space station germ testing improves wastewater monitoring</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erson in a space shuttle&#10;&#10;Description automatically generated">
            <a:extLst>
              <a:ext uri="{FF2B5EF4-FFF2-40B4-BE49-F238E27FC236}">
                <a16:creationId xmlns:a16="http://schemas.microsoft.com/office/drawing/2014/main" id="{F6BAF34E-865F-D5BD-176A-2A41B9182AD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72446" y="706991"/>
            <a:ext cx="2771554" cy="4031264"/>
          </a:xfrm>
          <a:prstGeom prst="rect">
            <a:avLst/>
          </a:prstGeom>
        </p:spPr>
      </p:pic>
      <p:pic>
        <p:nvPicPr>
          <p:cNvPr id="13" name="Picture 12" descr="A person holding a tube with a tube in their hand&#10;&#10;Description automatically generated">
            <a:extLst>
              <a:ext uri="{FF2B5EF4-FFF2-40B4-BE49-F238E27FC236}">
                <a16:creationId xmlns:a16="http://schemas.microsoft.com/office/drawing/2014/main" id="{7BC8BB94-3A81-D2A8-A36B-7AE6DD46A8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0111" y="1517462"/>
            <a:ext cx="1928038" cy="2892057"/>
          </a:xfrm>
          <a:prstGeom prst="rect">
            <a:avLst/>
          </a:prstGeom>
        </p:spPr>
      </p:pic>
    </p:spTree>
    <p:extLst>
      <p:ext uri="{BB962C8B-B14F-4D97-AF65-F5344CB8AC3E}">
        <p14:creationId xmlns:p14="http://schemas.microsoft.com/office/powerpoint/2010/main" val="2564929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416923"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Langley Research Center </a:t>
            </a:r>
          </a:p>
          <a:p>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MELD Manufacturing</a:t>
            </a:r>
            <a:r>
              <a:rPr lang="en-US" kern="0" dirty="0">
                <a:solidFill>
                  <a:schemeClr val="accent2">
                    <a:lumMod val="60000"/>
                    <a:lumOff val="40000"/>
                  </a:schemeClr>
                </a:solidFill>
              </a:rPr>
              <a:t>: </a:t>
            </a:r>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Christiansburg</a:t>
            </a:r>
            <a:r>
              <a:rPr lang="en-US" kern="0" dirty="0">
                <a:solidFill>
                  <a:schemeClr val="accent2">
                    <a:lumMod val="60000"/>
                    <a:lumOff val="40000"/>
                  </a:schemeClr>
                </a:solidFill>
              </a:rPr>
              <a:t>, VA</a:t>
            </a:r>
          </a:p>
          <a:p>
            <a:endParaRPr lang="en-US" kern="0" dirty="0"/>
          </a:p>
          <a:p>
            <a:pPr marL="0" marR="0">
              <a:spcBef>
                <a:spcPts val="0"/>
              </a:spcBef>
              <a:spcAft>
                <a:spcPts val="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NASA SBIR funding helped prove a new </a:t>
            </a:r>
            <a:br>
              <a:rPr lang="en-US" sz="1600" kern="100" dirty="0">
                <a:effectLst/>
                <a:latin typeface="Arial" panose="020B0604020202020204" pitchFamily="34" charset="0"/>
                <a:ea typeface="Calibri" panose="020F0502020204030204" pitchFamily="34" charset="0"/>
                <a:cs typeface="Times New Roman" panose="02020603050405020304" pitchFamily="18" charset="0"/>
              </a:rPr>
            </a:br>
            <a:r>
              <a:rPr lang="en-US" sz="1600" kern="100" dirty="0">
                <a:effectLst/>
                <a:latin typeface="Arial" panose="020B0604020202020204" pitchFamily="34" charset="0"/>
                <a:ea typeface="Calibri" panose="020F0502020204030204" pitchFamily="34" charset="0"/>
                <a:cs typeface="Times New Roman" panose="02020603050405020304" pitchFamily="18" charset="0"/>
              </a:rPr>
              <a:t>metal 3D printing technique. Now MELD Manufacturing of Christiansburg, Virginia, </a:t>
            </a:r>
            <a:br>
              <a:rPr lang="en-US" sz="1600" kern="100" dirty="0">
                <a:effectLst/>
                <a:latin typeface="Arial" panose="020B0604020202020204" pitchFamily="34" charset="0"/>
                <a:ea typeface="Calibri" panose="020F0502020204030204" pitchFamily="34" charset="0"/>
                <a:cs typeface="Times New Roman" panose="02020603050405020304" pitchFamily="18" charset="0"/>
              </a:rPr>
            </a:br>
            <a:r>
              <a:rPr lang="en-US" sz="1600" kern="100" dirty="0">
                <a:effectLst/>
                <a:latin typeface="Arial" panose="020B0604020202020204" pitchFamily="34" charset="0"/>
                <a:ea typeface="Calibri" panose="020F0502020204030204" pitchFamily="34" charset="0"/>
                <a:cs typeface="Times New Roman" panose="02020603050405020304" pitchFamily="18" charset="0"/>
              </a:rPr>
              <a:t>sells 3D printers that can make huge parts </a:t>
            </a:r>
            <a:br>
              <a:rPr lang="en-US" sz="1600" kern="100" dirty="0">
                <a:effectLst/>
                <a:latin typeface="Arial" panose="020B0604020202020204" pitchFamily="34" charset="0"/>
                <a:ea typeface="Calibri" panose="020F0502020204030204" pitchFamily="34" charset="0"/>
                <a:cs typeface="Times New Roman" panose="02020603050405020304" pitchFamily="18" charset="0"/>
              </a:rPr>
            </a:br>
            <a:r>
              <a:rPr lang="en-US" sz="1600" kern="100" dirty="0">
                <a:effectLst/>
                <a:latin typeface="Arial" panose="020B0604020202020204" pitchFamily="34" charset="0"/>
                <a:ea typeface="Calibri" panose="020F0502020204030204" pitchFamily="34" charset="0"/>
                <a:cs typeface="Times New Roman" panose="02020603050405020304" pitchFamily="18" charset="0"/>
              </a:rPr>
              <a:t>with alloys that defy other additive manufacturing technologies.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itle 11">
            <a:extLst>
              <a:ext uri="{FF2B5EF4-FFF2-40B4-BE49-F238E27FC236}">
                <a16:creationId xmlns:a16="http://schemas.microsoft.com/office/drawing/2014/main" id="{493F1F9B-C2B1-2A9B-940D-42923CA6E9EF}"/>
              </a:ext>
            </a:extLst>
          </p:cNvPr>
          <p:cNvSpPr>
            <a:spLocks noGrp="1"/>
          </p:cNvSpPr>
          <p:nvPr>
            <p:ph type="title"/>
          </p:nvPr>
        </p:nvSpPr>
        <p:spPr/>
        <p:txBody>
          <a:bodyPr/>
          <a:lstStyle/>
          <a:p>
            <a:r>
              <a:rPr lang="en-US" kern="100" dirty="0">
                <a:effectLst/>
                <a:latin typeface="Arial" panose="020B0604020202020204" pitchFamily="34" charset="0"/>
                <a:ea typeface="Calibri" panose="020F0502020204030204" pitchFamily="34" charset="0"/>
                <a:cs typeface="Times New Roman" panose="02020603050405020304" pitchFamily="18" charset="0"/>
              </a:rPr>
              <a:t>Rocket Manufacturing Meets Science Friction</a:t>
            </a:r>
            <a:endParaRPr lang="en-US" dirty="0"/>
          </a:p>
        </p:txBody>
      </p:sp>
      <p:sp>
        <p:nvSpPr>
          <p:cNvPr id="4" name="Text Placeholder 3">
            <a:extLst>
              <a:ext uri="{FF2B5EF4-FFF2-40B4-BE49-F238E27FC236}">
                <a16:creationId xmlns:a16="http://schemas.microsoft.com/office/drawing/2014/main" id="{FC90A7CB-A283-B04A-A26C-5D879894368B}"/>
              </a:ext>
            </a:extLst>
          </p:cNvPr>
          <p:cNvSpPr>
            <a:spLocks noGrp="1"/>
          </p:cNvSpPr>
          <p:nvPr>
            <p:ph type="body" sz="quarter" idx="13"/>
          </p:nvPr>
        </p:nvSpPr>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Additive friction stir deposition builds bigger parts with more alloys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machine with a screen and a computer&#10;&#10;Description automatically generated">
            <a:extLst>
              <a:ext uri="{FF2B5EF4-FFF2-40B4-BE49-F238E27FC236}">
                <a16:creationId xmlns:a16="http://schemas.microsoft.com/office/drawing/2014/main" id="{EB63127B-A954-34A0-3ED3-3E4F7B9487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0" y="830902"/>
            <a:ext cx="3657600" cy="2349500"/>
          </a:xfrm>
          <a:prstGeom prst="rect">
            <a:avLst/>
          </a:prstGeom>
        </p:spPr>
      </p:pic>
      <p:pic>
        <p:nvPicPr>
          <p:cNvPr id="5" name="Picture 4" descr="A close up of a metal surface&#10;&#10;Description automatically generated">
            <a:extLst>
              <a:ext uri="{FF2B5EF4-FFF2-40B4-BE49-F238E27FC236}">
                <a16:creationId xmlns:a16="http://schemas.microsoft.com/office/drawing/2014/main" id="{D0FAC4B2-5F22-BED8-AD92-69F8386F92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80993" y="2427585"/>
            <a:ext cx="1854867" cy="2395870"/>
          </a:xfrm>
          <a:prstGeom prst="rect">
            <a:avLst/>
          </a:prstGeom>
        </p:spPr>
      </p:pic>
      <p:pic>
        <p:nvPicPr>
          <p:cNvPr id="11" name="Picture 10" descr="A large machine with a door open&#10;&#10;Description automatically generated">
            <a:extLst>
              <a:ext uri="{FF2B5EF4-FFF2-40B4-BE49-F238E27FC236}">
                <a16:creationId xmlns:a16="http://schemas.microsoft.com/office/drawing/2014/main" id="{4F2BD3C5-3206-BF16-BC70-D7D346C8E90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39408" y="3205209"/>
            <a:ext cx="2358508" cy="1618246"/>
          </a:xfrm>
          <a:prstGeom prst="rect">
            <a:avLst/>
          </a:prstGeom>
        </p:spPr>
      </p:pic>
    </p:spTree>
    <p:extLst>
      <p:ext uri="{BB962C8B-B14F-4D97-AF65-F5344CB8AC3E}">
        <p14:creationId xmlns:p14="http://schemas.microsoft.com/office/powerpoint/2010/main" val="1085585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330768"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Glenn Research Center </a:t>
            </a:r>
          </a:p>
          <a:p>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Lazurite</a:t>
            </a:r>
            <a:r>
              <a:rPr lang="en-US" kern="0"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Times New Roman" panose="02020603050405020304" pitchFamily="18" charset="0"/>
              </a:rPr>
              <a:t>Cleveland</a:t>
            </a:r>
            <a:r>
              <a:rPr lang="en-US" kern="0" dirty="0">
                <a:solidFill>
                  <a:schemeClr val="accent2">
                    <a:lumMod val="60000"/>
                    <a:lumOff val="40000"/>
                  </a:schemeClr>
                </a:solidFill>
              </a:rPr>
              <a:t>, OH</a:t>
            </a:r>
          </a:p>
          <a:p>
            <a:endParaRPr lang="en-US" kern="0" dirty="0"/>
          </a:p>
          <a:p>
            <a:pPr marL="0" marR="0">
              <a:spcBef>
                <a:spcPts val="0"/>
              </a:spcBef>
              <a:spcAft>
                <a:spcPts val="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The first FDA-cleared wireless arthroscopic camera – for knee surgeries and other orthopedic procedures – got early support from NASA through the Adopt a City program, which enabled agency engineers to consult with companies like Cleveland-based Lazurite, the device manufacturer.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FC90A7CB-A283-B04A-A26C-5D879894368B}"/>
              </a:ext>
            </a:extLst>
          </p:cNvPr>
          <p:cNvSpPr>
            <a:spLocks noGrp="1"/>
          </p:cNvSpPr>
          <p:nvPr>
            <p:ph type="body" sz="quarter" idx="13"/>
          </p:nvPr>
        </p:nvSpPr>
        <p:spPr>
          <a:xfrm>
            <a:off x="149113" y="622940"/>
            <a:ext cx="7272411" cy="415925"/>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NASA experts offered early advice on first FDA-cleared wireless arthroscopic camera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doctor working on a medical equipment&#10;&#10;Description automatically generated with medium confidence">
            <a:extLst>
              <a:ext uri="{FF2B5EF4-FFF2-40B4-BE49-F238E27FC236}">
                <a16:creationId xmlns:a16="http://schemas.microsoft.com/office/drawing/2014/main" id="{85515E24-132F-83C5-AF6A-7CD6229A63D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10335" y="1245953"/>
            <a:ext cx="3833666" cy="2787331"/>
          </a:xfrm>
          <a:prstGeom prst="rect">
            <a:avLst/>
          </a:prstGeom>
        </p:spPr>
      </p:pic>
      <p:pic>
        <p:nvPicPr>
          <p:cNvPr id="5" name="Picture 4" descr="A group of surgeons in a operating room&#10;&#10;Description automatically generated">
            <a:extLst>
              <a:ext uri="{FF2B5EF4-FFF2-40B4-BE49-F238E27FC236}">
                <a16:creationId xmlns:a16="http://schemas.microsoft.com/office/drawing/2014/main" id="{4E6841D5-FD77-7C45-7846-71D723ADC6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0" y="3189767"/>
            <a:ext cx="2073018" cy="1633688"/>
          </a:xfrm>
          <a:prstGeom prst="rect">
            <a:avLst/>
          </a:prstGeom>
        </p:spPr>
      </p:pic>
      <p:sp>
        <p:nvSpPr>
          <p:cNvPr id="12" name="Title 11">
            <a:extLst>
              <a:ext uri="{FF2B5EF4-FFF2-40B4-BE49-F238E27FC236}">
                <a16:creationId xmlns:a16="http://schemas.microsoft.com/office/drawing/2014/main" id="{D6A4F0E2-A084-BD0A-5D9B-14291AAE6DE6}"/>
              </a:ext>
            </a:extLst>
          </p:cNvPr>
          <p:cNvSpPr>
            <a:spLocks noGrp="1"/>
          </p:cNvSpPr>
          <p:nvPr>
            <p:ph type="title"/>
          </p:nvPr>
        </p:nvSpPr>
        <p:spPr/>
        <p:txBody>
          <a:bodyPr/>
          <a:lstStyle/>
          <a:p>
            <a:r>
              <a:rPr lang="en-US" dirty="0">
                <a:solidFill>
                  <a:srgbClr val="FFFFFF"/>
                </a:solidFill>
                <a:effectLst/>
                <a:latin typeface="Helvetica Neue LT Std" panose="020B0604020202020204" pitchFamily="34" charset="77"/>
              </a:rPr>
              <a:t>Cutting the Knee Surgery Cord</a:t>
            </a:r>
            <a:endParaRPr lang="en-US" dirty="0"/>
          </a:p>
        </p:txBody>
      </p:sp>
    </p:spTree>
    <p:extLst>
      <p:ext uri="{BB962C8B-B14F-4D97-AF65-F5344CB8AC3E}">
        <p14:creationId xmlns:p14="http://schemas.microsoft.com/office/powerpoint/2010/main" val="616693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83D03A-9428-39A5-36F7-A29FAD7532B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23790" y="1066492"/>
            <a:ext cx="4320209" cy="2927143"/>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8" y="1647265"/>
            <a:ext cx="3614842"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Marshall Space Flight Center</a:t>
            </a:r>
          </a:p>
          <a:p>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Orbis Brakes</a:t>
            </a:r>
            <a:r>
              <a:rPr lang="en-US" kern="0" dirty="0">
                <a:solidFill>
                  <a:schemeClr val="accent2">
                    <a:lumMod val="60000"/>
                    <a:lumOff val="40000"/>
                  </a:schemeClr>
                </a:solidFill>
              </a:rPr>
              <a:t>: </a:t>
            </a:r>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Santa Rosa</a:t>
            </a:r>
            <a:r>
              <a:rPr lang="en-US" kern="0" dirty="0">
                <a:solidFill>
                  <a:schemeClr val="accent2">
                    <a:lumMod val="60000"/>
                    <a:lumOff val="40000"/>
                  </a:schemeClr>
                </a:solidFill>
              </a:rPr>
              <a:t>, CA</a:t>
            </a:r>
          </a:p>
          <a:p>
            <a:endParaRPr lang="en-US" kern="0" dirty="0"/>
          </a:p>
          <a:p>
            <a:pPr marL="0" marR="0">
              <a:spcBef>
                <a:spcPts val="0"/>
              </a:spcBef>
              <a:spcAft>
                <a:spcPts val="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The </a:t>
            </a:r>
            <a:r>
              <a:rPr lang="en-US" sz="1600" kern="100" dirty="0" err="1">
                <a:effectLst/>
                <a:latin typeface="Arial" panose="020B0604020202020204" pitchFamily="34" charset="0"/>
                <a:ea typeface="Calibri" panose="020F0502020204030204" pitchFamily="34" charset="0"/>
                <a:cs typeface="Times New Roman" panose="02020603050405020304" pitchFamily="18" charset="0"/>
              </a:rPr>
              <a:t>NextWave</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disc brake by Orbis Brakes of Santa Rosa, California, replaces existing disc rotors in high-performance cars thanks to exclusive licenses for NASA patents.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NASA Gives the World a Brake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FC90A7CB-A283-B04A-A26C-5D879894368B}"/>
              </a:ext>
            </a:extLst>
          </p:cNvPr>
          <p:cNvSpPr>
            <a:spLocks noGrp="1"/>
          </p:cNvSpPr>
          <p:nvPr>
            <p:ph type="body" sz="quarter" idx="13"/>
          </p:nvPr>
        </p:nvSpPr>
        <p:spPr>
          <a:xfrm>
            <a:off x="149113" y="622940"/>
            <a:ext cx="6896727" cy="415925"/>
          </a:xfrm>
        </p:spPr>
        <p:txBody>
          <a:bodyPr/>
          <a:lstStyle/>
          <a:p>
            <a:pPr marL="0" indent="0"/>
            <a:r>
              <a:rPr lang="en-US" dirty="0">
                <a:effectLst/>
                <a:latin typeface="Arial" panose="020B0604020202020204" pitchFamily="34" charset="0"/>
                <a:ea typeface="Calibri" panose="020F0502020204030204" pitchFamily="34" charset="0"/>
              </a:rPr>
              <a:t>Space agency invention puts a new spin on automotive brake rotors</a:t>
            </a:r>
            <a:endParaRPr lang="en-US" dirty="0">
              <a:effectLst/>
              <a:latin typeface="Arial" panose="020B0604020202020204" pitchFamily="34" charset="0"/>
              <a:cs typeface="Arial" panose="020B0604020202020204" pitchFamily="34" charset="0"/>
            </a:endParaRPr>
          </a:p>
        </p:txBody>
      </p:sp>
      <p:pic>
        <p:nvPicPr>
          <p:cNvPr id="5" name="Picture 4" descr="A circular metal object with black lines&#10;&#10;Description automatically generated">
            <a:extLst>
              <a:ext uri="{FF2B5EF4-FFF2-40B4-BE49-F238E27FC236}">
                <a16:creationId xmlns:a16="http://schemas.microsoft.com/office/drawing/2014/main" id="{C00CE5E2-0DE4-F204-00DD-37FF52F8432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52900" y="2971800"/>
            <a:ext cx="1524000" cy="1676400"/>
          </a:xfrm>
          <a:prstGeom prst="rect">
            <a:avLst/>
          </a:prstGeom>
        </p:spPr>
      </p:pic>
    </p:spTree>
    <p:extLst>
      <p:ext uri="{BB962C8B-B14F-4D97-AF65-F5344CB8AC3E}">
        <p14:creationId xmlns:p14="http://schemas.microsoft.com/office/powerpoint/2010/main" val="1878315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7" y="1647265"/>
            <a:ext cx="3983438"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Johnson Space Center</a:t>
            </a:r>
          </a:p>
          <a:p>
            <a:r>
              <a:rPr lang="en-US" sz="1800" kern="100" dirty="0" err="1">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Empatica</a:t>
            </a:r>
            <a:r>
              <a:rPr lang="en-US" dirty="0">
                <a:solidFill>
                  <a:schemeClr val="accent2">
                    <a:lumMod val="60000"/>
                    <a:lumOff val="40000"/>
                  </a:schemeClr>
                </a:solidFill>
              </a:rPr>
              <a:t>: </a:t>
            </a:r>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Cambridge</a:t>
            </a:r>
            <a:r>
              <a:rPr lang="en-US" dirty="0">
                <a:solidFill>
                  <a:schemeClr val="accent2">
                    <a:lumMod val="60000"/>
                    <a:lumOff val="40000"/>
                  </a:schemeClr>
                </a:solidFill>
              </a:rPr>
              <a:t>, MA</a:t>
            </a:r>
          </a:p>
          <a:p>
            <a:endParaRPr lang="en-US" kern="0" dirty="0"/>
          </a:p>
          <a:p>
            <a:pPr marL="0" marR="0">
              <a:spcBef>
                <a:spcPts val="0"/>
              </a:spcBef>
              <a:spcAft>
                <a:spcPts val="0"/>
              </a:spcAft>
            </a:pPr>
            <a:r>
              <a:rPr lang="en-US" sz="1600" kern="100" dirty="0" err="1">
                <a:effectLst/>
                <a:latin typeface="Arial" panose="020B0604020202020204" pitchFamily="34" charset="0"/>
                <a:ea typeface="Calibri" panose="020F0502020204030204" pitchFamily="34" charset="0"/>
                <a:cs typeface="Times New Roman" panose="02020603050405020304" pitchFamily="18" charset="0"/>
              </a:rPr>
              <a:t>Empatica</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of Cambridge, Massachusetts, developed its </a:t>
            </a:r>
            <a:r>
              <a:rPr lang="en-US" sz="1600" kern="100" dirty="0" err="1">
                <a:effectLst/>
                <a:latin typeface="Arial" panose="020B0604020202020204" pitchFamily="34" charset="0"/>
                <a:ea typeface="Calibri" panose="020F0502020204030204" pitchFamily="34" charset="0"/>
                <a:cs typeface="Times New Roman" panose="02020603050405020304" pitchFamily="18" charset="0"/>
              </a:rPr>
              <a:t>EmbracePlus</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wearable device with funding from a NASA-backed research consortium. The smartwatch can monitor astronauts’ physiology, but it’s also being used in clinical trials and to observe outpatients.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7017561" cy="510778"/>
          </a:xfrm>
        </p:spPr>
        <p:txBody>
          <a:bodyPr/>
          <a:lstStyle/>
          <a:p>
            <a:r>
              <a:rPr lang="en-US" dirty="0">
                <a:solidFill>
                  <a:srgbClr val="FFFFFF"/>
                </a:solidFill>
                <a:effectLst/>
                <a:latin typeface="Helvetica Neue LT Std" panose="020B0604020202020204" pitchFamily="34" charset="77"/>
              </a:rPr>
              <a:t>Medical-Grade Smartwatch Can Monitor Astronauts, Patients</a:t>
            </a:r>
          </a:p>
        </p:txBody>
      </p:sp>
      <p:sp>
        <p:nvSpPr>
          <p:cNvPr id="7" name="Text Placeholder 10">
            <a:extLst>
              <a:ext uri="{FF2B5EF4-FFF2-40B4-BE49-F238E27FC236}">
                <a16:creationId xmlns:a16="http://schemas.microsoft.com/office/drawing/2014/main" id="{144D151C-0864-44C3-B82D-08E9D16C0795}"/>
              </a:ext>
            </a:extLst>
          </p:cNvPr>
          <p:cNvSpPr txBox="1">
            <a:spLocks/>
          </p:cNvSpPr>
          <p:nvPr/>
        </p:nvSpPr>
        <p:spPr>
          <a:xfrm>
            <a:off x="190612" y="912813"/>
            <a:ext cx="5487175" cy="523220"/>
          </a:xfrm>
          <a:prstGeom prst="rect">
            <a:avLst/>
          </a:prstGeom>
        </p:spPr>
        <p:txBody>
          <a:bodyPr wrap="square">
            <a:spAutoFit/>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NASA-backed consortium helped develop device for clinical trials, academic research, outpatient monitoring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A screen shot of a computer&#10;&#10;Description automatically generated">
            <a:extLst>
              <a:ext uri="{FF2B5EF4-FFF2-40B4-BE49-F238E27FC236}">
                <a16:creationId xmlns:a16="http://schemas.microsoft.com/office/drawing/2014/main" id="{F1D5F8CB-E4D5-F9A5-42D9-70066F945DB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36145" y="1327490"/>
            <a:ext cx="3407855" cy="2623484"/>
          </a:xfrm>
          <a:prstGeom prst="rect">
            <a:avLst/>
          </a:prstGeom>
        </p:spPr>
      </p:pic>
      <p:pic>
        <p:nvPicPr>
          <p:cNvPr id="15" name="Picture 14" descr="A white watch with a black circle on it&#10;&#10;Description automatically generated">
            <a:extLst>
              <a:ext uri="{FF2B5EF4-FFF2-40B4-BE49-F238E27FC236}">
                <a16:creationId xmlns:a16="http://schemas.microsoft.com/office/drawing/2014/main" id="{B87378C9-80D1-73B0-4E68-15CE64F876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48404" y="1452702"/>
            <a:ext cx="2238096" cy="2238096"/>
          </a:xfrm>
          <a:prstGeom prst="rect">
            <a:avLst/>
          </a:prstGeom>
        </p:spPr>
      </p:pic>
      <p:pic>
        <p:nvPicPr>
          <p:cNvPr id="17" name="Picture 16" descr="A screen shot of a cell phone&#10;&#10;Description automatically generated">
            <a:extLst>
              <a:ext uri="{FF2B5EF4-FFF2-40B4-BE49-F238E27FC236}">
                <a16:creationId xmlns:a16="http://schemas.microsoft.com/office/drawing/2014/main" id="{841FCD0A-D978-12E7-FFA5-B6D74FFBA3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56352" y="1842962"/>
            <a:ext cx="1816100" cy="3165203"/>
          </a:xfrm>
          <a:prstGeom prst="rect">
            <a:avLst/>
          </a:prstGeom>
        </p:spPr>
      </p:pic>
    </p:spTree>
    <p:extLst>
      <p:ext uri="{BB962C8B-B14F-4D97-AF65-F5344CB8AC3E}">
        <p14:creationId xmlns:p14="http://schemas.microsoft.com/office/powerpoint/2010/main" val="4062568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720629"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NASA Electronics Research Center</a:t>
            </a:r>
          </a:p>
          <a:p>
            <a:r>
              <a:rPr lang="en-US" sz="1800" kern="100" dirty="0" err="1">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Sangi</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Tokyo</a:t>
            </a:r>
            <a:r>
              <a:rPr lang="en-US" dirty="0">
                <a:solidFill>
                  <a:schemeClr val="accent2">
                    <a:lumMod val="60000"/>
                    <a:lumOff val="40000"/>
                  </a:schemeClr>
                </a:solidFill>
              </a:rPr>
              <a:t>, Japan</a:t>
            </a:r>
          </a:p>
          <a:p>
            <a:endParaRPr lang="en-US" kern="0" dirty="0"/>
          </a:p>
          <a:p>
            <a:pPr marL="0" marR="0">
              <a:spcBef>
                <a:spcPts val="0"/>
              </a:spcBef>
              <a:spcAft>
                <a:spcPts val="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Tokyo-based </a:t>
            </a:r>
            <a:r>
              <a:rPr lang="en-US" sz="1600" kern="100" dirty="0" err="1">
                <a:effectLst/>
                <a:latin typeface="Arial" panose="020B0604020202020204" pitchFamily="34" charset="0"/>
                <a:ea typeface="Calibri" panose="020F0502020204030204" pitchFamily="34" charset="0"/>
                <a:cs typeface="Times New Roman" panose="02020603050405020304" pitchFamily="18" charset="0"/>
              </a:rPr>
              <a:t>Sangi</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Co. acquired a NASA patent for repairing teeth by growing hydroxyapatite crystals, leading the company to develop the first hydroxyapatite-based </a:t>
            </a:r>
            <a:r>
              <a:rPr lang="en-US" sz="1600" kern="100" dirty="0" err="1">
                <a:effectLst/>
                <a:latin typeface="Arial" panose="020B0604020202020204" pitchFamily="34" charset="0"/>
                <a:ea typeface="Calibri" panose="020F0502020204030204" pitchFamily="34" charset="0"/>
                <a:cs typeface="Times New Roman" panose="02020603050405020304" pitchFamily="18" charset="0"/>
              </a:rPr>
              <a:t>remineralizing</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toothpastes in the 1980s. Hundreds of other companies have followed suit.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662380" cy="622992"/>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Semiconductor Research Leads to Revolution in Dental Care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Placeholder 10">
            <a:extLst>
              <a:ext uri="{FF2B5EF4-FFF2-40B4-BE49-F238E27FC236}">
                <a16:creationId xmlns:a16="http://schemas.microsoft.com/office/drawing/2014/main" id="{A42628F6-64B3-1191-4525-3888971DFF86}"/>
              </a:ext>
            </a:extLst>
          </p:cNvPr>
          <p:cNvSpPr txBox="1">
            <a:spLocks/>
          </p:cNvSpPr>
          <p:nvPr/>
        </p:nvSpPr>
        <p:spPr>
          <a:xfrm>
            <a:off x="190612" y="912813"/>
            <a:ext cx="7082059" cy="307777"/>
          </a:xfrm>
          <a:prstGeom prst="rect">
            <a:avLst/>
          </a:prstGeom>
        </p:spPr>
        <p:txBody>
          <a:bodyPr wrap="square">
            <a:spAutoFit/>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Crystals grown for space electronics lead to profusion of </a:t>
            </a:r>
            <a:r>
              <a:rPr lang="en-US" kern="100" dirty="0" err="1">
                <a:effectLst/>
                <a:latin typeface="Arial" panose="020B0604020202020204" pitchFamily="34" charset="0"/>
                <a:ea typeface="Calibri" panose="020F0502020204030204" pitchFamily="34" charset="0"/>
                <a:cs typeface="Times New Roman" panose="02020603050405020304" pitchFamily="18" charset="0"/>
              </a:rPr>
              <a:t>remineralizing</a:t>
            </a:r>
            <a:r>
              <a:rPr lang="en-US" kern="100" dirty="0">
                <a:effectLst/>
                <a:latin typeface="Arial" panose="020B0604020202020204" pitchFamily="34" charset="0"/>
                <a:ea typeface="Calibri" panose="020F0502020204030204" pitchFamily="34" charset="0"/>
                <a:cs typeface="Times New Roman" panose="02020603050405020304" pitchFamily="18" charset="0"/>
              </a:rPr>
              <a:t> toothpastes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B8C0865B-0093-A5F5-8407-52C9B118C53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062247" y="1220590"/>
            <a:ext cx="1876965" cy="3010097"/>
          </a:xfrm>
          <a:prstGeom prst="rect">
            <a:avLst/>
          </a:prstGeom>
        </p:spPr>
      </p:pic>
      <p:pic>
        <p:nvPicPr>
          <p:cNvPr id="13" name="Picture 12">
            <a:extLst>
              <a:ext uri="{FF2B5EF4-FFF2-40B4-BE49-F238E27FC236}">
                <a16:creationId xmlns:a16="http://schemas.microsoft.com/office/drawing/2014/main" id="{29C8B83B-9FBC-3044-F91E-321534C5AC77}"/>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248479" y="1784593"/>
            <a:ext cx="1666739" cy="2446094"/>
          </a:xfrm>
          <a:prstGeom prst="rect">
            <a:avLst/>
          </a:prstGeom>
        </p:spPr>
      </p:pic>
    </p:spTree>
    <p:extLst>
      <p:ext uri="{BB962C8B-B14F-4D97-AF65-F5344CB8AC3E}">
        <p14:creationId xmlns:p14="http://schemas.microsoft.com/office/powerpoint/2010/main" val="1545014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85074F1-6155-5BE9-C05F-D4AD441E565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33629" y="1647265"/>
            <a:ext cx="4710371" cy="2843388"/>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3607755"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Jet Propulsion Laboratory</a:t>
            </a:r>
          </a:p>
          <a:p>
            <a:r>
              <a:rPr lang="en-US" sz="1800" dirty="0" err="1">
                <a:solidFill>
                  <a:schemeClr val="accent2">
                    <a:lumMod val="60000"/>
                    <a:lumOff val="40000"/>
                  </a:schemeClr>
                </a:solidFill>
                <a:effectLst/>
                <a:latin typeface="Arial" panose="020B0604020202020204" pitchFamily="34" charset="0"/>
                <a:ea typeface="Calibri" panose="020F0502020204030204" pitchFamily="34" charset="0"/>
              </a:rPr>
              <a:t>Tendeg</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Louisville</a:t>
            </a:r>
            <a:r>
              <a:rPr lang="en-US" dirty="0">
                <a:solidFill>
                  <a:schemeClr val="accent2">
                    <a:lumMod val="60000"/>
                    <a:lumOff val="40000"/>
                  </a:schemeClr>
                </a:solidFill>
              </a:rPr>
              <a:t>, CO</a:t>
            </a:r>
          </a:p>
          <a:p>
            <a:endParaRPr lang="en-US" kern="0" dirty="0"/>
          </a:p>
          <a:p>
            <a:pPr marL="0" marR="0">
              <a:spcBef>
                <a:spcPts val="0"/>
              </a:spcBef>
              <a:spcAft>
                <a:spcPts val="0"/>
              </a:spcAft>
            </a:pPr>
            <a:r>
              <a:rPr lang="en-US" sz="1600" dirty="0">
                <a:effectLst/>
                <a:latin typeface="Arial" panose="020B0604020202020204" pitchFamily="34" charset="0"/>
                <a:ea typeface="Calibri" panose="020F0502020204030204" pitchFamily="34" charset="0"/>
              </a:rPr>
              <a:t>A contract to develop a NASA antenna, along with an agency license, SBIR funding, and a former NASA chief engineer, all helped </a:t>
            </a:r>
            <a:r>
              <a:rPr lang="en-US" sz="1600" dirty="0" err="1">
                <a:effectLst/>
                <a:latin typeface="Arial" panose="020B0604020202020204" pitchFamily="34" charset="0"/>
                <a:ea typeface="Calibri" panose="020F0502020204030204" pitchFamily="34" charset="0"/>
              </a:rPr>
              <a:t>Tendeg</a:t>
            </a:r>
            <a:r>
              <a:rPr lang="en-US" sz="1600" dirty="0">
                <a:effectLst/>
                <a:latin typeface="Arial" panose="020B0604020202020204" pitchFamily="34" charset="0"/>
                <a:ea typeface="Calibri" panose="020F0502020204030204" pitchFamily="34" charset="0"/>
              </a:rPr>
              <a:t> of Louisville, Colorado, develop high-performance antennas that collapse to fit into small satellites. </a:t>
            </a:r>
            <a:endParaRPr lang="en-US"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467022" cy="622992"/>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Unfurling Antennas Let Tiny Satellites Do Big Things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Placeholder 10">
            <a:extLst>
              <a:ext uri="{FF2B5EF4-FFF2-40B4-BE49-F238E27FC236}">
                <a16:creationId xmlns:a16="http://schemas.microsoft.com/office/drawing/2014/main" id="{7D50F388-59A6-984C-A4CB-010907DBACE2}"/>
              </a:ext>
            </a:extLst>
          </p:cNvPr>
          <p:cNvSpPr txBox="1">
            <a:spLocks/>
          </p:cNvSpPr>
          <p:nvPr/>
        </p:nvSpPr>
        <p:spPr>
          <a:xfrm>
            <a:off x="162260" y="912813"/>
            <a:ext cx="7797984" cy="307777"/>
          </a:xfrm>
          <a:prstGeom prst="rect">
            <a:avLst/>
          </a:prstGeom>
        </p:spPr>
        <p:txBody>
          <a:bodyPr wrap="square">
            <a:spAutoFit/>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High-gain antennas for communication and imaging can now ride smaller, cheaper spacecraft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descr="A small circular object with a light on top&#10;&#10;Description automatically generated with medium confidence">
            <a:extLst>
              <a:ext uri="{FF2B5EF4-FFF2-40B4-BE49-F238E27FC236}">
                <a16:creationId xmlns:a16="http://schemas.microsoft.com/office/drawing/2014/main" id="{23A46033-1E42-28E8-18A9-44B49809FD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86150" y="1474528"/>
            <a:ext cx="1828800" cy="1371600"/>
          </a:xfrm>
          <a:prstGeom prst="rect">
            <a:avLst/>
          </a:prstGeom>
        </p:spPr>
      </p:pic>
    </p:spTree>
    <p:extLst>
      <p:ext uri="{BB962C8B-B14F-4D97-AF65-F5344CB8AC3E}">
        <p14:creationId xmlns:p14="http://schemas.microsoft.com/office/powerpoint/2010/main" val="2056180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3784964" cy="3176190"/>
          </a:xfrm>
          <a:prstGeom prst="rect">
            <a:avLst/>
          </a:prstGeom>
          <a:noFill/>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Jet Propulsion Laboratory</a:t>
            </a:r>
          </a:p>
          <a:p>
            <a:r>
              <a:rPr lang="en-US" sz="1800" kern="100" dirty="0" err="1">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Seatrec</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Vista</a:t>
            </a:r>
            <a:r>
              <a:rPr lang="en-US" kern="0" dirty="0">
                <a:solidFill>
                  <a:schemeClr val="accent2">
                    <a:lumMod val="60000"/>
                    <a:lumOff val="40000"/>
                  </a:schemeClr>
                </a:solidFill>
              </a:rPr>
              <a:t>, CA</a:t>
            </a:r>
            <a:endParaRPr lang="en-US" dirty="0">
              <a:solidFill>
                <a:schemeClr val="accent2">
                  <a:lumMod val="60000"/>
                  <a:lumOff val="40000"/>
                </a:schemeClr>
              </a:solidFill>
            </a:endParaRPr>
          </a:p>
          <a:p>
            <a:endParaRPr lang="en-US" kern="0" dirty="0"/>
          </a:p>
          <a:p>
            <a:pPr marL="0" marR="0">
              <a:spcBef>
                <a:spcPts val="0"/>
              </a:spcBef>
              <a:spcAft>
                <a:spcPts val="0"/>
              </a:spcAft>
            </a:pPr>
            <a:r>
              <a:rPr lang="en-US" sz="1600" kern="100" dirty="0" err="1">
                <a:effectLst/>
                <a:latin typeface="Arial" panose="020B0604020202020204" pitchFamily="34" charset="0"/>
                <a:ea typeface="Calibri" panose="020F0502020204030204" pitchFamily="34" charset="0"/>
                <a:cs typeface="Times New Roman" panose="02020603050405020304" pitchFamily="18" charset="0"/>
              </a:rPr>
              <a:t>Seatrec</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of Vista, California, licenses technology its founder developed at NASA. Its modules generate energy to power robotic ocean floats when material inside them melts and expands as they rise into warmer waters.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984473" cy="622992"/>
          </a:xfrm>
        </p:spPr>
        <p:txBody>
          <a:bodyPr/>
          <a:lstStyle/>
          <a:p>
            <a:r>
              <a:rPr lang="en-US" kern="100" dirty="0">
                <a:effectLst/>
                <a:latin typeface="Arial" panose="020B0604020202020204" pitchFamily="34" charset="0"/>
                <a:ea typeface="Calibri" panose="020F0502020204030204" pitchFamily="34" charset="0"/>
                <a:cs typeface="Times New Roman" panose="02020603050405020304" pitchFamily="18" charset="0"/>
              </a:rPr>
              <a:t>New Energy Source Powers Subsea Robots Indefinitely</a:t>
            </a:r>
            <a:endParaRPr lang="en-US" sz="3200" dirty="0">
              <a:solidFill>
                <a:srgbClr val="FFFFFF"/>
              </a:solidFill>
              <a:effectLst/>
              <a:latin typeface="Helvetica Neue LT Std" panose="020B0604020202020204" pitchFamily="34" charset="77"/>
            </a:endParaRPr>
          </a:p>
        </p:txBody>
      </p:sp>
      <p:sp>
        <p:nvSpPr>
          <p:cNvPr id="9" name="Text Placeholder 10">
            <a:extLst>
              <a:ext uri="{FF2B5EF4-FFF2-40B4-BE49-F238E27FC236}">
                <a16:creationId xmlns:a16="http://schemas.microsoft.com/office/drawing/2014/main" id="{47EA45D9-1E7E-0834-2520-DB723F82DED9}"/>
              </a:ext>
            </a:extLst>
          </p:cNvPr>
          <p:cNvSpPr txBox="1">
            <a:spLocks/>
          </p:cNvSpPr>
          <p:nvPr/>
        </p:nvSpPr>
        <p:spPr>
          <a:xfrm>
            <a:off x="169348" y="912813"/>
            <a:ext cx="7797984" cy="307777"/>
          </a:xfrm>
          <a:prstGeom prst="rect">
            <a:avLst/>
          </a:prstGeom>
        </p:spPr>
        <p:txBody>
          <a:bodyPr wrap="square">
            <a:spAutoFit/>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Power modules driven by ocean temperatures save money, reduce pollution by living forever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descr="A person holding a tube on a boat&#10;&#10;Description automatically generated">
            <a:extLst>
              <a:ext uri="{FF2B5EF4-FFF2-40B4-BE49-F238E27FC236}">
                <a16:creationId xmlns:a16="http://schemas.microsoft.com/office/drawing/2014/main" id="{5AA43FB6-3480-6103-C661-EAEEF1C19D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35166" y="1425876"/>
            <a:ext cx="4605064" cy="2528645"/>
          </a:xfrm>
          <a:prstGeom prst="rect">
            <a:avLst/>
          </a:prstGeom>
        </p:spPr>
      </p:pic>
      <p:pic>
        <p:nvPicPr>
          <p:cNvPr id="11" name="Picture 10" descr="A satellite in space above the earth&#10;&#10;Description automatically generated">
            <a:extLst>
              <a:ext uri="{FF2B5EF4-FFF2-40B4-BE49-F238E27FC236}">
                <a16:creationId xmlns:a16="http://schemas.microsoft.com/office/drawing/2014/main" id="{072063A8-D076-9528-201F-E6CEE19084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18345" y="3505996"/>
            <a:ext cx="2329737" cy="1307622"/>
          </a:xfrm>
          <a:prstGeom prst="rect">
            <a:avLst/>
          </a:prstGeom>
        </p:spPr>
      </p:pic>
    </p:spTree>
    <p:extLst>
      <p:ext uri="{BB962C8B-B14F-4D97-AF65-F5344CB8AC3E}">
        <p14:creationId xmlns:p14="http://schemas.microsoft.com/office/powerpoint/2010/main" val="3690343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3373839"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Ames Research Center </a:t>
            </a:r>
          </a:p>
          <a:p>
            <a:r>
              <a:rPr lang="en-US" sz="1800" kern="100" dirty="0" err="1">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Technosylva</a:t>
            </a:r>
            <a:r>
              <a:rPr lang="en-US" dirty="0">
                <a:solidFill>
                  <a:schemeClr val="accent2">
                    <a:lumMod val="60000"/>
                    <a:lumOff val="40000"/>
                  </a:schemeClr>
                </a:solidFill>
              </a:rPr>
              <a:t>: </a:t>
            </a:r>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San Diego</a:t>
            </a:r>
            <a:r>
              <a:rPr lang="en-US" kern="0" dirty="0">
                <a:solidFill>
                  <a:schemeClr val="accent2">
                    <a:lumMod val="60000"/>
                    <a:lumOff val="40000"/>
                  </a:schemeClr>
                </a:solidFill>
              </a:rPr>
              <a:t>, CA</a:t>
            </a:r>
            <a:endParaRPr lang="en-US" dirty="0">
              <a:solidFill>
                <a:schemeClr val="accent2">
                  <a:lumMod val="60000"/>
                  <a:lumOff val="40000"/>
                </a:schemeClr>
              </a:solidFill>
            </a:endParaRPr>
          </a:p>
          <a:p>
            <a:endParaRPr lang="en-US" kern="0" dirty="0"/>
          </a:p>
          <a:p>
            <a:pPr marL="0" marR="0">
              <a:spcBef>
                <a:spcPts val="0"/>
              </a:spcBef>
              <a:spcAft>
                <a:spcPts val="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San Diego-based </a:t>
            </a:r>
            <a:r>
              <a:rPr lang="en-US" sz="1600" kern="100" dirty="0" err="1">
                <a:effectLst/>
                <a:latin typeface="Arial" panose="020B0604020202020204" pitchFamily="34" charset="0"/>
                <a:ea typeface="Calibri" panose="020F0502020204030204" pitchFamily="34" charset="0"/>
                <a:cs typeface="Times New Roman" panose="02020603050405020304" pitchFamily="18" charset="0"/>
              </a:rPr>
              <a:t>Technosylva’s</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wildfire monitoring service employs NASA Earth-observation data along with other wildfire resources, artificial intelligence, and machine learning to predict, monitor, and support post-fire recovery.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Where the Wildfires Are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441DBE9A-18DA-38C8-784E-B40F70B691CF}"/>
              </a:ext>
            </a:extLst>
          </p:cNvPr>
          <p:cNvSpPr>
            <a:spLocks noGrp="1"/>
          </p:cNvSpPr>
          <p:nvPr>
            <p:ph type="body" sz="quarter" idx="13"/>
          </p:nvPr>
        </p:nvSpPr>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Simulation, prediction, and response software helps businesses and communities cope with disaster</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screenshot of a computer monitor and a map&#10;&#10;Description automatically generated">
            <a:extLst>
              <a:ext uri="{FF2B5EF4-FFF2-40B4-BE49-F238E27FC236}">
                <a16:creationId xmlns:a16="http://schemas.microsoft.com/office/drawing/2014/main" id="{D272E95C-129D-5805-B782-6F7782A72E3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62722" y="1303600"/>
            <a:ext cx="5546373" cy="3027395"/>
          </a:xfrm>
          <a:prstGeom prst="rect">
            <a:avLst/>
          </a:prstGeom>
        </p:spPr>
      </p:pic>
    </p:spTree>
    <p:extLst>
      <p:ext uri="{BB962C8B-B14F-4D97-AF65-F5344CB8AC3E}">
        <p14:creationId xmlns:p14="http://schemas.microsoft.com/office/powerpoint/2010/main" val="1070328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solidFill>
                  <a:srgbClr val="FFFFFF"/>
                </a:solidFill>
                <a:effectLst/>
                <a:latin typeface="Helvetica Neue LT Std" panose="020B0604020202020204" pitchFamily="34" charset="77"/>
              </a:rPr>
              <a:t>Spherical Robots to the Rescue</a:t>
            </a:r>
          </a:p>
        </p:txBody>
      </p:sp>
      <p:sp>
        <p:nvSpPr>
          <p:cNvPr id="11" name="Text Placeholder 2">
            <a:extLst>
              <a:ext uri="{FF2B5EF4-FFF2-40B4-BE49-F238E27FC236}">
                <a16:creationId xmlns:a16="http://schemas.microsoft.com/office/drawing/2014/main" id="{B754EBDA-751A-7245-9DA0-060C85C12A4F}"/>
              </a:ext>
            </a:extLst>
          </p:cNvPr>
          <p:cNvSpPr>
            <a:spLocks noGrp="1"/>
          </p:cNvSpPr>
          <p:nvPr>
            <p:ph type="body" sz="quarter" idx="11"/>
          </p:nvPr>
        </p:nvSpPr>
        <p:spPr>
          <a:xfrm>
            <a:off x="181795" y="1654471"/>
            <a:ext cx="4644205" cy="3618977"/>
          </a:xfrm>
        </p:spPr>
        <p:txBody>
          <a:bodyPr/>
          <a:lstStyle/>
          <a:p>
            <a:r>
              <a:rPr lang="en-US" dirty="0">
                <a:solidFill>
                  <a:schemeClr val="accent2">
                    <a:lumMod val="60000"/>
                    <a:lumOff val="40000"/>
                  </a:schemeClr>
                </a:solidFill>
              </a:rPr>
              <a:t>Ames Research Center</a:t>
            </a:r>
          </a:p>
          <a:p>
            <a:r>
              <a:rPr lang="en-US" b="0" i="0" u="none" strike="noStrike" dirty="0">
                <a:solidFill>
                  <a:schemeClr val="accent2">
                    <a:lumMod val="60000"/>
                    <a:lumOff val="40000"/>
                  </a:schemeClr>
                </a:solidFill>
                <a:effectLst/>
                <a:latin typeface="Arial" panose="020B0604020202020204" pitchFamily="34" charset="0"/>
                <a:cs typeface="Arial" panose="020B0604020202020204" pitchFamily="34" charset="0"/>
              </a:rPr>
              <a:t>Squishy Robotics</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Berkeley</a:t>
            </a:r>
            <a:r>
              <a:rPr lang="en-US" dirty="0">
                <a:solidFill>
                  <a:schemeClr val="accent2">
                    <a:lumMod val="60000"/>
                    <a:lumOff val="40000"/>
                  </a:schemeClr>
                </a:solidFill>
              </a:rPr>
              <a:t>, CA</a:t>
            </a:r>
          </a:p>
          <a:p>
            <a:pPr marL="0" indent="0">
              <a:buNone/>
            </a:pPr>
            <a:endParaRPr lang="en-US" dirty="0"/>
          </a:p>
          <a:p>
            <a:pPr marL="0" marR="0">
              <a:spcBef>
                <a:spcPts val="0"/>
              </a:spcBef>
              <a:spcAft>
                <a:spcPts val="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Dr. Alice </a:t>
            </a:r>
            <a:r>
              <a:rPr lang="en-US" sz="1600" kern="100" dirty="0" err="1">
                <a:effectLst/>
                <a:latin typeface="Arial" panose="020B0604020202020204" pitchFamily="34" charset="0"/>
                <a:ea typeface="Calibri" panose="020F0502020204030204" pitchFamily="34" charset="0"/>
                <a:cs typeface="Times New Roman" panose="02020603050405020304" pitchFamily="18" charset="0"/>
              </a:rPr>
              <a:t>Agogino</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cofounded Berkeley, California-based Squishy Robotics after realizing spherical robots she was designing with NASA </a:t>
            </a:r>
            <a:br>
              <a:rPr lang="en-US" sz="1600" kern="100" dirty="0">
                <a:effectLst/>
                <a:latin typeface="Arial" panose="020B0604020202020204" pitchFamily="34" charset="0"/>
                <a:ea typeface="Calibri" panose="020F0502020204030204" pitchFamily="34" charset="0"/>
                <a:cs typeface="Times New Roman" panose="02020603050405020304" pitchFamily="18" charset="0"/>
              </a:rPr>
            </a:br>
            <a:r>
              <a:rPr lang="en-US" sz="1600" kern="100" dirty="0">
                <a:effectLst/>
                <a:latin typeface="Arial" panose="020B0604020202020204" pitchFamily="34" charset="0"/>
                <a:ea typeface="Calibri" panose="020F0502020204030204" pitchFamily="34" charset="0"/>
                <a:cs typeface="Times New Roman" panose="02020603050405020304" pitchFamily="18" charset="0"/>
              </a:rPr>
              <a:t>Early Stage Innovations funding to </a:t>
            </a:r>
            <a:br>
              <a:rPr lang="en-US" sz="1600" kern="100" dirty="0">
                <a:effectLst/>
                <a:latin typeface="Arial" panose="020B0604020202020204" pitchFamily="34" charset="0"/>
                <a:ea typeface="Calibri" panose="020F0502020204030204" pitchFamily="34" charset="0"/>
                <a:cs typeface="Times New Roman" panose="02020603050405020304" pitchFamily="18" charset="0"/>
              </a:rPr>
            </a:br>
            <a:r>
              <a:rPr lang="en-US" sz="1600" kern="100" dirty="0">
                <a:effectLst/>
                <a:latin typeface="Arial" panose="020B0604020202020204" pitchFamily="34" charset="0"/>
                <a:ea typeface="Calibri" panose="020F0502020204030204" pitchFamily="34" charset="0"/>
                <a:cs typeface="Times New Roman" panose="02020603050405020304" pitchFamily="18" charset="0"/>
              </a:rPr>
              <a:t>comb planetary and lunar surfaces </a:t>
            </a:r>
            <a:br>
              <a:rPr lang="en-US" sz="1600" kern="100" dirty="0">
                <a:effectLst/>
                <a:latin typeface="Arial" panose="020B0604020202020204" pitchFamily="34" charset="0"/>
                <a:ea typeface="Calibri" panose="020F0502020204030204" pitchFamily="34" charset="0"/>
                <a:cs typeface="Times New Roman" panose="02020603050405020304" pitchFamily="18" charset="0"/>
              </a:rPr>
            </a:br>
            <a:r>
              <a:rPr lang="en-US" sz="1600" kern="100" dirty="0">
                <a:effectLst/>
                <a:latin typeface="Arial" panose="020B0604020202020204" pitchFamily="34" charset="0"/>
                <a:ea typeface="Calibri" panose="020F0502020204030204" pitchFamily="34" charset="0"/>
                <a:cs typeface="Times New Roman" panose="02020603050405020304" pitchFamily="18" charset="0"/>
              </a:rPr>
              <a:t>could help first responders assess </a:t>
            </a:r>
            <a:br>
              <a:rPr lang="en-US" sz="1600" kern="100" dirty="0">
                <a:effectLst/>
                <a:latin typeface="Arial" panose="020B0604020202020204" pitchFamily="34" charset="0"/>
                <a:ea typeface="Calibri" panose="020F0502020204030204" pitchFamily="34" charset="0"/>
                <a:cs typeface="Times New Roman" panose="02020603050405020304" pitchFamily="18" charset="0"/>
              </a:rPr>
            </a:br>
            <a:r>
              <a:rPr lang="en-US" sz="1600" kern="100" dirty="0">
                <a:effectLst/>
                <a:latin typeface="Arial" panose="020B0604020202020204" pitchFamily="34" charset="0"/>
                <a:ea typeface="Calibri" panose="020F0502020204030204" pitchFamily="34" charset="0"/>
                <a:cs typeface="Times New Roman" panose="02020603050405020304" pitchFamily="18" charset="0"/>
              </a:rPr>
              <a:t>disaster scenes on Earth.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F05835C6-8FCA-A112-3B1B-2EC7F8CA148B}"/>
              </a:ext>
            </a:extLst>
          </p:cNvPr>
          <p:cNvSpPr>
            <a:spLocks noGrp="1"/>
          </p:cNvSpPr>
          <p:nvPr>
            <p:ph type="body" sz="quarter" idx="13"/>
          </p:nvPr>
        </p:nvSpPr>
        <p:spPr>
          <a:xfrm>
            <a:off x="205273" y="622940"/>
            <a:ext cx="7078177" cy="415925"/>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Scouting robots designed for space warn first responders of gas leaks, other dangers</a:t>
            </a:r>
          </a:p>
        </p:txBody>
      </p:sp>
      <p:pic>
        <p:nvPicPr>
          <p:cNvPr id="6" name="Picture 5">
            <a:extLst>
              <a:ext uri="{FF2B5EF4-FFF2-40B4-BE49-F238E27FC236}">
                <a16:creationId xmlns:a16="http://schemas.microsoft.com/office/drawing/2014/main" id="{2C704190-B506-5F45-A6CF-443F44E8B52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7047"/>
          <a:stretch/>
        </p:blipFill>
        <p:spPr>
          <a:xfrm>
            <a:off x="4613756" y="1066493"/>
            <a:ext cx="4530243" cy="3537257"/>
          </a:xfrm>
          <a:prstGeom prst="rect">
            <a:avLst/>
          </a:prstGeom>
        </p:spPr>
      </p:pic>
      <p:pic>
        <p:nvPicPr>
          <p:cNvPr id="5" name="Picture 4" descr="A yellow and black geometric object&#10;&#10;Description automatically generated">
            <a:extLst>
              <a:ext uri="{FF2B5EF4-FFF2-40B4-BE49-F238E27FC236}">
                <a16:creationId xmlns:a16="http://schemas.microsoft.com/office/drawing/2014/main" id="{81550431-5A13-CB3A-1DB8-223EDF4DD1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1079442">
            <a:off x="3848797" y="3131126"/>
            <a:ext cx="1701955" cy="1801236"/>
          </a:xfrm>
          <a:prstGeom prst="rect">
            <a:avLst/>
          </a:prstGeom>
        </p:spPr>
      </p:pic>
    </p:spTree>
    <p:extLst>
      <p:ext uri="{BB962C8B-B14F-4D97-AF65-F5344CB8AC3E}">
        <p14:creationId xmlns:p14="http://schemas.microsoft.com/office/powerpoint/2010/main" val="1698910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3777876"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Johnson Space Center</a:t>
            </a:r>
          </a:p>
          <a:p>
            <a:r>
              <a:rPr lang="en-US" sz="1800" kern="100" dirty="0" err="1">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HyAxiom</a:t>
            </a:r>
            <a:r>
              <a:rPr lang="en-US" dirty="0">
                <a:solidFill>
                  <a:schemeClr val="accent2">
                    <a:lumMod val="60000"/>
                    <a:lumOff val="40000"/>
                  </a:schemeClr>
                </a:solidFill>
              </a:rPr>
              <a:t>: </a:t>
            </a:r>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South Windsor, CT</a:t>
            </a:r>
          </a:p>
          <a:p>
            <a:endParaRPr lang="en-US" kern="0" dirty="0">
              <a:solidFill>
                <a:schemeClr val="accent2">
                  <a:lumMod val="60000"/>
                  <a:lumOff val="40000"/>
                </a:schemeClr>
              </a:solidFill>
            </a:endParaRPr>
          </a:p>
          <a:p>
            <a:pPr marL="0" marR="0">
              <a:spcBef>
                <a:spcPts val="0"/>
              </a:spcBef>
              <a:spcAft>
                <a:spcPts val="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Fuel cells were first pioneered in preparation for NASA’s Apollo missions. The group that developed these and subsequent NASA fuel cells, now called </a:t>
            </a:r>
            <a:r>
              <a:rPr lang="en-US" sz="1600" kern="100" dirty="0" err="1">
                <a:effectLst/>
                <a:latin typeface="Arial" panose="020B0604020202020204" pitchFamily="34" charset="0"/>
                <a:ea typeface="Calibri" panose="020F0502020204030204" pitchFamily="34" charset="0"/>
                <a:cs typeface="Times New Roman" panose="02020603050405020304" pitchFamily="18" charset="0"/>
              </a:rPr>
              <a:t>HyAxiom</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manufactures commercial fuel cells at the same facility in South Windsor, Connecticut.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402687" cy="622992"/>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NASA’s Moon Shot Launched Commercial Fuel Cell Industry</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Placeholder 10">
            <a:extLst>
              <a:ext uri="{FF2B5EF4-FFF2-40B4-BE49-F238E27FC236}">
                <a16:creationId xmlns:a16="http://schemas.microsoft.com/office/drawing/2014/main" id="{B60D48AD-8B2F-24FB-1AE5-40F41DBBCEB8}"/>
              </a:ext>
            </a:extLst>
          </p:cNvPr>
          <p:cNvSpPr txBox="1">
            <a:spLocks/>
          </p:cNvSpPr>
          <p:nvPr/>
        </p:nvSpPr>
        <p:spPr>
          <a:xfrm>
            <a:off x="169348" y="912813"/>
            <a:ext cx="7797984" cy="307777"/>
          </a:xfrm>
          <a:prstGeom prst="rect">
            <a:avLst/>
          </a:prstGeom>
        </p:spPr>
        <p:txBody>
          <a:bodyPr wrap="square">
            <a:spAutoFit/>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Agency’s technology development prepared fuel cells for tomorrow’s renewable energy grids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descr="An aerial view of a building at night&#10;&#10;Description automatically generated">
            <a:extLst>
              <a:ext uri="{FF2B5EF4-FFF2-40B4-BE49-F238E27FC236}">
                <a16:creationId xmlns:a16="http://schemas.microsoft.com/office/drawing/2014/main" id="{1CC38589-09C8-835B-A83E-F863B66ACAD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53719" y="1339702"/>
            <a:ext cx="3690282" cy="3471142"/>
          </a:xfrm>
          <a:prstGeom prst="rect">
            <a:avLst/>
          </a:prstGeom>
        </p:spPr>
      </p:pic>
      <p:pic>
        <p:nvPicPr>
          <p:cNvPr id="18" name="Picture 17" descr="A large grey and black container&#10;&#10;Description automatically generated">
            <a:extLst>
              <a:ext uri="{FF2B5EF4-FFF2-40B4-BE49-F238E27FC236}">
                <a16:creationId xmlns:a16="http://schemas.microsoft.com/office/drawing/2014/main" id="{AFBEAADC-C70A-3497-456C-CD03F3D41D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77207" y="1339702"/>
            <a:ext cx="2124559" cy="1553584"/>
          </a:xfrm>
          <a:prstGeom prst="rect">
            <a:avLst/>
          </a:prstGeom>
        </p:spPr>
      </p:pic>
      <p:pic>
        <p:nvPicPr>
          <p:cNvPr id="14" name="Picture 13" descr="A close-up of a machine&#10;&#10;Description automatically generated">
            <a:extLst>
              <a:ext uri="{FF2B5EF4-FFF2-40B4-BE49-F238E27FC236}">
                <a16:creationId xmlns:a16="http://schemas.microsoft.com/office/drawing/2014/main" id="{448D1C18-0FC9-EAFB-C645-DE45AC598E5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77208" y="3192394"/>
            <a:ext cx="1231984" cy="1618449"/>
          </a:xfrm>
          <a:prstGeom prst="rect">
            <a:avLst/>
          </a:prstGeom>
        </p:spPr>
      </p:pic>
    </p:spTree>
    <p:extLst>
      <p:ext uri="{BB962C8B-B14F-4D97-AF65-F5344CB8AC3E}">
        <p14:creationId xmlns:p14="http://schemas.microsoft.com/office/powerpoint/2010/main" val="3401245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082676"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Glenn Research Center </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Ansys</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Canonsburg, P</a:t>
            </a:r>
            <a:r>
              <a:rPr lang="en-US" kern="0" dirty="0">
                <a:solidFill>
                  <a:schemeClr val="accent2">
                    <a:lumMod val="60000"/>
                    <a:lumOff val="40000"/>
                  </a:schemeClr>
                </a:solidFill>
              </a:rPr>
              <a:t>A</a:t>
            </a:r>
            <a:endParaRPr lang="en-US" dirty="0">
              <a:solidFill>
                <a:schemeClr val="accent2">
                  <a:lumMod val="60000"/>
                  <a:lumOff val="40000"/>
                </a:schemeClr>
              </a:solidFill>
            </a:endParaRPr>
          </a:p>
          <a:p>
            <a:endParaRPr lang="en-US" kern="0" dirty="0"/>
          </a:p>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rPr>
              <a:t>Webb Telescope developers relied </a:t>
            </a:r>
            <a:br>
              <a:rPr lang="en-US" sz="1600" dirty="0">
                <a:effectLst/>
                <a:latin typeface="Arial" panose="020B0604020202020204" pitchFamily="34" charset="0"/>
                <a:ea typeface="Calibri" panose="020F0502020204030204" pitchFamily="34" charset="0"/>
              </a:rPr>
            </a:br>
            <a:r>
              <a:rPr lang="en-US" sz="1600" dirty="0">
                <a:effectLst/>
                <a:latin typeface="Arial" panose="020B0604020202020204" pitchFamily="34" charset="0"/>
                <a:ea typeface="Calibri" panose="020F0502020204030204" pitchFamily="34" charset="0"/>
              </a:rPr>
              <a:t>heavily on simulation software, </a:t>
            </a:r>
            <a:br>
              <a:rPr lang="en-US" sz="1600" dirty="0">
                <a:effectLst/>
                <a:latin typeface="Arial" panose="020B0604020202020204" pitchFamily="34" charset="0"/>
                <a:ea typeface="Calibri" panose="020F0502020204030204" pitchFamily="34" charset="0"/>
              </a:rPr>
            </a:br>
            <a:r>
              <a:rPr lang="en-US" sz="1600" dirty="0">
                <a:effectLst/>
                <a:latin typeface="Arial" panose="020B0604020202020204" pitchFamily="34" charset="0"/>
                <a:ea typeface="Calibri" panose="020F0502020204030204" pitchFamily="34" charset="0"/>
              </a:rPr>
              <a:t>helping to advance the whole field of integrated modeling, including </a:t>
            </a:r>
            <a:r>
              <a:rPr lang="en-US" sz="1600" dirty="0" err="1">
                <a:effectLst/>
                <a:latin typeface="Arial" panose="020B0604020202020204" pitchFamily="34" charset="0"/>
                <a:ea typeface="Calibri" panose="020F0502020204030204" pitchFamily="34" charset="0"/>
              </a:rPr>
              <a:t>OpticStudio</a:t>
            </a:r>
            <a:r>
              <a:rPr lang="en-US" sz="1600" dirty="0">
                <a:effectLst/>
                <a:latin typeface="Arial" panose="020B0604020202020204" pitchFamily="34" charset="0"/>
                <a:ea typeface="Calibri" panose="020F0502020204030204" pitchFamily="34" charset="0"/>
              </a:rPr>
              <a:t>, a suite that was used to develop the observatory and is now sold by Canonsburg, Pennsylvania-based Ansys.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79484" cy="622992"/>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Webb Telescope Made Simulation Software Better</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10">
            <a:extLst>
              <a:ext uri="{FF2B5EF4-FFF2-40B4-BE49-F238E27FC236}">
                <a16:creationId xmlns:a16="http://schemas.microsoft.com/office/drawing/2014/main" id="{30113B68-28C6-99B7-50CA-F7A7B17F3CCE}"/>
              </a:ext>
            </a:extLst>
          </p:cNvPr>
          <p:cNvSpPr txBox="1">
            <a:spLocks/>
          </p:cNvSpPr>
          <p:nvPr/>
        </p:nvSpPr>
        <p:spPr>
          <a:xfrm>
            <a:off x="169348" y="912813"/>
            <a:ext cx="6869405" cy="523220"/>
          </a:xfrm>
          <a:prstGeom prst="rect">
            <a:avLst/>
          </a:prstGeom>
        </p:spPr>
        <p:txBody>
          <a:bodyPr wrap="square">
            <a:spAutoFit/>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The observatory pushed optical modeling capabilities, driving advances in software used to design medical and augmented reality devices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bright light in space&#10;&#10;Description automatically generated with medium confidence">
            <a:extLst>
              <a:ext uri="{FF2B5EF4-FFF2-40B4-BE49-F238E27FC236}">
                <a16:creationId xmlns:a16="http://schemas.microsoft.com/office/drawing/2014/main" id="{00F541BC-A590-8B9E-6971-4EB9728E217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05916" y="1530142"/>
            <a:ext cx="4338084" cy="3176191"/>
          </a:xfrm>
          <a:prstGeom prst="rect">
            <a:avLst/>
          </a:prstGeom>
        </p:spPr>
      </p:pic>
      <p:pic>
        <p:nvPicPr>
          <p:cNvPr id="9" name="Picture 8">
            <a:extLst>
              <a:ext uri="{FF2B5EF4-FFF2-40B4-BE49-F238E27FC236}">
                <a16:creationId xmlns:a16="http://schemas.microsoft.com/office/drawing/2014/main" id="{192C3A11-070E-52AA-EEB7-A7E5AC761EE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664689" y="1687615"/>
            <a:ext cx="2693581" cy="1415473"/>
          </a:xfrm>
          <a:prstGeom prst="rect">
            <a:avLst/>
          </a:prstGeom>
        </p:spPr>
      </p:pic>
    </p:spTree>
    <p:extLst>
      <p:ext uri="{BB962C8B-B14F-4D97-AF65-F5344CB8AC3E}">
        <p14:creationId xmlns:p14="http://schemas.microsoft.com/office/powerpoint/2010/main" val="3056424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373299"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Jet Propulsion Laboratory</a:t>
            </a:r>
          </a:p>
          <a:p>
            <a:r>
              <a:rPr lang="en-US" sz="1800" kern="100" dirty="0" err="1">
                <a:solidFill>
                  <a:schemeClr val="accent2">
                    <a:lumMod val="60000"/>
                    <a:lumOff val="40000"/>
                  </a:schemeClr>
                </a:solidFill>
                <a:effectLst/>
                <a:latin typeface="Arial" panose="020B0604020202020204" pitchFamily="34" charset="0"/>
                <a:ea typeface="Calibri" panose="020F0502020204030204" pitchFamily="34" charset="0"/>
              </a:rPr>
              <a:t>Virtualitics</a:t>
            </a:r>
            <a:r>
              <a:rPr lang="en-US" dirty="0">
                <a:solidFill>
                  <a:schemeClr val="accent2">
                    <a:lumMod val="60000"/>
                    <a:lumOff val="40000"/>
                  </a:schemeClr>
                </a:solidFill>
              </a:rPr>
              <a:t>: </a:t>
            </a:r>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rPr>
              <a:t>Pasadena</a:t>
            </a:r>
            <a:r>
              <a:rPr lang="en-US" kern="0" dirty="0">
                <a:solidFill>
                  <a:schemeClr val="accent2">
                    <a:lumMod val="60000"/>
                    <a:lumOff val="40000"/>
                  </a:schemeClr>
                </a:solidFill>
              </a:rPr>
              <a:t>, CA</a:t>
            </a:r>
            <a:endParaRPr lang="en-US" dirty="0">
              <a:solidFill>
                <a:schemeClr val="accent2">
                  <a:lumMod val="60000"/>
                  <a:lumOff val="40000"/>
                </a:schemeClr>
              </a:solidFill>
            </a:endParaRPr>
          </a:p>
          <a:p>
            <a:endParaRPr lang="en-US" kern="0" dirty="0"/>
          </a:p>
          <a:p>
            <a:pPr marL="0" marR="0">
              <a:spcBef>
                <a:spcPts val="0"/>
              </a:spcBef>
              <a:spcAft>
                <a:spcPts val="0"/>
              </a:spcAft>
            </a:pPr>
            <a:r>
              <a:rPr lang="en-US" sz="1600" kern="100" dirty="0">
                <a:effectLst/>
                <a:latin typeface="Arial" panose="020B0604020202020204" pitchFamily="34" charset="0"/>
                <a:ea typeface="Calibri" panose="020F0502020204030204" pitchFamily="34" charset="0"/>
              </a:rPr>
              <a:t>Using patented NASA technology, as well as the founders’ experience creating data visualization systems for the space agency, </a:t>
            </a:r>
            <a:r>
              <a:rPr lang="en-US" sz="1600" kern="100" dirty="0" err="1">
                <a:effectLst/>
                <a:latin typeface="Arial" panose="020B0604020202020204" pitchFamily="34" charset="0"/>
                <a:ea typeface="Calibri" panose="020F0502020204030204" pitchFamily="34" charset="0"/>
              </a:rPr>
              <a:t>Virtualitics</a:t>
            </a:r>
            <a:r>
              <a:rPr lang="en-US" sz="1600" kern="100" dirty="0">
                <a:effectLst/>
                <a:latin typeface="Arial" panose="020B0604020202020204" pitchFamily="34" charset="0"/>
                <a:ea typeface="Calibri" panose="020F0502020204030204" pitchFamily="34" charset="0"/>
              </a:rPr>
              <a:t> of Pasadena, California, developed software that analysts can use to examine statistics in three dimensions, from a spreadsheet to thousands of data points.</a:t>
            </a:r>
            <a:endParaRPr lang="en-US" sz="1800" kern="1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79484" cy="622992"/>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A Virtual World of Data</a:t>
            </a:r>
          </a:p>
        </p:txBody>
      </p:sp>
      <p:sp>
        <p:nvSpPr>
          <p:cNvPr id="5" name="Text Placeholder 4">
            <a:extLst>
              <a:ext uri="{FF2B5EF4-FFF2-40B4-BE49-F238E27FC236}">
                <a16:creationId xmlns:a16="http://schemas.microsoft.com/office/drawing/2014/main" id="{6685FD5E-17C7-F4D1-34AC-6B443E4173A8}"/>
              </a:ext>
            </a:extLst>
          </p:cNvPr>
          <p:cNvSpPr>
            <a:spLocks noGrp="1"/>
          </p:cNvSpPr>
          <p:nvPr>
            <p:ph type="body" sz="quarter" idx="13"/>
          </p:nvPr>
        </p:nvSpPr>
        <p:spPr>
          <a:xfrm>
            <a:off x="205273" y="622940"/>
            <a:ext cx="5828268" cy="415925"/>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Experience gained with NASA helps one company engineer a variety of aviation resources</a:t>
            </a:r>
          </a:p>
          <a:p>
            <a:endParaRPr lang="en-US" sz="1100" dirty="0"/>
          </a:p>
        </p:txBody>
      </p:sp>
      <p:pic>
        <p:nvPicPr>
          <p:cNvPr id="13" name="Picture 12" descr="A person looking at a robot on a surface&#10;&#10;Description automatically generated">
            <a:extLst>
              <a:ext uri="{FF2B5EF4-FFF2-40B4-BE49-F238E27FC236}">
                <a16:creationId xmlns:a16="http://schemas.microsoft.com/office/drawing/2014/main" id="{51CA62B8-669E-6781-0F42-08EC4107483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a:stretch/>
        </p:blipFill>
        <p:spPr>
          <a:xfrm>
            <a:off x="4572001" y="1181523"/>
            <a:ext cx="4572000" cy="2534235"/>
          </a:xfrm>
          <a:prstGeom prst="rect">
            <a:avLst/>
          </a:prstGeom>
        </p:spPr>
      </p:pic>
      <p:pic>
        <p:nvPicPr>
          <p:cNvPr id="15" name="Picture 14" descr="A person using a computer&#10;&#10;Description automatically generated">
            <a:extLst>
              <a:ext uri="{FF2B5EF4-FFF2-40B4-BE49-F238E27FC236}">
                <a16:creationId xmlns:a16="http://schemas.microsoft.com/office/drawing/2014/main" id="{B8D5EA6A-C369-7F7A-0583-6A898CD6883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75085" y="3391603"/>
            <a:ext cx="1828800" cy="1431852"/>
          </a:xfrm>
          <a:prstGeom prst="rect">
            <a:avLst/>
          </a:prstGeom>
        </p:spPr>
      </p:pic>
    </p:spTree>
    <p:extLst>
      <p:ext uri="{BB962C8B-B14F-4D97-AF65-F5344CB8AC3E}">
        <p14:creationId xmlns:p14="http://schemas.microsoft.com/office/powerpoint/2010/main" val="4160447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741894"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Armstrong Flight Research Center </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Aurora Flight Sciences</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Manassas</a:t>
            </a:r>
            <a:r>
              <a:rPr lang="en-US" kern="0" dirty="0">
                <a:solidFill>
                  <a:schemeClr val="accent2">
                    <a:lumMod val="60000"/>
                    <a:lumOff val="40000"/>
                  </a:schemeClr>
                </a:solidFill>
              </a:rPr>
              <a:t>, VA</a:t>
            </a:r>
            <a:endParaRPr lang="en-US" dirty="0">
              <a:solidFill>
                <a:schemeClr val="accent2">
                  <a:lumMod val="60000"/>
                  <a:lumOff val="40000"/>
                </a:schemeClr>
              </a:solidFill>
            </a:endParaRPr>
          </a:p>
          <a:p>
            <a:endParaRPr lang="en-US" kern="0" dirty="0"/>
          </a:p>
          <a:p>
            <a:r>
              <a:rPr lang="en-US" sz="1600" dirty="0">
                <a:effectLst/>
                <a:latin typeface="Arial" panose="020B0604020202020204" pitchFamily="34" charset="0"/>
                <a:ea typeface="Calibri" panose="020F0502020204030204" pitchFamily="34" charset="0"/>
              </a:rPr>
              <a:t>Aurora Flight Sciences incorporates NASA expertise gained through multiple SBIR contracts to develop technology that enables remote piloting of conventional small planes. The Manassas, Virginia-based company also designs and tests remotely piloted vehicles, in addition to fabricating parts for drones and airplanes.</a:t>
            </a:r>
            <a:br>
              <a:rPr lang="en-US" sz="1600" dirty="0"/>
            </a:b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5879484" cy="622992"/>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From Shark Searches to Space Tours</a:t>
            </a:r>
            <a:endParaRPr lang="en-US" sz="1800" kern="100" dirty="0">
              <a:effectLst/>
              <a:latin typeface="Arial" panose="020B0604020202020204" pitchFamily="34" charset="0"/>
              <a:ea typeface="Calibri" panose="020F0502020204030204" pitchFamily="34" charset="0"/>
            </a:endParaRPr>
          </a:p>
        </p:txBody>
      </p:sp>
      <p:sp>
        <p:nvSpPr>
          <p:cNvPr id="5" name="Text Placeholder 4">
            <a:extLst>
              <a:ext uri="{FF2B5EF4-FFF2-40B4-BE49-F238E27FC236}">
                <a16:creationId xmlns:a16="http://schemas.microsoft.com/office/drawing/2014/main" id="{6685FD5E-17C7-F4D1-34AC-6B443E4173A8}"/>
              </a:ext>
            </a:extLst>
          </p:cNvPr>
          <p:cNvSpPr>
            <a:spLocks noGrp="1"/>
          </p:cNvSpPr>
          <p:nvPr>
            <p:ph type="body" sz="quarter" idx="13"/>
          </p:nvPr>
        </p:nvSpPr>
        <p:spPr>
          <a:xfrm>
            <a:off x="205273" y="622940"/>
            <a:ext cx="5828268" cy="415925"/>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Experience gained with NASA helps one company engineer a variety of aviation resources</a:t>
            </a:r>
          </a:p>
          <a:p>
            <a:endParaRPr lang="en-US" sz="1100" dirty="0"/>
          </a:p>
        </p:txBody>
      </p:sp>
      <p:pic>
        <p:nvPicPr>
          <p:cNvPr id="4" name="Picture 3" descr="A person standing in the water next to a shark&#10;&#10;Description automatically generated">
            <a:extLst>
              <a:ext uri="{FF2B5EF4-FFF2-40B4-BE49-F238E27FC236}">
                <a16:creationId xmlns:a16="http://schemas.microsoft.com/office/drawing/2014/main" id="{5B7D8E3E-EF59-09EA-5093-1301AEF38F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16006" y="1176670"/>
            <a:ext cx="3827994" cy="2324986"/>
          </a:xfrm>
          <a:prstGeom prst="rect">
            <a:avLst/>
          </a:prstGeom>
        </p:spPr>
      </p:pic>
      <p:pic>
        <p:nvPicPr>
          <p:cNvPr id="10" name="Picture 9" descr="The cockpit of a plane&#10;&#10;Description automatically generated">
            <a:extLst>
              <a:ext uri="{FF2B5EF4-FFF2-40B4-BE49-F238E27FC236}">
                <a16:creationId xmlns:a16="http://schemas.microsoft.com/office/drawing/2014/main" id="{FA65931E-C0F9-5E41-B959-CC90B4338DC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80023" y="3235360"/>
            <a:ext cx="2462005" cy="1381458"/>
          </a:xfrm>
          <a:prstGeom prst="rect">
            <a:avLst/>
          </a:prstGeom>
        </p:spPr>
      </p:pic>
    </p:spTree>
    <p:extLst>
      <p:ext uri="{BB962C8B-B14F-4D97-AF65-F5344CB8AC3E}">
        <p14:creationId xmlns:p14="http://schemas.microsoft.com/office/powerpoint/2010/main" val="2205012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295327"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Glenn Research Center </a:t>
            </a:r>
          </a:p>
          <a:p>
            <a:r>
              <a:rPr lang="en-US" sz="1800" kern="100" dirty="0" err="1">
                <a:solidFill>
                  <a:schemeClr val="accent2">
                    <a:lumMod val="60000"/>
                    <a:lumOff val="40000"/>
                  </a:schemeClr>
                </a:solidFill>
                <a:effectLst/>
                <a:latin typeface="Arial" panose="020B0604020202020204" pitchFamily="34" charset="0"/>
                <a:ea typeface="Calibri" panose="020F0502020204030204" pitchFamily="34" charset="0"/>
              </a:rPr>
              <a:t>Orbion</a:t>
            </a:r>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rPr>
              <a:t> Space Technology</a:t>
            </a:r>
            <a:r>
              <a:rPr lang="en-US" dirty="0">
                <a:solidFill>
                  <a:schemeClr val="accent2">
                    <a:lumMod val="60000"/>
                    <a:lumOff val="40000"/>
                  </a:schemeClr>
                </a:solidFill>
              </a:rPr>
              <a:t>: </a:t>
            </a:r>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rPr>
              <a:t>Houghton, MI</a:t>
            </a:r>
            <a:endParaRPr lang="en-US" dirty="0">
              <a:solidFill>
                <a:schemeClr val="accent2">
                  <a:lumMod val="60000"/>
                  <a:lumOff val="40000"/>
                </a:schemeClr>
              </a:solidFill>
            </a:endParaRPr>
          </a:p>
          <a:p>
            <a:endParaRPr lang="en-US" sz="1600" kern="0" dirty="0">
              <a:latin typeface="Arial" panose="020B0604020202020204" pitchFamily="34" charset="0"/>
              <a:cs typeface="Arial" panose="020B0604020202020204" pitchFamily="34" charset="0"/>
            </a:endParaRPr>
          </a:p>
          <a:p>
            <a:pPr marL="0" marR="0">
              <a:spcBef>
                <a:spcPts val="0"/>
              </a:spcBef>
              <a:spcAft>
                <a:spcPts val="0"/>
              </a:spcAft>
            </a:pPr>
            <a:r>
              <a:rPr lang="en-US" sz="1600" kern="100" dirty="0">
                <a:effectLst/>
                <a:latin typeface="Arial" panose="020B0604020202020204" pitchFamily="34" charset="0"/>
                <a:ea typeface="Calibri" panose="020F0502020204030204" pitchFamily="34" charset="0"/>
              </a:rPr>
              <a:t>When </a:t>
            </a:r>
            <a:r>
              <a:rPr lang="en-US" sz="1600" kern="100" dirty="0" err="1">
                <a:effectLst/>
                <a:latin typeface="Arial" panose="020B0604020202020204" pitchFamily="34" charset="0"/>
                <a:ea typeface="Calibri" panose="020F0502020204030204" pitchFamily="34" charset="0"/>
              </a:rPr>
              <a:t>Orbion</a:t>
            </a:r>
            <a:r>
              <a:rPr lang="en-US" sz="1600" kern="100" dirty="0">
                <a:effectLst/>
                <a:latin typeface="Arial" panose="020B0604020202020204" pitchFamily="34" charset="0"/>
                <a:ea typeface="Calibri" panose="020F0502020204030204" pitchFamily="34" charset="0"/>
              </a:rPr>
              <a:t> Space Technology of Houghton, Michigan, wanted to bring high-efficiency ion thrusters to the commercial satellite industry, the company entered into agreements with NASA to receive guidance and data about how to build the perfect thrusters for small satellites.</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494836" cy="622992"/>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Ion Thrusters Keep Satellites Going and Going</a:t>
            </a:r>
          </a:p>
        </p:txBody>
      </p:sp>
      <p:sp>
        <p:nvSpPr>
          <p:cNvPr id="6" name="Text Placeholder 5">
            <a:extLst>
              <a:ext uri="{FF2B5EF4-FFF2-40B4-BE49-F238E27FC236}">
                <a16:creationId xmlns:a16="http://schemas.microsoft.com/office/drawing/2014/main" id="{F5B6F6DA-7C04-706F-313D-473620195949}"/>
              </a:ext>
            </a:extLst>
          </p:cNvPr>
          <p:cNvSpPr>
            <a:spLocks noGrp="1"/>
          </p:cNvSpPr>
          <p:nvPr>
            <p:ph type="body" sz="quarter" idx="13"/>
          </p:nvPr>
        </p:nvSpPr>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NASA electric thruster expertise, data keep commercial satellites on the clock </a:t>
            </a:r>
          </a:p>
        </p:txBody>
      </p:sp>
      <p:pic>
        <p:nvPicPr>
          <p:cNvPr id="11" name="Picture 10" descr="A close-up of a machine&#10;&#10;Description automatically generated">
            <a:extLst>
              <a:ext uri="{FF2B5EF4-FFF2-40B4-BE49-F238E27FC236}">
                <a16:creationId xmlns:a16="http://schemas.microsoft.com/office/drawing/2014/main" id="{53C8E440-8752-ACC9-FF6F-32C0B1864C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00378" y="1402169"/>
            <a:ext cx="4308180" cy="2872120"/>
          </a:xfrm>
          <a:prstGeom prst="rect">
            <a:avLst/>
          </a:prstGeom>
        </p:spPr>
      </p:pic>
      <p:pic>
        <p:nvPicPr>
          <p:cNvPr id="13" name="Picture 12" descr="A satellite in space above the earth&#10;&#10;Description automatically generated">
            <a:extLst>
              <a:ext uri="{FF2B5EF4-FFF2-40B4-BE49-F238E27FC236}">
                <a16:creationId xmlns:a16="http://schemas.microsoft.com/office/drawing/2014/main" id="{833349EF-D945-513B-284B-2D65A4B296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3769" y="1090280"/>
            <a:ext cx="2009554" cy="1702539"/>
          </a:xfrm>
          <a:prstGeom prst="rect">
            <a:avLst/>
          </a:prstGeom>
        </p:spPr>
      </p:pic>
      <p:pic>
        <p:nvPicPr>
          <p:cNvPr id="15" name="Picture 14" descr="A metal object with a circular metal frame&#10;&#10;Description automatically generated with medium confidence">
            <a:extLst>
              <a:ext uri="{FF2B5EF4-FFF2-40B4-BE49-F238E27FC236}">
                <a16:creationId xmlns:a16="http://schemas.microsoft.com/office/drawing/2014/main" id="{DE6CB954-19C6-56EC-A2ED-4603DADE89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3769" y="3395331"/>
            <a:ext cx="1786270" cy="1190847"/>
          </a:xfrm>
          <a:prstGeom prst="rect">
            <a:avLst/>
          </a:prstGeom>
        </p:spPr>
      </p:pic>
    </p:spTree>
    <p:extLst>
      <p:ext uri="{BB962C8B-B14F-4D97-AF65-F5344CB8AC3E}">
        <p14:creationId xmlns:p14="http://schemas.microsoft.com/office/powerpoint/2010/main" val="2787483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812779"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Langley Research Center </a:t>
            </a:r>
          </a:p>
          <a:p>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rPr>
              <a:t>WOLF Advanced Technology</a:t>
            </a:r>
            <a:r>
              <a:rPr lang="en-US" dirty="0">
                <a:solidFill>
                  <a:schemeClr val="accent2">
                    <a:lumMod val="60000"/>
                    <a:lumOff val="40000"/>
                  </a:schemeClr>
                </a:solidFill>
              </a:rPr>
              <a:t>: </a:t>
            </a:r>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rPr>
              <a:t>Cleveland</a:t>
            </a:r>
            <a:r>
              <a:rPr lang="en-US" kern="0" dirty="0">
                <a:solidFill>
                  <a:schemeClr val="accent2">
                    <a:lumMod val="60000"/>
                    <a:lumOff val="40000"/>
                  </a:schemeClr>
                </a:solidFill>
              </a:rPr>
              <a:t>, OH</a:t>
            </a:r>
            <a:endParaRPr lang="en-US" dirty="0">
              <a:solidFill>
                <a:schemeClr val="accent2">
                  <a:lumMod val="60000"/>
                  <a:lumOff val="40000"/>
                </a:schemeClr>
              </a:solidFill>
            </a:endParaRPr>
          </a:p>
          <a:p>
            <a:endParaRPr lang="en-US" kern="0" dirty="0">
              <a:solidFill>
                <a:schemeClr val="accent2">
                  <a:lumMod val="60000"/>
                  <a:lumOff val="40000"/>
                </a:schemeClr>
              </a:solidFill>
            </a:endParaRPr>
          </a:p>
          <a:p>
            <a:pPr marL="0" marR="0">
              <a:spcBef>
                <a:spcPts val="0"/>
              </a:spcBef>
              <a:spcAft>
                <a:spcPts val="0"/>
              </a:spcAft>
            </a:pPr>
            <a:r>
              <a:rPr lang="en-US" sz="1600" kern="100" dirty="0">
                <a:effectLst/>
                <a:latin typeface="Arial" panose="020B0604020202020204" pitchFamily="34" charset="0"/>
                <a:ea typeface="Calibri" panose="020F0502020204030204" pitchFamily="34" charset="0"/>
              </a:rPr>
              <a:t>Combining ultra-high-definition video streams from multiple cameras on NASA’s X-59 Quiet </a:t>
            </a:r>
            <a:r>
              <a:rPr lang="en-US" sz="1600" kern="100" dirty="0" err="1">
                <a:effectLst/>
                <a:latin typeface="Arial" panose="020B0604020202020204" pitchFamily="34" charset="0"/>
                <a:ea typeface="Calibri" panose="020F0502020204030204" pitchFamily="34" charset="0"/>
              </a:rPr>
              <a:t>SuperSonic</a:t>
            </a:r>
            <a:r>
              <a:rPr lang="en-US" sz="1600" kern="100" dirty="0">
                <a:effectLst/>
                <a:latin typeface="Arial" panose="020B0604020202020204" pitchFamily="34" charset="0"/>
                <a:ea typeface="Calibri" panose="020F0502020204030204" pitchFamily="34" charset="0"/>
              </a:rPr>
              <a:t> Technology X-plane required new video cards to process the data. A NASA contract allowed WOLF Advanced Technology in Cleveland to develop its next-generation frame grabber, capable of supporting ultra-high-definition distributed video.</a:t>
            </a:r>
            <a:endParaRPr lang="en-US" sz="1800" kern="1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374334" cy="622992"/>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Artificial Eyes Give Pilots a New Worldview</a:t>
            </a:r>
          </a:p>
        </p:txBody>
      </p:sp>
      <p:sp>
        <p:nvSpPr>
          <p:cNvPr id="3" name="Text Placeholder 5">
            <a:extLst>
              <a:ext uri="{FF2B5EF4-FFF2-40B4-BE49-F238E27FC236}">
                <a16:creationId xmlns:a16="http://schemas.microsoft.com/office/drawing/2014/main" id="{0F1DD1B7-0FD2-953D-7696-830571329D70}"/>
              </a:ext>
            </a:extLst>
          </p:cNvPr>
          <p:cNvSpPr txBox="1">
            <a:spLocks/>
          </p:cNvSpPr>
          <p:nvPr/>
        </p:nvSpPr>
        <p:spPr>
          <a:xfrm>
            <a:off x="148754" y="622940"/>
            <a:ext cx="6159374"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sz="1400" kern="100" dirty="0">
                <a:effectLst/>
                <a:latin typeface="Arial" panose="020B0604020202020204" pitchFamily="34" charset="0"/>
                <a:ea typeface="Calibri" panose="020F0502020204030204" pitchFamily="34" charset="0"/>
              </a:rPr>
              <a:t>External vision system for supersonic test plane raises standard for flight camera video quality</a:t>
            </a:r>
          </a:p>
        </p:txBody>
      </p:sp>
      <p:pic>
        <p:nvPicPr>
          <p:cNvPr id="5" name="Picture 4" descr="A jet plane flying in the sky&#10;&#10;Description automatically generated">
            <a:extLst>
              <a:ext uri="{FF2B5EF4-FFF2-40B4-BE49-F238E27FC236}">
                <a16:creationId xmlns:a16="http://schemas.microsoft.com/office/drawing/2014/main" id="{12B2CD55-26AA-BFFE-884D-99958DBC8F2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54009" y="1090253"/>
            <a:ext cx="4089992" cy="1971145"/>
          </a:xfrm>
          <a:prstGeom prst="rect">
            <a:avLst/>
          </a:prstGeom>
        </p:spPr>
      </p:pic>
      <p:pic>
        <p:nvPicPr>
          <p:cNvPr id="7" name="Picture 6" descr="A close-up of a circuit board&#10;&#10;Description automatically generated">
            <a:extLst>
              <a:ext uri="{FF2B5EF4-FFF2-40B4-BE49-F238E27FC236}">
                <a16:creationId xmlns:a16="http://schemas.microsoft.com/office/drawing/2014/main" id="{176A0D59-58BA-C723-4315-CEEB071C30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99478" y="3235360"/>
            <a:ext cx="2755202" cy="1267855"/>
          </a:xfrm>
          <a:prstGeom prst="rect">
            <a:avLst/>
          </a:prstGeom>
        </p:spPr>
      </p:pic>
    </p:spTree>
    <p:extLst>
      <p:ext uri="{BB962C8B-B14F-4D97-AF65-F5344CB8AC3E}">
        <p14:creationId xmlns:p14="http://schemas.microsoft.com/office/powerpoint/2010/main" val="3772139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054324"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Goddard Space Flight Center </a:t>
            </a:r>
          </a:p>
          <a:p>
            <a:r>
              <a:rPr lang="en-US" sz="1800" dirty="0" err="1">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Delsys</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cs typeface="Arial" panose="020B0604020202020204" pitchFamily="34" charset="0"/>
              </a:rPr>
              <a:t>Natick</a:t>
            </a:r>
            <a:r>
              <a:rPr lang="en-US" dirty="0">
                <a:solidFill>
                  <a:schemeClr val="accent2">
                    <a:lumMod val="60000"/>
                    <a:lumOff val="40000"/>
                  </a:schemeClr>
                </a:solidFill>
              </a:rPr>
              <a:t>, MA </a:t>
            </a:r>
          </a:p>
          <a:p>
            <a:endParaRPr lang="en-US" kern="0" dirty="0"/>
          </a:p>
          <a:p>
            <a:pPr marL="0" marR="0">
              <a:spcBef>
                <a:spcPts val="0"/>
              </a:spcBef>
              <a:spcAft>
                <a:spcPts val="0"/>
              </a:spcAft>
            </a:pPr>
            <a:r>
              <a:rPr lang="en-US" sz="1600" kern="100" dirty="0">
                <a:effectLst/>
                <a:latin typeface="Arial" panose="020B0604020202020204" pitchFamily="34" charset="0"/>
                <a:ea typeface="Calibri" panose="020F0502020204030204" pitchFamily="34" charset="0"/>
              </a:rPr>
              <a:t>Miniaturized sensors that fly on a zero-pressure balloon collect data and take pictures that are as expansive as satellite images but are more precise. Denver-based Urban Sky leveraged SBIR funding from NASA to create sensors lighter than off-the-shelf options.</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274693" cy="622992"/>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Ballooning Business for Shrinking Cameras</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4" y="622940"/>
            <a:ext cx="6159374"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NASA-funded miniaturized technology offers better imagery than a satellite</a:t>
            </a:r>
          </a:p>
        </p:txBody>
      </p:sp>
      <p:pic>
        <p:nvPicPr>
          <p:cNvPr id="5" name="Picture 4">
            <a:extLst>
              <a:ext uri="{FF2B5EF4-FFF2-40B4-BE49-F238E27FC236}">
                <a16:creationId xmlns:a16="http://schemas.microsoft.com/office/drawing/2014/main" id="{FFD8CD84-638E-B1CD-EADE-B7F13A6655F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89676" y="1148316"/>
            <a:ext cx="4054324" cy="3372244"/>
          </a:xfrm>
          <a:prstGeom prst="rect">
            <a:avLst/>
          </a:prstGeom>
        </p:spPr>
      </p:pic>
      <p:pic>
        <p:nvPicPr>
          <p:cNvPr id="9" name="Picture 8" descr="An aerial view of a road&#10;&#10;Description automatically generated">
            <a:extLst>
              <a:ext uri="{FF2B5EF4-FFF2-40B4-BE49-F238E27FC236}">
                <a16:creationId xmlns:a16="http://schemas.microsoft.com/office/drawing/2014/main" id="{CF267A3A-940A-F29D-51F4-79E3E842F0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59349" y="2630794"/>
            <a:ext cx="1687032" cy="2028848"/>
          </a:xfrm>
          <a:prstGeom prst="rect">
            <a:avLst/>
          </a:prstGeom>
        </p:spPr>
      </p:pic>
    </p:spTree>
    <p:extLst>
      <p:ext uri="{BB962C8B-B14F-4D97-AF65-F5344CB8AC3E}">
        <p14:creationId xmlns:p14="http://schemas.microsoft.com/office/powerpoint/2010/main" val="1771461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5266436"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Goddard Space Flight Center </a:t>
            </a:r>
          </a:p>
          <a:p>
            <a:r>
              <a:rPr lang="en-US" sz="1800" b="0" u="none" strike="noStrike" dirty="0" err="1">
                <a:solidFill>
                  <a:schemeClr val="accent2">
                    <a:lumMod val="60000"/>
                    <a:lumOff val="40000"/>
                  </a:schemeClr>
                </a:solidFill>
                <a:effectLst/>
                <a:latin typeface="Arial" panose="020B0604020202020204" pitchFamily="34" charset="0"/>
              </a:rPr>
              <a:t>IrriWatch</a:t>
            </a:r>
            <a:r>
              <a:rPr lang="en-US" dirty="0">
                <a:solidFill>
                  <a:schemeClr val="accent2">
                    <a:lumMod val="60000"/>
                    <a:lumOff val="40000"/>
                  </a:schemeClr>
                </a:solidFill>
              </a:rPr>
              <a:t>: </a:t>
            </a:r>
            <a:r>
              <a:rPr lang="en-US" sz="1800" b="0" u="none" strike="noStrike" dirty="0">
                <a:solidFill>
                  <a:schemeClr val="accent2">
                    <a:lumMod val="60000"/>
                    <a:lumOff val="40000"/>
                  </a:schemeClr>
                </a:solidFill>
                <a:effectLst/>
                <a:latin typeface="Arial" panose="020B0604020202020204" pitchFamily="34" charset="0"/>
              </a:rPr>
              <a:t>Wageningen, Netherlands</a:t>
            </a:r>
            <a:endParaRPr lang="en-US" dirty="0">
              <a:solidFill>
                <a:schemeClr val="accent2">
                  <a:lumMod val="60000"/>
                  <a:lumOff val="40000"/>
                </a:schemeClr>
              </a:solidFill>
            </a:endParaRPr>
          </a:p>
          <a:p>
            <a:endParaRPr lang="en-US" kern="0" dirty="0"/>
          </a:p>
          <a:p>
            <a:pPr marL="0" marR="0">
              <a:spcBef>
                <a:spcPts val="0"/>
              </a:spcBef>
              <a:spcAft>
                <a:spcPts val="0"/>
              </a:spcAft>
            </a:pPr>
            <a:r>
              <a:rPr lang="en-US" sz="1600" b="0" u="none" strike="noStrike" dirty="0" err="1">
                <a:effectLst/>
                <a:latin typeface="Arial" panose="020B0604020202020204" pitchFamily="34" charset="0"/>
              </a:rPr>
              <a:t>IrriWatch</a:t>
            </a:r>
            <a:r>
              <a:rPr lang="en-US" sz="1600" b="0" u="none" strike="noStrike" dirty="0">
                <a:effectLst/>
                <a:latin typeface="Arial" panose="020B0604020202020204" pitchFamily="34" charset="0"/>
              </a:rPr>
              <a:t> of Wageningen, Netherlands, uses streams of publicly available data from NASA-built instruments in orbit, including the Ecosystem Spaceborne Thermal Radiometer Experiment, to calculate plant stress and other factors important to agriculture for farmers’ fields all over the world. Farmers now buy the near-real-time information as a subscription-based service.</a:t>
            </a:r>
            <a:endParaRPr lang="en-US" sz="1600" kern="1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274693" cy="622992"/>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Farmers Get Tools from Space</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4" y="622940"/>
            <a:ext cx="5628269"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Service combines data from NASA sensors in orbit to determine current field conditions </a:t>
            </a:r>
          </a:p>
        </p:txBody>
      </p:sp>
      <p:pic>
        <p:nvPicPr>
          <p:cNvPr id="6" name="Picture 5" descr="A large white box with a white cover&#10;&#10;Description automatically generated">
            <a:extLst>
              <a:ext uri="{FF2B5EF4-FFF2-40B4-BE49-F238E27FC236}">
                <a16:creationId xmlns:a16="http://schemas.microsoft.com/office/drawing/2014/main" id="{82AF2740-6FA9-7B57-4C94-BC8EE9659D2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699051" y="757970"/>
            <a:ext cx="3444949" cy="2353707"/>
          </a:xfrm>
          <a:prstGeom prst="rect">
            <a:avLst/>
          </a:prstGeom>
        </p:spPr>
      </p:pic>
      <p:pic>
        <p:nvPicPr>
          <p:cNvPr id="12" name="Picture 11" descr="A group of people standing around a person talking&#10;&#10;Description automatically generated">
            <a:extLst>
              <a:ext uri="{FF2B5EF4-FFF2-40B4-BE49-F238E27FC236}">
                <a16:creationId xmlns:a16="http://schemas.microsoft.com/office/drawing/2014/main" id="{BA063B7F-7C5F-FA21-B3A0-A72F090B41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0176" y="3312734"/>
            <a:ext cx="1828800" cy="1397000"/>
          </a:xfrm>
          <a:prstGeom prst="rect">
            <a:avLst/>
          </a:prstGeom>
        </p:spPr>
      </p:pic>
      <p:pic>
        <p:nvPicPr>
          <p:cNvPr id="14" name="Picture 13" descr="A group of people standing around a table&#10;&#10;Description automatically generated">
            <a:extLst>
              <a:ext uri="{FF2B5EF4-FFF2-40B4-BE49-F238E27FC236}">
                <a16:creationId xmlns:a16="http://schemas.microsoft.com/office/drawing/2014/main" id="{B4056C25-5A9B-A34F-42C7-7FC5BED2FC9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43868" y="2753234"/>
            <a:ext cx="2495108" cy="1950949"/>
          </a:xfrm>
          <a:prstGeom prst="rect">
            <a:avLst/>
          </a:prstGeom>
        </p:spPr>
      </p:pic>
    </p:spTree>
    <p:extLst>
      <p:ext uri="{BB962C8B-B14F-4D97-AF65-F5344CB8AC3E}">
        <p14:creationId xmlns:p14="http://schemas.microsoft.com/office/powerpoint/2010/main" val="762842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525995"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Goddard Space Flight Center </a:t>
            </a:r>
          </a:p>
          <a:p>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rPr>
              <a:t>Red Canyon Software</a:t>
            </a:r>
            <a:r>
              <a:rPr lang="en-US" dirty="0">
                <a:solidFill>
                  <a:schemeClr val="accent2">
                    <a:lumMod val="60000"/>
                    <a:lumOff val="40000"/>
                  </a:schemeClr>
                </a:solidFill>
              </a:rPr>
              <a:t>: </a:t>
            </a:r>
            <a:r>
              <a:rPr lang="en-US" dirty="0">
                <a:solidFill>
                  <a:schemeClr val="accent2">
                    <a:lumMod val="60000"/>
                    <a:lumOff val="40000"/>
                  </a:schemeClr>
                </a:solidFill>
                <a:latin typeface="Arial" panose="020B0604020202020204" pitchFamily="34" charset="0"/>
                <a:cs typeface="Arial" panose="020B0604020202020204" pitchFamily="34" charset="0"/>
              </a:rPr>
              <a:t>Denver</a:t>
            </a:r>
            <a:r>
              <a:rPr lang="en-US" dirty="0">
                <a:solidFill>
                  <a:schemeClr val="accent2">
                    <a:lumMod val="60000"/>
                    <a:lumOff val="40000"/>
                  </a:schemeClr>
                </a:solidFill>
              </a:rPr>
              <a:t>, CO </a:t>
            </a:r>
          </a:p>
          <a:p>
            <a:endParaRPr lang="en-US" kern="0" dirty="0"/>
          </a:p>
          <a:p>
            <a:pPr marL="0" marR="0">
              <a:spcBef>
                <a:spcPts val="0"/>
              </a:spcBef>
              <a:spcAft>
                <a:spcPts val="0"/>
              </a:spcAft>
            </a:pPr>
            <a:r>
              <a:rPr lang="en-US" sz="1600" kern="100" dirty="0">
                <a:effectLst/>
                <a:latin typeface="Arial" panose="020B0604020202020204" pitchFamily="34" charset="0"/>
                <a:ea typeface="Calibri" panose="020F0502020204030204" pitchFamily="34" charset="0"/>
              </a:rPr>
              <a:t>Commercial space vehicles, from satellites to lunar landers, need flight software. Red Canyon Software uses an open-source program developed by NASA to help businesses get to space faster and cheaper. Apps that the Denver-based company built off the software are quickly adapted to meet needs from collecting sensor data to descent and landing.</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Commercial Space: NASA Has an App for That</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4" y="622940"/>
            <a:ext cx="4954874"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Software two decades in the making helps private space companies save time, money</a:t>
            </a:r>
          </a:p>
        </p:txBody>
      </p:sp>
      <p:pic>
        <p:nvPicPr>
          <p:cNvPr id="7" name="Picture 6" descr="A satellite in space&#10;&#10;Description automatically generated">
            <a:extLst>
              <a:ext uri="{FF2B5EF4-FFF2-40B4-BE49-F238E27FC236}">
                <a16:creationId xmlns:a16="http://schemas.microsoft.com/office/drawing/2014/main" id="{3542885A-3FC6-617B-1CF8-D49706D11BA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32163" y="830902"/>
            <a:ext cx="3811837" cy="2612779"/>
          </a:xfrm>
          <a:prstGeom prst="rect">
            <a:avLst/>
          </a:prstGeom>
        </p:spPr>
      </p:pic>
      <p:pic>
        <p:nvPicPr>
          <p:cNvPr id="10" name="Picture 9" descr="A satellite in space with a red planet in the background&#10;&#10;Description automatically generated">
            <a:extLst>
              <a:ext uri="{FF2B5EF4-FFF2-40B4-BE49-F238E27FC236}">
                <a16:creationId xmlns:a16="http://schemas.microsoft.com/office/drawing/2014/main" id="{65D3DE3A-7DDB-4DF6-C875-91A4D7EC161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01339" y="3004833"/>
            <a:ext cx="2507991" cy="1731903"/>
          </a:xfrm>
          <a:prstGeom prst="rect">
            <a:avLst/>
          </a:prstGeom>
        </p:spPr>
      </p:pic>
    </p:spTree>
    <p:extLst>
      <p:ext uri="{BB962C8B-B14F-4D97-AF65-F5344CB8AC3E}">
        <p14:creationId xmlns:p14="http://schemas.microsoft.com/office/powerpoint/2010/main" val="4191229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018881"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Kennedy Space Center</a:t>
            </a:r>
          </a:p>
          <a:p>
            <a:r>
              <a:rPr lang="en-US" sz="1800" kern="100" dirty="0" err="1">
                <a:solidFill>
                  <a:schemeClr val="accent2">
                    <a:lumMod val="60000"/>
                    <a:lumOff val="40000"/>
                  </a:schemeClr>
                </a:solidFill>
                <a:effectLst/>
                <a:latin typeface="Arial" panose="020B0604020202020204" pitchFamily="34" charset="0"/>
                <a:ea typeface="Calibri" panose="020F0502020204030204" pitchFamily="34" charset="0"/>
              </a:rPr>
              <a:t>NearSpace</a:t>
            </a:r>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rPr>
              <a:t> Launch</a:t>
            </a:r>
            <a:r>
              <a:rPr lang="en-US" dirty="0">
                <a:solidFill>
                  <a:schemeClr val="accent2">
                    <a:lumMod val="60000"/>
                    <a:lumOff val="40000"/>
                  </a:schemeClr>
                </a:solidFill>
              </a:rPr>
              <a:t>: </a:t>
            </a:r>
            <a:r>
              <a:rPr lang="en-US" dirty="0">
                <a:solidFill>
                  <a:schemeClr val="accent2">
                    <a:lumMod val="60000"/>
                    <a:lumOff val="40000"/>
                  </a:schemeClr>
                </a:solidFill>
                <a:latin typeface="Arial" panose="020B0604020202020204" pitchFamily="34" charset="0"/>
                <a:cs typeface="Arial" panose="020B0604020202020204" pitchFamily="34" charset="0"/>
              </a:rPr>
              <a:t>Upland</a:t>
            </a:r>
            <a:r>
              <a:rPr lang="en-US" dirty="0">
                <a:solidFill>
                  <a:schemeClr val="accent2">
                    <a:lumMod val="60000"/>
                    <a:lumOff val="40000"/>
                  </a:schemeClr>
                </a:solidFill>
              </a:rPr>
              <a:t>, IN </a:t>
            </a:r>
          </a:p>
          <a:p>
            <a:endParaRPr lang="en-US" kern="0" dirty="0"/>
          </a:p>
          <a:p>
            <a:pPr marL="0" marR="0">
              <a:spcBef>
                <a:spcPts val="0"/>
              </a:spcBef>
              <a:spcAft>
                <a:spcPts val="0"/>
              </a:spcAft>
            </a:pPr>
            <a:r>
              <a:rPr lang="en-US" sz="1600" kern="100" dirty="0">
                <a:effectLst/>
                <a:latin typeface="Arial" panose="020B0604020202020204" pitchFamily="34" charset="0"/>
                <a:ea typeface="Calibri" panose="020F0502020204030204" pitchFamily="34" charset="0"/>
              </a:rPr>
              <a:t>After a NASA test-flight program proved the capability of a tiny radio that enables satellite-to-satellite communication, Upland, Indiana-based </a:t>
            </a:r>
            <a:r>
              <a:rPr lang="en-US" sz="1600" kern="100" dirty="0" err="1">
                <a:effectLst/>
                <a:latin typeface="Arial" panose="020B0604020202020204" pitchFamily="34" charset="0"/>
                <a:ea typeface="Calibri" panose="020F0502020204030204" pitchFamily="34" charset="0"/>
              </a:rPr>
              <a:t>NearSpace</a:t>
            </a:r>
            <a:r>
              <a:rPr lang="en-US" sz="1600" kern="100" dirty="0">
                <a:effectLst/>
                <a:latin typeface="Arial" panose="020B0604020202020204" pitchFamily="34" charset="0"/>
                <a:ea typeface="Calibri" panose="020F0502020204030204" pitchFamily="34" charset="0"/>
              </a:rPr>
              <a:t> Launch made it commercially available. Adding GPS made it possible for anyone to track a CubeSat in low-Earth orbit.</a:t>
            </a:r>
            <a:endParaRPr lang="en-US" sz="1800" kern="1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Keeping the Connection</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6648995"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NASA-proven radio enables satellite-to-satellite communication</a:t>
            </a:r>
          </a:p>
        </p:txBody>
      </p:sp>
      <p:pic>
        <p:nvPicPr>
          <p:cNvPr id="5" name="Picture 4" descr="A large black and white machine&#10;&#10;Description automatically generated">
            <a:extLst>
              <a:ext uri="{FF2B5EF4-FFF2-40B4-BE49-F238E27FC236}">
                <a16:creationId xmlns:a16="http://schemas.microsoft.com/office/drawing/2014/main" id="{18302826-D251-EA17-8441-AB086AAD52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53446" y="830902"/>
            <a:ext cx="3290554" cy="2761807"/>
          </a:xfrm>
          <a:prstGeom prst="rect">
            <a:avLst/>
          </a:prstGeom>
        </p:spPr>
      </p:pic>
      <p:pic>
        <p:nvPicPr>
          <p:cNvPr id="9" name="Picture 8" descr="A close-up of a solar panel&#10;&#10;Description automatically generated">
            <a:extLst>
              <a:ext uri="{FF2B5EF4-FFF2-40B4-BE49-F238E27FC236}">
                <a16:creationId xmlns:a16="http://schemas.microsoft.com/office/drawing/2014/main" id="{E2592F38-F7D2-0BF7-D6B7-BF36FDC9FF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23957" y="3371320"/>
            <a:ext cx="1638300" cy="1397000"/>
          </a:xfrm>
          <a:prstGeom prst="rect">
            <a:avLst/>
          </a:prstGeom>
        </p:spPr>
      </p:pic>
      <p:pic>
        <p:nvPicPr>
          <p:cNvPr id="12" name="Picture 11" descr="A close-up of a circuit board&#10;&#10;Description automatically generated">
            <a:extLst>
              <a:ext uri="{FF2B5EF4-FFF2-40B4-BE49-F238E27FC236}">
                <a16:creationId xmlns:a16="http://schemas.microsoft.com/office/drawing/2014/main" id="{46F34548-9718-51CF-2DF7-C571D47364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89919" y="1739161"/>
            <a:ext cx="2463800" cy="1422400"/>
          </a:xfrm>
          <a:prstGeom prst="rect">
            <a:avLst/>
          </a:prstGeom>
        </p:spPr>
      </p:pic>
    </p:spTree>
    <p:extLst>
      <p:ext uri="{BB962C8B-B14F-4D97-AF65-F5344CB8AC3E}">
        <p14:creationId xmlns:p14="http://schemas.microsoft.com/office/powerpoint/2010/main" val="2122388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Satellites ‘See’ Sea Turtles, Ocean Threats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2C704190-B506-5F45-A6CF-443F44E8B52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21392" y="1193102"/>
            <a:ext cx="4122608" cy="3176190"/>
          </a:xfrm>
          <a:prstGeom prst="rect">
            <a:avLst/>
          </a:prstGeom>
        </p:spPr>
      </p:pic>
      <p:sp>
        <p:nvSpPr>
          <p:cNvPr id="3" name="Text Placeholder 2">
            <a:extLst>
              <a:ext uri="{FF2B5EF4-FFF2-40B4-BE49-F238E27FC236}">
                <a16:creationId xmlns:a16="http://schemas.microsoft.com/office/drawing/2014/main" id="{D7DBD785-F092-840B-5A69-BD21109271E9}"/>
              </a:ext>
            </a:extLst>
          </p:cNvPr>
          <p:cNvSpPr txBox="1">
            <a:spLocks/>
          </p:cNvSpPr>
          <p:nvPr/>
        </p:nvSpPr>
        <p:spPr>
          <a:xfrm>
            <a:off x="154057" y="1647265"/>
            <a:ext cx="4666714"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indent="0">
              <a:buNone/>
            </a:pPr>
            <a:r>
              <a:rPr lang="en-US" dirty="0">
                <a:solidFill>
                  <a:schemeClr val="accent2">
                    <a:lumMod val="60000"/>
                    <a:lumOff val="40000"/>
                  </a:schemeClr>
                </a:solidFill>
              </a:rPr>
              <a:t>Goddard Space Flight Center</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CLS Group: </a:t>
            </a:r>
            <a:r>
              <a:rPr lang="en-US" sz="1800" dirty="0" err="1">
                <a:solidFill>
                  <a:schemeClr val="accent2">
                    <a:lumMod val="60000"/>
                    <a:lumOff val="40000"/>
                  </a:schemeClr>
                </a:solidFill>
                <a:effectLst/>
                <a:latin typeface="Arial" panose="020B0604020202020204" pitchFamily="34" charset="0"/>
                <a:ea typeface="Calibri" panose="020F0502020204030204" pitchFamily="34" charset="0"/>
              </a:rPr>
              <a:t>Ramonville</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-Saint-</a:t>
            </a:r>
            <a:r>
              <a:rPr lang="en-US" sz="1800" dirty="0" err="1">
                <a:solidFill>
                  <a:schemeClr val="accent2">
                    <a:lumMod val="60000"/>
                    <a:lumOff val="40000"/>
                  </a:schemeClr>
                </a:solidFill>
                <a:effectLst/>
                <a:latin typeface="Arial" panose="020B0604020202020204" pitchFamily="34" charset="0"/>
                <a:ea typeface="Calibri" panose="020F0502020204030204" pitchFamily="34" charset="0"/>
              </a:rPr>
              <a:t>Agne</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France </a:t>
            </a:r>
            <a:endParaRPr lang="en-US" kern="0" dirty="0">
              <a:solidFill>
                <a:schemeClr val="accent2">
                  <a:lumMod val="60000"/>
                  <a:lumOff val="40000"/>
                </a:schemeClr>
              </a:solidFill>
            </a:endParaRPr>
          </a:p>
          <a:p>
            <a:endParaRPr lang="en-US" sz="1600" dirty="0">
              <a:solidFill>
                <a:srgbClr val="FFFFFF"/>
              </a:solidFill>
              <a:effectLst/>
              <a:latin typeface="Helvetica Neue LT Std" panose="020B0604020202020204" pitchFamily="34" charset="77"/>
            </a:endParaRPr>
          </a:p>
          <a:p>
            <a:pPr marL="0" marR="0">
              <a:spcBef>
                <a:spcPts val="0"/>
              </a:spcBef>
              <a:spcAft>
                <a:spcPts val="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Created under a former international partnership with NASA, Argos satellite technology is used for wildlife tracking. Now operated by CLS Group in </a:t>
            </a:r>
            <a:r>
              <a:rPr lang="en-US" sz="1600" kern="100" dirty="0" err="1">
                <a:effectLst/>
                <a:latin typeface="Arial" panose="020B0604020202020204" pitchFamily="34" charset="0"/>
                <a:ea typeface="Calibri" panose="020F0502020204030204" pitchFamily="34" charset="0"/>
                <a:cs typeface="Times New Roman" panose="02020603050405020304" pitchFamily="18" charset="0"/>
              </a:rPr>
              <a:t>Ramonville</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-Saint-</a:t>
            </a:r>
            <a:r>
              <a:rPr lang="en-US" sz="1600" kern="100" dirty="0" err="1">
                <a:effectLst/>
                <a:latin typeface="Arial" panose="020B0604020202020204" pitchFamily="34" charset="0"/>
                <a:ea typeface="Calibri" panose="020F0502020204030204" pitchFamily="34" charset="0"/>
                <a:cs typeface="Times New Roman" panose="02020603050405020304" pitchFamily="18" charset="0"/>
              </a:rPr>
              <a:t>Agne</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France, the privately operated service tracks location and sensor data for tagged birds, oceangoing ships, stationary marine assets, and more.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Placeholder 11">
            <a:extLst>
              <a:ext uri="{FF2B5EF4-FFF2-40B4-BE49-F238E27FC236}">
                <a16:creationId xmlns:a16="http://schemas.microsoft.com/office/drawing/2014/main" id="{B84E352C-C9BB-4604-CC52-964C0D21F8E0}"/>
              </a:ext>
            </a:extLst>
          </p:cNvPr>
          <p:cNvSpPr txBox="1">
            <a:spLocks/>
          </p:cNvSpPr>
          <p:nvPr/>
        </p:nvSpPr>
        <p:spPr>
          <a:xfrm>
            <a:off x="205273" y="622939"/>
            <a:ext cx="6900862"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A tracking system in low-Earth orbit locates turtles, boats, birds, oil slicks, and more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kern="0" dirty="0"/>
          </a:p>
        </p:txBody>
      </p:sp>
      <p:pic>
        <p:nvPicPr>
          <p:cNvPr id="11" name="Picture 10" descr="A group of objects with wires&#10;&#10;Description automatically generated">
            <a:extLst>
              <a:ext uri="{FF2B5EF4-FFF2-40B4-BE49-F238E27FC236}">
                <a16:creationId xmlns:a16="http://schemas.microsoft.com/office/drawing/2014/main" id="{5ABF7876-D40D-9B91-E11D-9A838745D4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99749" y="3130619"/>
            <a:ext cx="2346512" cy="1743589"/>
          </a:xfrm>
          <a:prstGeom prst="rect">
            <a:avLst/>
          </a:prstGeom>
        </p:spPr>
      </p:pic>
    </p:spTree>
    <p:extLst>
      <p:ext uri="{BB962C8B-B14F-4D97-AF65-F5344CB8AC3E}">
        <p14:creationId xmlns:p14="http://schemas.microsoft.com/office/powerpoint/2010/main" val="3204190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139383"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Johnson Space Center</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Induction Food Systems</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Durham</a:t>
            </a:r>
            <a:r>
              <a:rPr lang="en-US" dirty="0">
                <a:solidFill>
                  <a:schemeClr val="accent2">
                    <a:lumMod val="60000"/>
                    <a:lumOff val="40000"/>
                  </a:schemeClr>
                </a:solidFill>
              </a:rPr>
              <a:t>, NC </a:t>
            </a:r>
          </a:p>
          <a:p>
            <a:endParaRPr lang="en-US" kern="0" dirty="0"/>
          </a:p>
          <a:p>
            <a:pPr marL="0" marR="0">
              <a:spcBef>
                <a:spcPts val="0"/>
              </a:spcBef>
              <a:spcAft>
                <a:spcPts val="0"/>
              </a:spcAft>
            </a:pPr>
            <a:r>
              <a:rPr lang="en-US" sz="1600" dirty="0">
                <a:effectLst/>
                <a:latin typeface="Arial" panose="020B0604020202020204" pitchFamily="34" charset="0"/>
                <a:ea typeface="Calibri" panose="020F0502020204030204" pitchFamily="34" charset="0"/>
              </a:rPr>
              <a:t>When NASA wanted to explore ways of cooking food for long-term habitation in deep space, Induction Food Systems of Durham, North Carolina, received SBIR funding to develop induction heating </a:t>
            </a:r>
            <a:r>
              <a:rPr lang="en-US" sz="1600" dirty="0">
                <a:latin typeface="Arial" panose="020B0604020202020204" pitchFamily="34" charset="0"/>
                <a:ea typeface="Calibri" panose="020F0502020204030204" pitchFamily="34" charset="0"/>
              </a:rPr>
              <a:t>for</a:t>
            </a:r>
            <a:r>
              <a:rPr lang="en-US" sz="1600" dirty="0">
                <a:effectLst/>
                <a:latin typeface="Arial" panose="020B0604020202020204" pitchFamily="34" charset="0"/>
                <a:ea typeface="Calibri" panose="020F0502020204030204" pitchFamily="34" charset="0"/>
              </a:rPr>
              <a:t> this application. The work led the company to a whole new market in industrial-scale induction heating. </a:t>
            </a:r>
            <a:endParaRPr lang="en-US" sz="18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NASA Ingredients for Industrial Expedience</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6648995"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NASA funding enables large-scale inductive heating for food production</a:t>
            </a:r>
          </a:p>
        </p:txBody>
      </p:sp>
      <p:pic>
        <p:nvPicPr>
          <p:cNvPr id="6" name="Picture 5" descr="A group of astronauts on the moon&#10;&#10;Description automatically generated">
            <a:extLst>
              <a:ext uri="{FF2B5EF4-FFF2-40B4-BE49-F238E27FC236}">
                <a16:creationId xmlns:a16="http://schemas.microsoft.com/office/drawing/2014/main" id="{22564BAF-A84C-4862-6A21-63655FADCE1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44"/>
          <a:stretch/>
        </p:blipFill>
        <p:spPr>
          <a:xfrm>
            <a:off x="4635795" y="1038866"/>
            <a:ext cx="4508204" cy="2961414"/>
          </a:xfrm>
          <a:prstGeom prst="rect">
            <a:avLst/>
          </a:prstGeom>
        </p:spPr>
      </p:pic>
      <p:pic>
        <p:nvPicPr>
          <p:cNvPr id="10" name="Picture 9" descr="A machine with wires and wires&#10;&#10;Description automatically generated">
            <a:extLst>
              <a:ext uri="{FF2B5EF4-FFF2-40B4-BE49-F238E27FC236}">
                <a16:creationId xmlns:a16="http://schemas.microsoft.com/office/drawing/2014/main" id="{506C4149-A1B7-03FE-E99E-A8611850BE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31438" y="3367273"/>
            <a:ext cx="1689927" cy="1266013"/>
          </a:xfrm>
          <a:prstGeom prst="rect">
            <a:avLst/>
          </a:prstGeom>
        </p:spPr>
      </p:pic>
    </p:spTree>
    <p:extLst>
      <p:ext uri="{BB962C8B-B14F-4D97-AF65-F5344CB8AC3E}">
        <p14:creationId xmlns:p14="http://schemas.microsoft.com/office/powerpoint/2010/main" val="2045333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ed with a white box and a white fan&#10;&#10;Description automatically generated with medium confidence">
            <a:extLst>
              <a:ext uri="{FF2B5EF4-FFF2-40B4-BE49-F238E27FC236}">
                <a16:creationId xmlns:a16="http://schemas.microsoft.com/office/drawing/2014/main" id="{3A034DD9-51AF-94E5-790B-4B025C69E1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0" y="1038865"/>
            <a:ext cx="3657600" cy="2438400"/>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018881"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Johnson Space Center</a:t>
            </a:r>
          </a:p>
          <a:p>
            <a:r>
              <a:rPr lang="en-US" sz="1800" dirty="0" err="1">
                <a:solidFill>
                  <a:schemeClr val="accent2">
                    <a:lumMod val="60000"/>
                    <a:lumOff val="40000"/>
                  </a:schemeClr>
                </a:solidFill>
                <a:effectLst/>
                <a:latin typeface="Arial" panose="020B0604020202020204" pitchFamily="34" charset="0"/>
                <a:ea typeface="Calibri" panose="020F0502020204030204" pitchFamily="34" charset="0"/>
              </a:rPr>
              <a:t>Bedjet</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Newport</a:t>
            </a:r>
            <a:r>
              <a:rPr lang="en-US" dirty="0">
                <a:solidFill>
                  <a:schemeClr val="accent2">
                    <a:lumMod val="60000"/>
                    <a:lumOff val="40000"/>
                  </a:schemeClr>
                </a:solidFill>
              </a:rPr>
              <a:t>, RI </a:t>
            </a:r>
          </a:p>
          <a:p>
            <a:endParaRPr lang="en-US" kern="0" dirty="0"/>
          </a:p>
          <a:p>
            <a:pPr marL="0" marR="0">
              <a:spcBef>
                <a:spcPts val="0"/>
              </a:spcBef>
              <a:spcAft>
                <a:spcPts val="0"/>
              </a:spcAft>
            </a:pPr>
            <a:r>
              <a:rPr lang="en-US" sz="1600" dirty="0">
                <a:effectLst/>
                <a:latin typeface="Arial" panose="020B0604020202020204" pitchFamily="34" charset="0"/>
                <a:ea typeface="Calibri" panose="020F0502020204030204" pitchFamily="34" charset="0"/>
              </a:rPr>
              <a:t>Using his former experience as an engineer working on spacesuit environmental control systems, the founder of </a:t>
            </a:r>
            <a:r>
              <a:rPr lang="en-US" sz="1600" dirty="0" err="1">
                <a:effectLst/>
                <a:latin typeface="Arial" panose="020B0604020202020204" pitchFamily="34" charset="0"/>
                <a:ea typeface="Calibri" panose="020F0502020204030204" pitchFamily="34" charset="0"/>
              </a:rPr>
              <a:t>Bedjet</a:t>
            </a:r>
            <a:r>
              <a:rPr lang="en-US" sz="1600" dirty="0">
                <a:effectLst/>
                <a:latin typeface="Arial" panose="020B0604020202020204" pitchFamily="34" charset="0"/>
                <a:ea typeface="Calibri" panose="020F0502020204030204" pitchFamily="34" charset="0"/>
              </a:rPr>
              <a:t> LLC of Newport, Rhode Island, designed a cooling system to keep each side of the bed at its occupant’s ideal temperature.</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Keeping Beds in the Goldilocks Zone</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6648995"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rPr>
              <a:t>NASA experience inspires machine that keeps sleepers comfortable</a:t>
            </a:r>
          </a:p>
        </p:txBody>
      </p:sp>
      <p:pic>
        <p:nvPicPr>
          <p:cNvPr id="5" name="Picture 4" descr="A white box with a remote control&#10;&#10;Description automatically generated">
            <a:extLst>
              <a:ext uri="{FF2B5EF4-FFF2-40B4-BE49-F238E27FC236}">
                <a16:creationId xmlns:a16="http://schemas.microsoft.com/office/drawing/2014/main" id="{3A36A5DD-CFF8-AE70-0F2B-34D5E75D8F79}"/>
              </a:ext>
            </a:extLst>
          </p:cNvPr>
          <p:cNvPicPr>
            <a:picLocks noChangeAspect="1"/>
          </p:cNvPicPr>
          <p:nvPr/>
        </p:nvPicPr>
        <p:blipFill>
          <a:blip r:embed="rId3"/>
          <a:stretch>
            <a:fillRect/>
          </a:stretch>
        </p:blipFill>
        <p:spPr>
          <a:xfrm>
            <a:off x="4401879" y="3117135"/>
            <a:ext cx="2843867" cy="1706320"/>
          </a:xfrm>
          <a:prstGeom prst="rect">
            <a:avLst/>
          </a:prstGeom>
        </p:spPr>
      </p:pic>
      <p:pic>
        <p:nvPicPr>
          <p:cNvPr id="10" name="Picture 9" descr="A person in a space suit&#10;&#10;Description automatically generated">
            <a:extLst>
              <a:ext uri="{FF2B5EF4-FFF2-40B4-BE49-F238E27FC236}">
                <a16:creationId xmlns:a16="http://schemas.microsoft.com/office/drawing/2014/main" id="{158387E6-86F8-C45A-DF91-C5056026C80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81598" y="1316827"/>
            <a:ext cx="1828800" cy="1638300"/>
          </a:xfrm>
          <a:prstGeom prst="rect">
            <a:avLst/>
          </a:prstGeom>
        </p:spPr>
      </p:pic>
    </p:spTree>
    <p:extLst>
      <p:ext uri="{BB962C8B-B14F-4D97-AF65-F5344CB8AC3E}">
        <p14:creationId xmlns:p14="http://schemas.microsoft.com/office/powerpoint/2010/main" val="71046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018881"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Goddard Space Flight Center </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4D Technology</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Tucson, AZ</a:t>
            </a:r>
            <a:endParaRPr lang="en-US" dirty="0">
              <a:solidFill>
                <a:schemeClr val="accent2">
                  <a:lumMod val="60000"/>
                  <a:lumOff val="40000"/>
                </a:schemeClr>
              </a:solidFill>
            </a:endParaRPr>
          </a:p>
          <a:p>
            <a:endParaRPr lang="en-US" kern="0" dirty="0"/>
          </a:p>
          <a:p>
            <a:pPr marL="0" marR="0">
              <a:spcBef>
                <a:spcPts val="0"/>
              </a:spcBef>
              <a:spcAft>
                <a:spcPts val="0"/>
              </a:spcAft>
            </a:pPr>
            <a:r>
              <a:rPr lang="en-US" sz="1600" dirty="0">
                <a:effectLst/>
                <a:latin typeface="Arial" panose="020B0604020202020204" pitchFamily="34" charset="0"/>
                <a:ea typeface="Calibri" panose="020F0502020204030204" pitchFamily="34" charset="0"/>
              </a:rPr>
              <a:t>4D Technology of Tucson, Arizona, was contracted to develop measuring instruments that could ensure the James Webb Space Telescope could see distant galaxies. This equipment is now used to test precision optics of all kinds, from camera lenses to virtual reality headsets.</a:t>
            </a:r>
            <a:endParaRPr lang="en-US" sz="18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Making the Most of Meticulous Measurements</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6648995"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dirty="0">
                <a:effectLst/>
                <a:latin typeface="Arial" panose="020B0604020202020204" pitchFamily="34" charset="0"/>
                <a:ea typeface="Calibri" panose="020F0502020204030204" pitchFamily="34" charset="0"/>
              </a:rPr>
              <a:t>Better space telescope testing makes waves in optics industry</a:t>
            </a:r>
          </a:p>
        </p:txBody>
      </p:sp>
      <p:pic>
        <p:nvPicPr>
          <p:cNvPr id="11" name="Picture 10" descr="A galaxy with stars and a nebula&#10;&#10;Description automatically generated with medium confidence">
            <a:extLst>
              <a:ext uri="{FF2B5EF4-FFF2-40B4-BE49-F238E27FC236}">
                <a16:creationId xmlns:a16="http://schemas.microsoft.com/office/drawing/2014/main" id="{EE4CB900-AFE7-8652-9B55-52F431C54CD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80837" y="904987"/>
            <a:ext cx="3863163" cy="3615574"/>
          </a:xfrm>
          <a:prstGeom prst="rect">
            <a:avLst/>
          </a:prstGeom>
        </p:spPr>
      </p:pic>
      <p:pic>
        <p:nvPicPr>
          <p:cNvPr id="6" name="Picture 5" descr="A close-up of a machine&#10;&#10;Description automatically generated">
            <a:extLst>
              <a:ext uri="{FF2B5EF4-FFF2-40B4-BE49-F238E27FC236}">
                <a16:creationId xmlns:a16="http://schemas.microsoft.com/office/drawing/2014/main" id="{F881E9DF-1DAE-DB24-152C-B7F1913B2BD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31709" y="2941428"/>
            <a:ext cx="2466039" cy="1699388"/>
          </a:xfrm>
          <a:prstGeom prst="rect">
            <a:avLst/>
          </a:prstGeom>
        </p:spPr>
      </p:pic>
    </p:spTree>
    <p:extLst>
      <p:ext uri="{BB962C8B-B14F-4D97-AF65-F5344CB8AC3E}">
        <p14:creationId xmlns:p14="http://schemas.microsoft.com/office/powerpoint/2010/main" val="4183805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5223904"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Marshall Space Flight Center</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Concepts NREC</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White River Junction, VT</a:t>
            </a:r>
            <a:endParaRPr lang="en-US" kern="0" dirty="0">
              <a:solidFill>
                <a:schemeClr val="accent2">
                  <a:lumMod val="60000"/>
                  <a:lumOff val="40000"/>
                </a:schemeClr>
              </a:solidFill>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p>
          <a:p>
            <a:pPr marL="0" marR="0">
              <a:spcBef>
                <a:spcPts val="0"/>
              </a:spcBef>
              <a:spcAft>
                <a:spcPts val="0"/>
              </a:spcAft>
            </a:pPr>
            <a:r>
              <a:rPr lang="en-US" sz="1600" dirty="0">
                <a:effectLst/>
                <a:latin typeface="Arial" panose="020B0604020202020204" pitchFamily="34" charset="0"/>
                <a:ea typeface="Calibri" panose="020F0502020204030204" pitchFamily="34" charset="0"/>
              </a:rPr>
              <a:t>Decades of collaboration on multiple SBIR contracts gave Concepts NREC LLC extensive access to NASA rocket engine expertise. The White River Junction, Vermont-based company incorporates Marshall Space Flight Center know-how into its commercial software, engineering, and manufacturing services to help improve commercial rocket engines, pump machinery, and numerous industrial applications.</a:t>
            </a:r>
            <a:endParaRPr lang="en-US" sz="18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Pumping Out State-of-the-Art Design</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7237331"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dirty="0">
                <a:effectLst/>
                <a:latin typeface="Arial" panose="020B0604020202020204" pitchFamily="34" charset="0"/>
                <a:ea typeface="Calibri" panose="020F0502020204030204" pitchFamily="34" charset="0"/>
              </a:rPr>
              <a:t>Engineering expertise gained with NASA improves pump machinery design, analysis</a:t>
            </a:r>
          </a:p>
        </p:txBody>
      </p:sp>
      <p:pic>
        <p:nvPicPr>
          <p:cNvPr id="5" name="Picture 4" descr="A large factory with large pipes&#10;&#10;Description automatically generated with medium confidence">
            <a:extLst>
              <a:ext uri="{FF2B5EF4-FFF2-40B4-BE49-F238E27FC236}">
                <a16:creationId xmlns:a16="http://schemas.microsoft.com/office/drawing/2014/main" id="{5621517B-418D-75A3-0AE2-BDCB44A0BEA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94463" y="1038865"/>
            <a:ext cx="3149537" cy="2453321"/>
          </a:xfrm>
          <a:prstGeom prst="rect">
            <a:avLst/>
          </a:prstGeom>
        </p:spPr>
      </p:pic>
      <p:pic>
        <p:nvPicPr>
          <p:cNvPr id="9" name="Picture 8" descr="A machine with a large piece of metal&#10;&#10;Description automatically generated">
            <a:extLst>
              <a:ext uri="{FF2B5EF4-FFF2-40B4-BE49-F238E27FC236}">
                <a16:creationId xmlns:a16="http://schemas.microsoft.com/office/drawing/2014/main" id="{A79C9FC5-D50E-FF17-3D4F-60318D8F68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6400" y="2950749"/>
            <a:ext cx="2158309" cy="1697420"/>
          </a:xfrm>
          <a:prstGeom prst="rect">
            <a:avLst/>
          </a:prstGeom>
        </p:spPr>
      </p:pic>
    </p:spTree>
    <p:extLst>
      <p:ext uri="{BB962C8B-B14F-4D97-AF65-F5344CB8AC3E}">
        <p14:creationId xmlns:p14="http://schemas.microsoft.com/office/powerpoint/2010/main" val="3410747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large black object in a factory&#10;&#10;Description automatically generated">
            <a:extLst>
              <a:ext uri="{FF2B5EF4-FFF2-40B4-BE49-F238E27FC236}">
                <a16:creationId xmlns:a16="http://schemas.microsoft.com/office/drawing/2014/main" id="{B6E525A5-6A37-2AA5-7A9A-9C9161D5966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94790" y="1153784"/>
            <a:ext cx="4749209" cy="2193641"/>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071813"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Marshall Space Flight Center</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SPI</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Shawnee, KS</a:t>
            </a:r>
            <a:endParaRPr lang="en-US" kern="0" dirty="0">
              <a:solidFill>
                <a:schemeClr val="accent2">
                  <a:lumMod val="60000"/>
                  <a:lumOff val="40000"/>
                </a:schemeClr>
              </a:solidFill>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p>
          <a:p>
            <a:pPr marL="0" marR="0">
              <a:spcBef>
                <a:spcPts val="0"/>
              </a:spcBef>
              <a:spcAft>
                <a:spcPts val="0"/>
              </a:spcAft>
            </a:pPr>
            <a:r>
              <a:rPr lang="en-US" sz="1600" dirty="0">
                <a:effectLst/>
                <a:latin typeface="Arial" panose="020B0604020202020204" pitchFamily="34" charset="0"/>
                <a:ea typeface="Calibri" panose="020F0502020204030204" pitchFamily="34" charset="0"/>
              </a:rPr>
              <a:t>When developing a new coating to protect buildings from heat buildup, Superior Products </a:t>
            </a:r>
            <a:r>
              <a:rPr lang="en-US" sz="1600" dirty="0">
                <a:latin typeface="Arial" panose="020B0604020202020204" pitchFamily="34" charset="0"/>
                <a:ea typeface="Calibri" panose="020F0502020204030204" pitchFamily="34" charset="0"/>
              </a:rPr>
              <a:t>International</a:t>
            </a:r>
            <a:r>
              <a:rPr lang="en-US" sz="1600" dirty="0">
                <a:effectLst/>
                <a:latin typeface="Arial" panose="020B0604020202020204" pitchFamily="34" charset="0"/>
                <a:ea typeface="Calibri" panose="020F0502020204030204" pitchFamily="34" charset="0"/>
              </a:rPr>
              <a:t> II of Shawnee, Kansas, reached out to experts at a NASA materials lab for help finding a ceramic compound that could be incorporated into a heat-resistant spray insulation.</a:t>
            </a:r>
            <a:endParaRPr lang="en-US" sz="18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Super Insulation Requires Super Materials</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7237331"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dirty="0">
                <a:effectLst/>
                <a:latin typeface="Arial" panose="020B0604020202020204" pitchFamily="34" charset="0"/>
                <a:ea typeface="Calibri" panose="020F0502020204030204" pitchFamily="34" charset="0"/>
              </a:rPr>
              <a:t>NASA researchers helped create an insulation coating that blocks heat and sunlight</a:t>
            </a:r>
          </a:p>
        </p:txBody>
      </p:sp>
      <p:pic>
        <p:nvPicPr>
          <p:cNvPr id="6" name="Picture 5" descr="A few people working on a project&#10;&#10;Description automatically generated">
            <a:extLst>
              <a:ext uri="{FF2B5EF4-FFF2-40B4-BE49-F238E27FC236}">
                <a16:creationId xmlns:a16="http://schemas.microsoft.com/office/drawing/2014/main" id="{3A325962-CC58-0043-9887-C94E1269EA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72911" y="3122428"/>
            <a:ext cx="1684567" cy="1436957"/>
          </a:xfrm>
          <a:prstGeom prst="rect">
            <a:avLst/>
          </a:prstGeom>
        </p:spPr>
      </p:pic>
      <p:pic>
        <p:nvPicPr>
          <p:cNvPr id="12" name="Picture 11" descr="A large dam surrounded by mountains with Hoover Dam in the background&#10;&#10;Description automatically generated">
            <a:extLst>
              <a:ext uri="{FF2B5EF4-FFF2-40B4-BE49-F238E27FC236}">
                <a16:creationId xmlns:a16="http://schemas.microsoft.com/office/drawing/2014/main" id="{50DF5EB6-9DBE-3D53-A118-F90798A885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81845" y="3122428"/>
            <a:ext cx="1915940" cy="1436956"/>
          </a:xfrm>
          <a:prstGeom prst="rect">
            <a:avLst/>
          </a:prstGeom>
        </p:spPr>
      </p:pic>
    </p:spTree>
    <p:extLst>
      <p:ext uri="{BB962C8B-B14F-4D97-AF65-F5344CB8AC3E}">
        <p14:creationId xmlns:p14="http://schemas.microsoft.com/office/powerpoint/2010/main" val="122564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513294"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Glenn Research Center </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MAGRON</a:t>
            </a:r>
            <a:r>
              <a:rPr lang="en-US" dirty="0">
                <a:solidFill>
                  <a:schemeClr val="accent2">
                    <a:lumMod val="60000"/>
                    <a:lumOff val="40000"/>
                  </a:schemeClr>
                </a:solidFill>
              </a:rPr>
              <a:t>: </a:t>
            </a:r>
            <a:r>
              <a:rPr lang="en-US" sz="1800" dirty="0" err="1">
                <a:solidFill>
                  <a:schemeClr val="accent2">
                    <a:lumMod val="60000"/>
                    <a:lumOff val="40000"/>
                  </a:schemeClr>
                </a:solidFill>
                <a:effectLst/>
                <a:latin typeface="Arial" panose="020B0604020202020204" pitchFamily="34" charset="0"/>
                <a:ea typeface="Calibri" panose="020F0502020204030204" pitchFamily="34" charset="0"/>
              </a:rPr>
              <a:t>Ansan</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South Korea</a:t>
            </a:r>
            <a:endParaRPr lang="en-US" kern="0" dirty="0">
              <a:solidFill>
                <a:schemeClr val="accent2">
                  <a:lumMod val="60000"/>
                  <a:lumOff val="40000"/>
                </a:schemeClr>
              </a:solidFill>
            </a:endParaRPr>
          </a:p>
          <a:p>
            <a:pPr marL="0" marR="0">
              <a:spcBef>
                <a:spcPts val="0"/>
              </a:spcBef>
              <a:spcAft>
                <a:spcPts val="0"/>
              </a:spcAft>
            </a:pPr>
            <a:r>
              <a:rPr lang="en-US" sz="1800" dirty="0">
                <a:effectLst/>
                <a:latin typeface="Arial" panose="020B0604020202020204" pitchFamily="34" charset="0"/>
                <a:ea typeface="Calibri" panose="020F0502020204030204" pitchFamily="34" charset="0"/>
              </a:rPr>
              <a:t> </a:t>
            </a:r>
          </a:p>
          <a:p>
            <a:pPr marL="0" marR="0">
              <a:spcBef>
                <a:spcPts val="0"/>
              </a:spcBef>
              <a:spcAft>
                <a:spcPts val="0"/>
              </a:spcAft>
            </a:pPr>
            <a:r>
              <a:rPr lang="en-US" sz="1600" dirty="0">
                <a:effectLst/>
                <a:latin typeface="Arial" panose="020B0604020202020204" pitchFamily="34" charset="0"/>
                <a:ea typeface="Calibri" panose="020F0502020204030204" pitchFamily="34" charset="0"/>
              </a:rPr>
              <a:t>A liquid with magnetic properties developed by NASA in the 1960s </a:t>
            </a:r>
            <a:r>
              <a:rPr lang="en-US" sz="1600" dirty="0">
                <a:latin typeface="Arial" panose="020B0604020202020204" pitchFamily="34" charset="0"/>
                <a:ea typeface="Calibri" panose="020F0502020204030204" pitchFamily="34" charset="0"/>
              </a:rPr>
              <a:t>i</a:t>
            </a:r>
            <a:r>
              <a:rPr lang="en-US" sz="1600" dirty="0">
                <a:effectLst/>
                <a:latin typeface="Arial" panose="020B0604020202020204" pitchFamily="34" charset="0"/>
                <a:ea typeface="Calibri" panose="020F0502020204030204" pitchFamily="34" charset="0"/>
              </a:rPr>
              <a:t>s the basis for ferrofluids now sold by MAGRON, a company in </a:t>
            </a:r>
            <a:r>
              <a:rPr lang="en-US" sz="1600" dirty="0" err="1">
                <a:effectLst/>
                <a:latin typeface="Arial" panose="020B0604020202020204" pitchFamily="34" charset="0"/>
                <a:ea typeface="Calibri" panose="020F0502020204030204" pitchFamily="34" charset="0"/>
              </a:rPr>
              <a:t>Ansan</a:t>
            </a:r>
            <a:r>
              <a:rPr lang="en-US" sz="1600" dirty="0">
                <a:effectLst/>
                <a:latin typeface="Arial" panose="020B0604020202020204" pitchFamily="34" charset="0"/>
                <a:ea typeface="Calibri" panose="020F0502020204030204" pitchFamily="34" charset="0"/>
              </a:rPr>
              <a:t>, South Korea, whose customers use them in semiconductor manufacturing, fishing rods, and other consumer products. NASA researchers originally considered the technology as a way to move fuel to rocket thrusters in </a:t>
            </a:r>
            <a:r>
              <a:rPr lang="en-US" sz="1600" dirty="0">
                <a:latin typeface="Arial" panose="020B0604020202020204" pitchFamily="34" charset="0"/>
                <a:ea typeface="Calibri" panose="020F0502020204030204" pitchFamily="34" charset="0"/>
              </a:rPr>
              <a:t>zero </a:t>
            </a:r>
            <a:r>
              <a:rPr lang="en-US" sz="1600" dirty="0">
                <a:effectLst/>
                <a:latin typeface="Arial" panose="020B0604020202020204" pitchFamily="34" charset="0"/>
                <a:ea typeface="Calibri" panose="020F0502020204030204" pitchFamily="34" charset="0"/>
              </a:rPr>
              <a:t>gravity.</a:t>
            </a:r>
            <a:endParaRPr lang="en-US" sz="18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From Magnetic Rocket Fuel to Semiconductors</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7237331"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dirty="0">
                <a:effectLst/>
                <a:latin typeface="Arial" panose="020B0604020202020204" pitchFamily="34" charset="0"/>
                <a:ea typeface="Calibri" panose="020F0502020204030204" pitchFamily="34" charset="0"/>
              </a:rPr>
              <a:t>A South Korean company offers ferrofluids for a variety of applications </a:t>
            </a:r>
          </a:p>
        </p:txBody>
      </p:sp>
      <p:pic>
        <p:nvPicPr>
          <p:cNvPr id="5" name="Picture 4" descr="A close-up of a black liquid&#10;&#10;Description automatically generated">
            <a:extLst>
              <a:ext uri="{FF2B5EF4-FFF2-40B4-BE49-F238E27FC236}">
                <a16:creationId xmlns:a16="http://schemas.microsoft.com/office/drawing/2014/main" id="{3755F5C6-C636-BFF3-CFA8-365508558B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79311" y="1064396"/>
            <a:ext cx="3664688" cy="2649326"/>
          </a:xfrm>
          <a:prstGeom prst="rect">
            <a:avLst/>
          </a:prstGeom>
        </p:spPr>
      </p:pic>
      <p:pic>
        <p:nvPicPr>
          <p:cNvPr id="9" name="Picture 8" descr="A person in a white coat and tie working in a laboratory&#10;&#10;Description automatically generated">
            <a:extLst>
              <a:ext uri="{FF2B5EF4-FFF2-40B4-BE49-F238E27FC236}">
                <a16:creationId xmlns:a16="http://schemas.microsoft.com/office/drawing/2014/main" id="{DF90CF6F-23CA-CFFD-F7BF-7DD5CB25C4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8611" y="2864111"/>
            <a:ext cx="1474382" cy="1872778"/>
          </a:xfrm>
          <a:prstGeom prst="rect">
            <a:avLst/>
          </a:prstGeom>
        </p:spPr>
      </p:pic>
    </p:spTree>
    <p:extLst>
      <p:ext uri="{BB962C8B-B14F-4D97-AF65-F5344CB8AC3E}">
        <p14:creationId xmlns:p14="http://schemas.microsoft.com/office/powerpoint/2010/main" val="14422354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atellite in the sky&#10;&#10;Description automatically generated">
            <a:extLst>
              <a:ext uri="{FF2B5EF4-FFF2-40B4-BE49-F238E27FC236}">
                <a16:creationId xmlns:a16="http://schemas.microsoft.com/office/drawing/2014/main" id="{AC4CD650-8103-3C03-8476-13DBD23B4A8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03088" y="977678"/>
            <a:ext cx="3040912" cy="2413000"/>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5103401"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Goddard Space Flight Center </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Thermal Management Technologies</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Logan, UT</a:t>
            </a:r>
            <a:endParaRPr lang="en-US" kern="0" dirty="0">
              <a:solidFill>
                <a:schemeClr val="accent2">
                  <a:lumMod val="60000"/>
                  <a:lumOff val="40000"/>
                </a:schemeClr>
              </a:solidFill>
            </a:endParaRPr>
          </a:p>
          <a:p>
            <a:pPr marL="0" marR="0">
              <a:spcBef>
                <a:spcPts val="0"/>
              </a:spcBef>
              <a:spcAft>
                <a:spcPts val="0"/>
              </a:spcAft>
            </a:pP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pPr marL="0" marR="0">
              <a:spcBef>
                <a:spcPts val="0"/>
              </a:spcBef>
              <a:spcAft>
                <a:spcPts val="0"/>
              </a:spcAft>
            </a:pPr>
            <a:r>
              <a:rPr lang="en-US" sz="1600" dirty="0">
                <a:effectLst/>
                <a:latin typeface="Arial" panose="020B0604020202020204" pitchFamily="34" charset="0"/>
                <a:ea typeface="Calibri" panose="020F0502020204030204" pitchFamily="34" charset="0"/>
              </a:rPr>
              <a:t>To fit tiny satellites into tinier spaces on launch vehicles, Goddard Space Flight Center developed a new equipment-deployment system that’s more reliable than previous solutions. Thermal Management Technologies LLC of Logan, Utah, later licensed this technology for use on commercial satellites. </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r>
              <a:rPr lang="en-US" dirty="0">
                <a:solidFill>
                  <a:srgbClr val="FFFFFF"/>
                </a:solidFill>
                <a:effectLst/>
                <a:latin typeface="Arial" panose="020B0604020202020204" pitchFamily="34" charset="0"/>
                <a:cs typeface="Arial" panose="020B0604020202020204" pitchFamily="34" charset="0"/>
              </a:rPr>
              <a:t>A Huge Development for Tiny Satellites</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7237331"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dirty="0">
                <a:effectLst/>
                <a:latin typeface="Arial" panose="020B0604020202020204" pitchFamily="34" charset="0"/>
                <a:ea typeface="Calibri" panose="020F0502020204030204" pitchFamily="34" charset="0"/>
              </a:rPr>
              <a:t>A South Korean company offers ferrofluids for a variety of applications </a:t>
            </a:r>
          </a:p>
        </p:txBody>
      </p:sp>
      <p:pic>
        <p:nvPicPr>
          <p:cNvPr id="10" name="Picture 9" descr="A coin and a piece of metal with wires&#10;&#10;Description automatically generated">
            <a:extLst>
              <a:ext uri="{FF2B5EF4-FFF2-40B4-BE49-F238E27FC236}">
                <a16:creationId xmlns:a16="http://schemas.microsoft.com/office/drawing/2014/main" id="{258B0E43-2C78-3960-65CC-F3E9B9E83F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15200" y="2921000"/>
            <a:ext cx="1828800" cy="1371600"/>
          </a:xfrm>
          <a:prstGeom prst="rect">
            <a:avLst/>
          </a:prstGeom>
        </p:spPr>
      </p:pic>
      <p:pic>
        <p:nvPicPr>
          <p:cNvPr id="12" name="Picture 11" descr="A metal box with a hole in the middle&#10;&#10;Description automatically generated">
            <a:extLst>
              <a:ext uri="{FF2B5EF4-FFF2-40B4-BE49-F238E27FC236}">
                <a16:creationId xmlns:a16="http://schemas.microsoft.com/office/drawing/2014/main" id="{F43B0431-94CE-B9FE-5298-8DBB6CDF2E7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38307" y="2850116"/>
            <a:ext cx="1828800" cy="1892300"/>
          </a:xfrm>
          <a:prstGeom prst="rect">
            <a:avLst/>
          </a:prstGeom>
        </p:spPr>
      </p:pic>
    </p:spTree>
    <p:extLst>
      <p:ext uri="{BB962C8B-B14F-4D97-AF65-F5344CB8AC3E}">
        <p14:creationId xmlns:p14="http://schemas.microsoft.com/office/powerpoint/2010/main" val="360386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7" y="1647265"/>
            <a:ext cx="4437094"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Johnson Space Center</a:t>
            </a:r>
          </a:p>
          <a:p>
            <a:r>
              <a:rPr lang="en-US" sz="1800" dirty="0" err="1">
                <a:solidFill>
                  <a:schemeClr val="accent2">
                    <a:lumMod val="60000"/>
                    <a:lumOff val="40000"/>
                  </a:schemeClr>
                </a:solidFill>
                <a:effectLst/>
                <a:latin typeface="Arial" panose="020B0604020202020204" pitchFamily="34" charset="0"/>
                <a:ea typeface="Calibri" panose="020F0502020204030204" pitchFamily="34" charset="0"/>
              </a:rPr>
              <a:t>DornerWorks</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Grand Rapids, MI</a:t>
            </a:r>
            <a:endParaRPr lang="en-US" kern="0" dirty="0">
              <a:solidFill>
                <a:schemeClr val="accent2">
                  <a:lumMod val="60000"/>
                  <a:lumOff val="40000"/>
                </a:schemeClr>
              </a:solidFill>
            </a:endParaRPr>
          </a:p>
          <a:p>
            <a:pPr marL="0" marR="0">
              <a:spcBef>
                <a:spcPts val="0"/>
              </a:spcBef>
              <a:spcAft>
                <a:spcPts val="0"/>
              </a:spcAft>
            </a:pP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pPr marL="0" marR="0">
              <a:spcBef>
                <a:spcPts val="0"/>
              </a:spcBef>
              <a:spcAft>
                <a:spcPts val="0"/>
              </a:spcAft>
            </a:pPr>
            <a:r>
              <a:rPr lang="en-US" sz="1600" dirty="0">
                <a:effectLst/>
                <a:latin typeface="Arial" panose="020B0604020202020204" pitchFamily="34" charset="0"/>
                <a:ea typeface="Calibri" panose="020F0502020204030204" pitchFamily="34" charset="0"/>
              </a:rPr>
              <a:t>When Johnson Space Center needed an Ethernet switch on the Orion capsule to manage data the spacecraft beams back to Earth, </a:t>
            </a:r>
            <a:r>
              <a:rPr lang="en-US" sz="1600" dirty="0" err="1">
                <a:effectLst/>
                <a:latin typeface="Arial" panose="020B0604020202020204" pitchFamily="34" charset="0"/>
                <a:ea typeface="Calibri" panose="020F0502020204030204" pitchFamily="34" charset="0"/>
              </a:rPr>
              <a:t>DornerWorks</a:t>
            </a:r>
            <a:r>
              <a:rPr lang="en-US" sz="1600" dirty="0">
                <a:effectLst/>
                <a:latin typeface="Arial" panose="020B0604020202020204" pitchFamily="34" charset="0"/>
                <a:ea typeface="Calibri" panose="020F0502020204030204" pitchFamily="34" charset="0"/>
              </a:rPr>
              <a:t> Ltd. of Grand Rapids, Michigan, was subcontracted to construct a </a:t>
            </a:r>
            <a:r>
              <a:rPr lang="en-US" sz="1600" dirty="0" err="1">
                <a:effectLst/>
                <a:latin typeface="Arial" panose="020B0604020202020204" pitchFamily="34" charset="0"/>
                <a:ea typeface="Calibri" panose="020F0502020204030204" pitchFamily="34" charset="0"/>
              </a:rPr>
              <a:t>spaceworthy</a:t>
            </a:r>
            <a:r>
              <a:rPr lang="en-US" sz="1600" dirty="0">
                <a:effectLst/>
                <a:latin typeface="Arial" panose="020B0604020202020204" pitchFamily="34" charset="0"/>
                <a:ea typeface="Calibri" panose="020F0502020204030204" pitchFamily="34" charset="0"/>
              </a:rPr>
              <a:t> piece of hardware. The company now licenses this switching technology to other firms for applications such as self-driving cars.</a:t>
            </a:r>
            <a:r>
              <a:rPr lang="en-US" sz="1400" dirty="0">
                <a:effectLst/>
              </a:rPr>
              <a:t> </a:t>
            </a:r>
            <a:endParaRPr lang="en-US" sz="14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r>
              <a:rPr lang="en-US" dirty="0">
                <a:solidFill>
                  <a:srgbClr val="FFFFFF"/>
                </a:solidFill>
                <a:effectLst/>
                <a:latin typeface="Arial" panose="020B0604020202020204" pitchFamily="34" charset="0"/>
                <a:cs typeface="Arial" panose="020B0604020202020204" pitchFamily="34" charset="0"/>
              </a:rPr>
              <a:t>Connections Made in Air and Space</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7237331"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dirty="0">
                <a:effectLst/>
                <a:latin typeface="Arial" panose="020B0604020202020204" pitchFamily="34" charset="0"/>
                <a:ea typeface="Calibri" panose="020F0502020204030204" pitchFamily="34" charset="0"/>
              </a:rPr>
              <a:t>Industry benefits from networking hardware designed for Orion</a:t>
            </a:r>
          </a:p>
        </p:txBody>
      </p:sp>
      <p:pic>
        <p:nvPicPr>
          <p:cNvPr id="15" name="Picture 14" descr="A person in an orange suit in a space station&#10;&#10;Description automatically generated">
            <a:extLst>
              <a:ext uri="{FF2B5EF4-FFF2-40B4-BE49-F238E27FC236}">
                <a16:creationId xmlns:a16="http://schemas.microsoft.com/office/drawing/2014/main" id="{347771B8-0038-FBDA-D966-BE6319467EAB}"/>
              </a:ext>
            </a:extLst>
          </p:cNvPr>
          <p:cNvPicPr>
            <a:picLocks noChangeAspect="1"/>
          </p:cNvPicPr>
          <p:nvPr/>
        </p:nvPicPr>
        <p:blipFill>
          <a:blip r:embed="rId2"/>
          <a:stretch>
            <a:fillRect/>
          </a:stretch>
        </p:blipFill>
        <p:spPr>
          <a:xfrm>
            <a:off x="6063881" y="830902"/>
            <a:ext cx="3080119" cy="3743530"/>
          </a:xfrm>
          <a:prstGeom prst="rect">
            <a:avLst/>
          </a:prstGeom>
        </p:spPr>
      </p:pic>
      <p:pic>
        <p:nvPicPr>
          <p:cNvPr id="17" name="Picture 16" descr="A close-up of a circuit board&#10;&#10;Description automatically generated">
            <a:extLst>
              <a:ext uri="{FF2B5EF4-FFF2-40B4-BE49-F238E27FC236}">
                <a16:creationId xmlns:a16="http://schemas.microsoft.com/office/drawing/2014/main" id="{3471D813-B907-48FA-DA1B-2E30C548288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28949" y="2892055"/>
            <a:ext cx="1818513" cy="1333535"/>
          </a:xfrm>
          <a:prstGeom prst="rect">
            <a:avLst/>
          </a:prstGeom>
        </p:spPr>
      </p:pic>
    </p:spTree>
    <p:extLst>
      <p:ext uri="{BB962C8B-B14F-4D97-AF65-F5344CB8AC3E}">
        <p14:creationId xmlns:p14="http://schemas.microsoft.com/office/powerpoint/2010/main" val="3951365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B1977C-BCF2-12B5-20C5-59126E454D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4006313" y="2029326"/>
            <a:ext cx="3179912" cy="1382213"/>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4706452"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NASA Headquarters</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Firebird Diagnostics</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Alachua, FL</a:t>
            </a:r>
            <a:endParaRPr lang="en-US" kern="0" dirty="0">
              <a:solidFill>
                <a:schemeClr val="accent2">
                  <a:lumMod val="60000"/>
                  <a:lumOff val="40000"/>
                </a:schemeClr>
              </a:solidFill>
            </a:endParaRPr>
          </a:p>
          <a:p>
            <a:pPr marL="0" marR="0">
              <a:spcBef>
                <a:spcPts val="0"/>
              </a:spcBef>
              <a:spcAft>
                <a:spcPts val="0"/>
              </a:spcAft>
            </a:pP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pPr marL="0" marR="0">
              <a:spcBef>
                <a:spcPts val="0"/>
              </a:spcBef>
              <a:spcAft>
                <a:spcPts val="0"/>
              </a:spcAft>
            </a:pPr>
            <a:r>
              <a:rPr lang="en-US" sz="1600" dirty="0">
                <a:effectLst/>
                <a:latin typeface="Arial" panose="020B0604020202020204" pitchFamily="34" charset="0"/>
                <a:ea typeface="Calibri" panose="020F0502020204030204" pitchFamily="34" charset="0"/>
              </a:rPr>
              <a:t>Synthetic DNA used to diagnose diseases such as COVID, hepatitis, and cancer was developed by Firebird Diagnostics of Alachua, Florida, with research funded in part by the NASA Astrobiology Program. The technology could also help find life on other planets or moons by identifying DNA characteristics that might be Earth-specific and looking beyond them. </a:t>
            </a:r>
            <a:endParaRPr lang="en-US" sz="18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Synthetic DNA Diagnoses COVID, Cancer </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7237331"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dirty="0">
                <a:effectLst/>
                <a:latin typeface="Arial" panose="020B0604020202020204" pitchFamily="34" charset="0"/>
                <a:ea typeface="Calibri" panose="020F0502020204030204" pitchFamily="34" charset="0"/>
              </a:rPr>
              <a:t>NASA-funded molecular research enables better disease detection</a:t>
            </a:r>
          </a:p>
        </p:txBody>
      </p:sp>
      <p:pic>
        <p:nvPicPr>
          <p:cNvPr id="5" name="Picture 4" descr="A person wearing goggles and white coat holding a metal object&#10;&#10;Description automatically generated">
            <a:extLst>
              <a:ext uri="{FF2B5EF4-FFF2-40B4-BE49-F238E27FC236}">
                <a16:creationId xmlns:a16="http://schemas.microsoft.com/office/drawing/2014/main" id="{D32145FD-25C5-2CFC-0124-5CC5A7AEBB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1181" y="913332"/>
            <a:ext cx="2792819" cy="3725042"/>
          </a:xfrm>
          <a:prstGeom prst="rect">
            <a:avLst/>
          </a:prstGeom>
        </p:spPr>
      </p:pic>
    </p:spTree>
    <p:extLst>
      <p:ext uri="{BB962C8B-B14F-4D97-AF65-F5344CB8AC3E}">
        <p14:creationId xmlns:p14="http://schemas.microsoft.com/office/powerpoint/2010/main" val="1848438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481545"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Johnson Space Center</a:t>
            </a:r>
          </a:p>
          <a:p>
            <a:r>
              <a:rPr lang="en-US" sz="1800" b="0" u="none" strike="noStrike" dirty="0">
                <a:solidFill>
                  <a:schemeClr val="accent2">
                    <a:lumMod val="60000"/>
                    <a:lumOff val="40000"/>
                  </a:schemeClr>
                </a:solidFill>
                <a:effectLst/>
                <a:latin typeface="Arial" panose="020B0604020202020204" pitchFamily="34" charset="0"/>
              </a:rPr>
              <a:t>Slumber Cloud</a:t>
            </a:r>
            <a:r>
              <a:rPr lang="en-US" dirty="0">
                <a:solidFill>
                  <a:schemeClr val="accent2">
                    <a:lumMod val="60000"/>
                    <a:lumOff val="40000"/>
                  </a:schemeClr>
                </a:solidFill>
              </a:rPr>
              <a:t>: </a:t>
            </a:r>
            <a:r>
              <a:rPr lang="en-US" sz="1800" b="0" u="none" strike="noStrike" dirty="0">
                <a:solidFill>
                  <a:schemeClr val="accent2">
                    <a:lumMod val="60000"/>
                    <a:lumOff val="40000"/>
                  </a:schemeClr>
                </a:solidFill>
                <a:effectLst/>
                <a:latin typeface="Arial" panose="020B0604020202020204" pitchFamily="34" charset="0"/>
              </a:rPr>
              <a:t>Arvada</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CO</a:t>
            </a:r>
            <a:endParaRPr lang="en-US" kern="0" dirty="0">
              <a:solidFill>
                <a:schemeClr val="accent2">
                  <a:lumMod val="60000"/>
                  <a:lumOff val="40000"/>
                </a:schemeClr>
              </a:solidFill>
            </a:endParaRPr>
          </a:p>
          <a:p>
            <a:pPr marL="0" marR="0">
              <a:spcBef>
                <a:spcPts val="0"/>
              </a:spcBef>
              <a:spcAft>
                <a:spcPts val="0"/>
              </a:spcAft>
            </a:pP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pPr marL="0" marR="0">
              <a:spcBef>
                <a:spcPts val="0"/>
              </a:spcBef>
              <a:spcAft>
                <a:spcPts val="0"/>
              </a:spcAft>
            </a:pPr>
            <a:r>
              <a:rPr lang="en-US" sz="1600" b="0" u="none" strike="noStrike" dirty="0">
                <a:effectLst/>
                <a:latin typeface="Arial" panose="020B0604020202020204" pitchFamily="34" charset="0"/>
              </a:rPr>
              <a:t>In the 1980s, NASA explored using phase-change materials to regulate temperatures in spacesuits. Funding </a:t>
            </a:r>
            <a:r>
              <a:rPr lang="en-US" sz="1600" dirty="0">
                <a:latin typeface="Arial" panose="020B0604020202020204" pitchFamily="34" charset="0"/>
              </a:rPr>
              <a:t>from</a:t>
            </a:r>
            <a:r>
              <a:rPr lang="en-US" sz="1600" b="0" u="none" strike="noStrike" dirty="0">
                <a:effectLst/>
                <a:latin typeface="Arial" panose="020B0604020202020204" pitchFamily="34" charset="0"/>
              </a:rPr>
              <a:t> an SBIR contract resulted in a commercial textile product called Outlast. Global Web Horizons of Arvada, Colorado, doing business as Slumber Cloud, now incorporates this material into various kinds of bedding and loungewear.</a:t>
            </a:r>
            <a:endParaRPr lang="en-US" sz="18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r>
              <a:rPr lang="en-US" dirty="0">
                <a:solidFill>
                  <a:srgbClr val="FFFFFF"/>
                </a:solidFill>
                <a:effectLst/>
                <a:latin typeface="Arial" panose="020B0604020202020204" pitchFamily="34" charset="0"/>
                <a:cs typeface="Arial" panose="020B0604020202020204" pitchFamily="34" charset="0"/>
              </a:rPr>
              <a:t>Fixing ‘Thermal Incompatibility’ in the Bedroom</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4" y="622940"/>
            <a:ext cx="5585740"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dirty="0">
                <a:effectLst/>
                <a:latin typeface="Arial" panose="020B0604020202020204" pitchFamily="34" charset="0"/>
                <a:ea typeface="Calibri" panose="020F0502020204030204" pitchFamily="34" charset="0"/>
              </a:rPr>
              <a:t>Temperature-regulating bedding based on NASA-funded research keeps people comfy at bedtime</a:t>
            </a:r>
          </a:p>
        </p:txBody>
      </p:sp>
      <p:pic>
        <p:nvPicPr>
          <p:cNvPr id="6" name="Picture 5" descr="An astronaut in space with a planet in the background&#10;&#10;Description automatically generated">
            <a:extLst>
              <a:ext uri="{FF2B5EF4-FFF2-40B4-BE49-F238E27FC236}">
                <a16:creationId xmlns:a16="http://schemas.microsoft.com/office/drawing/2014/main" id="{1EBDA1AC-62A6-DEE6-5D1F-4BBB889F560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95014" y="942753"/>
            <a:ext cx="3848986" cy="2612951"/>
          </a:xfrm>
          <a:prstGeom prst="rect">
            <a:avLst/>
          </a:prstGeom>
        </p:spPr>
      </p:pic>
      <p:pic>
        <p:nvPicPr>
          <p:cNvPr id="10" name="Picture 9" descr="Women with a dog on a bed&#10;&#10;Description automatically generated">
            <a:extLst>
              <a:ext uri="{FF2B5EF4-FFF2-40B4-BE49-F238E27FC236}">
                <a16:creationId xmlns:a16="http://schemas.microsoft.com/office/drawing/2014/main" id="{AD101253-DF24-11F0-B003-F118D68C4D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96775" y="3040662"/>
            <a:ext cx="2217760" cy="1731993"/>
          </a:xfrm>
          <a:prstGeom prst="rect">
            <a:avLst/>
          </a:prstGeom>
        </p:spPr>
      </p:pic>
    </p:spTree>
    <p:extLst>
      <p:ext uri="{BB962C8B-B14F-4D97-AF65-F5344CB8AC3E}">
        <p14:creationId xmlns:p14="http://schemas.microsoft.com/office/powerpoint/2010/main" val="4107997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r>
              <a:rPr lang="en-US" dirty="0">
                <a:effectLst/>
                <a:latin typeface="Arial" panose="020B0604020202020204" pitchFamily="34" charset="0"/>
                <a:ea typeface="Calibri" panose="020F0502020204030204" pitchFamily="34" charset="0"/>
              </a:rPr>
              <a:t>Redefining the ‘Rugged’ Video Camera</a:t>
            </a:r>
            <a:r>
              <a:rPr lang="en-US" dirty="0">
                <a:effectLst/>
              </a:rPr>
              <a:t> </a:t>
            </a:r>
            <a:endParaRPr lang="en-US" dirty="0">
              <a:solidFill>
                <a:srgbClr val="FFFFFF"/>
              </a:solidFill>
              <a:effectLst/>
              <a:latin typeface="Helvetica Neue LT Std" panose="020B0604020202020204" pitchFamily="34" charset="77"/>
            </a:endParaRP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81796" y="1654471"/>
            <a:ext cx="4155744" cy="3618977"/>
          </a:xfrm>
        </p:spPr>
        <p:txBody>
          <a:bodyPr/>
          <a:lstStyle/>
          <a:p>
            <a:r>
              <a:rPr lang="en-US" kern="0" dirty="0">
                <a:solidFill>
                  <a:schemeClr val="accent2">
                    <a:lumMod val="60000"/>
                    <a:lumOff val="40000"/>
                  </a:schemeClr>
                </a:solidFill>
              </a:rPr>
              <a:t>Marshall Space Flight Center</a:t>
            </a:r>
          </a:p>
          <a:p>
            <a:r>
              <a:rPr lang="en-US" dirty="0" err="1">
                <a:solidFill>
                  <a:schemeClr val="accent2">
                    <a:lumMod val="60000"/>
                    <a:lumOff val="40000"/>
                  </a:schemeClr>
                </a:solidFill>
              </a:rPr>
              <a:t>Imperx</a:t>
            </a:r>
            <a:r>
              <a:rPr lang="en-US" dirty="0">
                <a:solidFill>
                  <a:schemeClr val="accent2">
                    <a:lumMod val="60000"/>
                    <a:lumOff val="40000"/>
                  </a:schemeClr>
                </a:solidFill>
              </a:rPr>
              <a:t>: </a:t>
            </a:r>
            <a:r>
              <a:rPr lang="en-US" sz="1800" dirty="0">
                <a:solidFill>
                  <a:schemeClr val="accent2">
                    <a:lumMod val="60000"/>
                    <a:lumOff val="40000"/>
                  </a:schemeClr>
                </a:solidFill>
                <a:effectLst/>
                <a:latin typeface="Helvetica Neue LT Std" panose="020B0604020202020204" pitchFamily="34" charset="77"/>
              </a:rPr>
              <a:t>Boca Raton, FL</a:t>
            </a:r>
            <a:endParaRPr lang="en-US" dirty="0">
              <a:solidFill>
                <a:schemeClr val="accent2">
                  <a:lumMod val="60000"/>
                  <a:lumOff val="40000"/>
                </a:schemeClr>
              </a:solidFill>
            </a:endParaRPr>
          </a:p>
          <a:p>
            <a:endParaRPr lang="en-US" dirty="0"/>
          </a:p>
          <a:p>
            <a:r>
              <a:rPr lang="en-US" sz="1600" kern="100" dirty="0">
                <a:effectLst/>
                <a:latin typeface="Arial" panose="020B0604020202020204" pitchFamily="34" charset="0"/>
                <a:ea typeface="Calibri" panose="020F0502020204030204" pitchFamily="34" charset="0"/>
                <a:cs typeface="Times New Roman" panose="02020603050405020304" pitchFamily="18" charset="0"/>
              </a:rPr>
              <a:t>A ruggedized video camera that captured footage of the Space Launch System rocket during launch and in the extreme temperatures of space is available in </a:t>
            </a:r>
            <a:br>
              <a:rPr lang="en-US" sz="1600" kern="100" dirty="0">
                <a:effectLst/>
                <a:latin typeface="Arial" panose="020B0604020202020204" pitchFamily="34" charset="0"/>
                <a:ea typeface="Calibri" panose="020F0502020204030204" pitchFamily="34" charset="0"/>
                <a:cs typeface="Times New Roman" panose="02020603050405020304" pitchFamily="18" charset="0"/>
              </a:rPr>
            </a:br>
            <a:r>
              <a:rPr lang="en-US" sz="1600" kern="100" dirty="0">
                <a:effectLst/>
                <a:latin typeface="Arial" panose="020B0604020202020204" pitchFamily="34" charset="0"/>
                <a:ea typeface="Calibri" panose="020F0502020204030204" pitchFamily="34" charset="0"/>
                <a:cs typeface="Times New Roman" panose="02020603050405020304" pitchFamily="18" charset="0"/>
              </a:rPr>
              <a:t>a commercial version, created by Boca Raton, Florida-based </a:t>
            </a:r>
            <a:r>
              <a:rPr lang="en-US" sz="1600" kern="100" dirty="0" err="1">
                <a:effectLst/>
                <a:latin typeface="Arial" panose="020B0604020202020204" pitchFamily="34" charset="0"/>
                <a:ea typeface="Calibri" panose="020F0502020204030204" pitchFamily="34" charset="0"/>
                <a:cs typeface="Times New Roman" panose="02020603050405020304" pitchFamily="18" charset="0"/>
              </a:rPr>
              <a:t>Imperx</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with a </a:t>
            </a:r>
            <a:br>
              <a:rPr lang="en-US" sz="1600" kern="100" dirty="0">
                <a:effectLst/>
                <a:latin typeface="Arial" panose="020B0604020202020204" pitchFamily="34" charset="0"/>
                <a:ea typeface="Calibri" panose="020F0502020204030204" pitchFamily="34" charset="0"/>
                <a:cs typeface="Times New Roman" panose="02020603050405020304" pitchFamily="18" charset="0"/>
              </a:rPr>
            </a:br>
            <a:r>
              <a:rPr lang="en-US" sz="1600" kern="100" dirty="0">
                <a:effectLst/>
                <a:latin typeface="Arial" panose="020B0604020202020204" pitchFamily="34" charset="0"/>
                <a:ea typeface="Calibri" panose="020F0502020204030204" pitchFamily="34" charset="0"/>
                <a:cs typeface="Times New Roman" panose="02020603050405020304" pitchFamily="18" charset="0"/>
              </a:rPr>
              <a:t>NASA license and expertise.</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solidFill>
                  <a:srgbClr val="FFFFFF"/>
                </a:solidFill>
                <a:effectLst/>
                <a:latin typeface="Helvetica Neue LT Std" panose="020B0604020202020204" pitchFamily="34" charset="77"/>
              </a:rPr>
              <a:t> </a:t>
            </a:r>
          </a:p>
        </p:txBody>
      </p:sp>
      <p:pic>
        <p:nvPicPr>
          <p:cNvPr id="6" name="Picture 5">
            <a:extLst>
              <a:ext uri="{FF2B5EF4-FFF2-40B4-BE49-F238E27FC236}">
                <a16:creationId xmlns:a16="http://schemas.microsoft.com/office/drawing/2014/main" id="{DC93E133-3C52-5940-B1D2-5B06F1A059F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740314" y="1312848"/>
            <a:ext cx="4403685" cy="2744802"/>
          </a:xfrm>
          <a:prstGeom prst="rect">
            <a:avLst/>
          </a:prstGeom>
        </p:spPr>
      </p:pic>
      <p:sp>
        <p:nvSpPr>
          <p:cNvPr id="4" name="Text Placeholder 11">
            <a:extLst>
              <a:ext uri="{FF2B5EF4-FFF2-40B4-BE49-F238E27FC236}">
                <a16:creationId xmlns:a16="http://schemas.microsoft.com/office/drawing/2014/main" id="{46B8A4C4-CF6C-6B6B-89FF-96BE87325487}"/>
              </a:ext>
            </a:extLst>
          </p:cNvPr>
          <p:cNvSpPr txBox="1">
            <a:spLocks/>
          </p:cNvSpPr>
          <p:nvPr/>
        </p:nvSpPr>
        <p:spPr>
          <a:xfrm>
            <a:off x="205273" y="622939"/>
            <a:ext cx="6900862"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dirty="0">
                <a:effectLst/>
                <a:latin typeface="Arial" panose="020B0604020202020204" pitchFamily="34" charset="0"/>
                <a:ea typeface="Calibri" panose="020F0502020204030204" pitchFamily="34" charset="0"/>
              </a:rPr>
              <a:t>A new rocket-riding camera is tough enough for Earth</a:t>
            </a:r>
            <a:r>
              <a:rPr lang="en-US" dirty="0">
                <a:effectLst/>
              </a:rPr>
              <a:t> </a:t>
            </a:r>
            <a:endParaRPr lang="en-US" kern="0" dirty="0"/>
          </a:p>
        </p:txBody>
      </p:sp>
      <p:pic>
        <p:nvPicPr>
          <p:cNvPr id="7" name="Picture 6" descr="A silver camera with a black circle&#10;&#10;Description automatically generated">
            <a:extLst>
              <a:ext uri="{FF2B5EF4-FFF2-40B4-BE49-F238E27FC236}">
                <a16:creationId xmlns:a16="http://schemas.microsoft.com/office/drawing/2014/main" id="{0D563654-D1AC-4185-FC46-D86951EBA0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58303" y="3407791"/>
            <a:ext cx="1987003" cy="1504862"/>
          </a:xfrm>
          <a:prstGeom prst="rect">
            <a:avLst/>
          </a:prstGeom>
        </p:spPr>
      </p:pic>
    </p:spTree>
    <p:extLst>
      <p:ext uri="{BB962C8B-B14F-4D97-AF65-F5344CB8AC3E}">
        <p14:creationId xmlns:p14="http://schemas.microsoft.com/office/powerpoint/2010/main" val="2445362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5" y="1647265"/>
            <a:ext cx="4723289"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Goddard Space Flight Center </a:t>
            </a:r>
          </a:p>
          <a:p>
            <a:r>
              <a:rPr lang="en-US" sz="1800" dirty="0" err="1">
                <a:solidFill>
                  <a:schemeClr val="accent2">
                    <a:lumMod val="60000"/>
                    <a:lumOff val="40000"/>
                  </a:schemeClr>
                </a:solidFill>
                <a:effectLst/>
                <a:latin typeface="Arial" panose="020B0604020202020204" pitchFamily="34" charset="0"/>
                <a:ea typeface="Calibri" panose="020F0502020204030204" pitchFamily="34" charset="0"/>
              </a:rPr>
              <a:t>ilika</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Geospatial</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Edison, NJ</a:t>
            </a:r>
            <a:endParaRPr lang="en-US" kern="0" dirty="0">
              <a:solidFill>
                <a:schemeClr val="accent2">
                  <a:lumMod val="60000"/>
                  <a:lumOff val="40000"/>
                </a:schemeClr>
              </a:solidFill>
            </a:endParaRPr>
          </a:p>
          <a:p>
            <a:pPr marL="0" marR="0">
              <a:spcBef>
                <a:spcPts val="0"/>
              </a:spcBef>
              <a:spcAft>
                <a:spcPts val="0"/>
              </a:spcAft>
            </a:pP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pPr marL="0" marR="0">
              <a:spcBef>
                <a:spcPts val="0"/>
              </a:spcBef>
              <a:spcAft>
                <a:spcPts val="0"/>
              </a:spcAft>
            </a:pPr>
            <a:r>
              <a:rPr lang="en-US" sz="1600" dirty="0">
                <a:effectLst/>
                <a:latin typeface="Arial" panose="020B0604020202020204" pitchFamily="34" charset="0"/>
                <a:ea typeface="Calibri" panose="020F0502020204030204" pitchFamily="34" charset="0"/>
              </a:rPr>
              <a:t>To provide weather information to underserved farming communities in India, </a:t>
            </a:r>
            <a:r>
              <a:rPr lang="en-US" sz="1600" dirty="0" err="1">
                <a:effectLst/>
                <a:latin typeface="Arial" panose="020B0604020202020204" pitchFamily="34" charset="0"/>
                <a:ea typeface="Calibri" panose="020F0502020204030204" pitchFamily="34" charset="0"/>
              </a:rPr>
              <a:t>ilika</a:t>
            </a:r>
            <a:r>
              <a:rPr lang="en-US" sz="1600" dirty="0">
                <a:effectLst/>
                <a:latin typeface="Arial" panose="020B0604020202020204" pitchFamily="34" charset="0"/>
                <a:ea typeface="Calibri" panose="020F0502020204030204" pitchFamily="34" charset="0"/>
              </a:rPr>
              <a:t> Geospatial of Edison, New Jersey, developed a weather app that uses data from the Aqua and Terra satellites operated by NASA to provide accurate forecasts in the Indian subcontinent</a:t>
            </a:r>
            <a:r>
              <a:rPr lang="en-US" sz="1600" dirty="0">
                <a:latin typeface="Arial" panose="020B0604020202020204" pitchFamily="34" charset="0"/>
                <a:ea typeface="Calibri" panose="020F0502020204030204" pitchFamily="34" charset="0"/>
              </a:rPr>
              <a:t>. T</a:t>
            </a:r>
            <a:r>
              <a:rPr lang="en-US" sz="1600" dirty="0">
                <a:effectLst/>
                <a:latin typeface="Arial" panose="020B0604020202020204" pitchFamily="34" charset="0"/>
                <a:ea typeface="Calibri" panose="020F0502020204030204" pitchFamily="34" charset="0"/>
              </a:rPr>
              <a:t>he company also uses this satellite data for its wider geospatial intelligence business.</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Aqua Solutions for Terra </a:t>
            </a:r>
            <a:r>
              <a:rPr lang="en-US" dirty="0" err="1">
                <a:effectLst/>
                <a:latin typeface="Arial" panose="020B0604020202020204" pitchFamily="34" charset="0"/>
                <a:ea typeface="Calibri" panose="020F0502020204030204" pitchFamily="34" charset="0"/>
              </a:rPr>
              <a:t>Firma</a:t>
            </a:r>
            <a:endParaRPr lang="en-US" dirty="0">
              <a:effectLst/>
              <a:latin typeface="Arial" panose="020B0604020202020204" pitchFamily="34" charset="0"/>
              <a:ea typeface="Calibri" panose="020F0502020204030204" pitchFamily="34" charset="0"/>
            </a:endParaRP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6565721"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dirty="0">
                <a:effectLst/>
                <a:latin typeface="Arial" panose="020B0604020202020204" pitchFamily="34" charset="0"/>
                <a:ea typeface="Calibri" panose="020F0502020204030204" pitchFamily="34" charset="0"/>
              </a:rPr>
              <a:t>NASA satellite imagery supports weather app for farmers in drought-stricken regions of India </a:t>
            </a:r>
          </a:p>
        </p:txBody>
      </p:sp>
      <p:pic>
        <p:nvPicPr>
          <p:cNvPr id="14" name="Picture 13" descr="A satellite view of a hurricane&#10;&#10;Description automatically generated">
            <a:extLst>
              <a:ext uri="{FF2B5EF4-FFF2-40B4-BE49-F238E27FC236}">
                <a16:creationId xmlns:a16="http://schemas.microsoft.com/office/drawing/2014/main" id="{964C8BE6-A08D-6F24-9EEF-6A7FB60F6A3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86400" y="1421543"/>
            <a:ext cx="3657600" cy="2794000"/>
          </a:xfrm>
          <a:prstGeom prst="rect">
            <a:avLst/>
          </a:prstGeom>
        </p:spPr>
      </p:pic>
      <p:pic>
        <p:nvPicPr>
          <p:cNvPr id="5" name="Picture 4" descr="A screen shot of a cell phone&#10;&#10;Description automatically generated">
            <a:extLst>
              <a:ext uri="{FF2B5EF4-FFF2-40B4-BE49-F238E27FC236}">
                <a16:creationId xmlns:a16="http://schemas.microsoft.com/office/drawing/2014/main" id="{A1555D1D-3C5E-9372-898F-0EBDC572B4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42217" y="2452636"/>
            <a:ext cx="1086259" cy="2145585"/>
          </a:xfrm>
          <a:prstGeom prst="rect">
            <a:avLst/>
          </a:prstGeom>
        </p:spPr>
      </p:pic>
      <p:pic>
        <p:nvPicPr>
          <p:cNvPr id="12" name="Picture 11" descr="A satellite and satellite on a black background&#10;&#10;Description automatically generated">
            <a:extLst>
              <a:ext uri="{FF2B5EF4-FFF2-40B4-BE49-F238E27FC236}">
                <a16:creationId xmlns:a16="http://schemas.microsoft.com/office/drawing/2014/main" id="{F7F9E939-0EE2-7FE0-040B-0A9F6EEADA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57734" y="1090205"/>
            <a:ext cx="1752600" cy="2082800"/>
          </a:xfrm>
          <a:prstGeom prst="rect">
            <a:avLst/>
          </a:prstGeom>
        </p:spPr>
      </p:pic>
    </p:spTree>
    <p:extLst>
      <p:ext uri="{BB962C8B-B14F-4D97-AF65-F5344CB8AC3E}">
        <p14:creationId xmlns:p14="http://schemas.microsoft.com/office/powerpoint/2010/main" val="3695036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4" y="1647265"/>
            <a:ext cx="4125207"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Jet Propulsion Laboratory</a:t>
            </a:r>
          </a:p>
          <a:p>
            <a:r>
              <a:rPr lang="en-US" sz="1800" dirty="0" err="1">
                <a:solidFill>
                  <a:schemeClr val="accent2">
                    <a:lumMod val="60000"/>
                    <a:lumOff val="40000"/>
                  </a:schemeClr>
                </a:solidFill>
                <a:effectLst/>
                <a:latin typeface="Arial" panose="020B0604020202020204" pitchFamily="34" charset="0"/>
                <a:ea typeface="Calibri" panose="020F0502020204030204" pitchFamily="34" charset="0"/>
              </a:rPr>
              <a:t>Delavie</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Sciences</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Worcester, MA</a:t>
            </a:r>
            <a:endParaRPr lang="en-US" kern="0" dirty="0">
              <a:solidFill>
                <a:schemeClr val="accent2">
                  <a:lumMod val="60000"/>
                  <a:lumOff val="40000"/>
                </a:schemeClr>
              </a:solidFill>
            </a:endParaRPr>
          </a:p>
          <a:p>
            <a:pPr marL="0" marR="0">
              <a:spcBef>
                <a:spcPts val="0"/>
              </a:spcBef>
              <a:spcAft>
                <a:spcPts val="0"/>
              </a:spcAft>
            </a:pP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pPr marL="0" marR="0">
              <a:spcBef>
                <a:spcPts val="0"/>
              </a:spcBef>
              <a:spcAft>
                <a:spcPts val="0"/>
              </a:spcAft>
            </a:pPr>
            <a:r>
              <a:rPr lang="en-US" sz="1600" dirty="0">
                <a:effectLst/>
                <a:latin typeface="Arial" panose="020B0604020202020204" pitchFamily="34" charset="0"/>
                <a:ea typeface="Calibri" panose="020F0502020204030204" pitchFamily="34" charset="0"/>
              </a:rPr>
              <a:t>A bacterium that survived NASA sanitization efforts as well as 18 months in space is now the basis for an SPF-boosting sunscreen additive developed by </a:t>
            </a:r>
            <a:r>
              <a:rPr lang="en-US" sz="1600" dirty="0" err="1">
                <a:effectLst/>
                <a:latin typeface="Arial" panose="020B0604020202020204" pitchFamily="34" charset="0"/>
                <a:ea typeface="Calibri" panose="020F0502020204030204" pitchFamily="34" charset="0"/>
              </a:rPr>
              <a:t>Delavie</a:t>
            </a:r>
            <a:r>
              <a:rPr lang="en-US" sz="1600" dirty="0">
                <a:effectLst/>
                <a:latin typeface="Arial" panose="020B0604020202020204" pitchFamily="34" charset="0"/>
                <a:ea typeface="Calibri" panose="020F0502020204030204" pitchFamily="34" charset="0"/>
              </a:rPr>
              <a:t> Sciences of Worcester, Massachusetts, which licensed the organism patented by NASA researchers.</a:t>
            </a:r>
            <a:endParaRPr lang="en-US" sz="18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From Space to Your Face</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6565721"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dirty="0">
                <a:effectLst/>
                <a:latin typeface="Arial" panose="020B0604020202020204" pitchFamily="34" charset="0"/>
                <a:ea typeface="Calibri" panose="020F0502020204030204" pitchFamily="34" charset="0"/>
              </a:rPr>
              <a:t>Radiation-resistant microbe studied in space leads to fewer wrinkles, less sun damage on Earth </a:t>
            </a:r>
          </a:p>
        </p:txBody>
      </p:sp>
      <p:pic>
        <p:nvPicPr>
          <p:cNvPr id="11" name="Picture 10" descr="A child applying sunscreen on her face&#10;&#10;Description automatically generated">
            <a:extLst>
              <a:ext uri="{FF2B5EF4-FFF2-40B4-BE49-F238E27FC236}">
                <a16:creationId xmlns:a16="http://schemas.microsoft.com/office/drawing/2014/main" id="{9FC25CBF-DEF9-9937-4878-0565AE79825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279788" y="1221072"/>
            <a:ext cx="3864212" cy="3176190"/>
          </a:xfrm>
          <a:prstGeom prst="rect">
            <a:avLst/>
          </a:prstGeom>
        </p:spPr>
      </p:pic>
      <p:pic>
        <p:nvPicPr>
          <p:cNvPr id="9" name="Picture 8" descr="A bottle of cream floating in water&#10;&#10;Description automatically generated">
            <a:extLst>
              <a:ext uri="{FF2B5EF4-FFF2-40B4-BE49-F238E27FC236}">
                <a16:creationId xmlns:a16="http://schemas.microsoft.com/office/drawing/2014/main" id="{F577A320-5AF5-E2E0-3B0C-88D521FEC5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69294" y="2753950"/>
            <a:ext cx="1752010" cy="1766610"/>
          </a:xfrm>
          <a:prstGeom prst="rect">
            <a:avLst/>
          </a:prstGeom>
        </p:spPr>
      </p:pic>
    </p:spTree>
    <p:extLst>
      <p:ext uri="{BB962C8B-B14F-4D97-AF65-F5344CB8AC3E}">
        <p14:creationId xmlns:p14="http://schemas.microsoft.com/office/powerpoint/2010/main" val="1322585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4" y="1647265"/>
            <a:ext cx="4180673"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Johnson Space Center</a:t>
            </a:r>
          </a:p>
          <a:p>
            <a:r>
              <a:rPr lang="en-US" sz="1800" dirty="0" err="1">
                <a:solidFill>
                  <a:schemeClr val="accent2">
                    <a:lumMod val="60000"/>
                    <a:lumOff val="40000"/>
                  </a:schemeClr>
                </a:solidFill>
                <a:effectLst/>
                <a:latin typeface="Arial" panose="020B0604020202020204" pitchFamily="34" charset="0"/>
                <a:ea typeface="Calibri" panose="020F0502020204030204" pitchFamily="34" charset="0"/>
              </a:rPr>
              <a:t>Cleanwaste</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Oceanside, CA</a:t>
            </a:r>
            <a:endParaRPr lang="en-US" kern="0" dirty="0">
              <a:solidFill>
                <a:schemeClr val="accent2">
                  <a:lumMod val="60000"/>
                  <a:lumOff val="40000"/>
                </a:schemeClr>
              </a:solidFill>
            </a:endParaRPr>
          </a:p>
          <a:p>
            <a:pPr marL="0" marR="0">
              <a:spcBef>
                <a:spcPts val="0"/>
              </a:spcBef>
              <a:spcAft>
                <a:spcPts val="0"/>
              </a:spcAft>
            </a:pP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pPr marL="0" marR="0">
              <a:spcBef>
                <a:spcPts val="0"/>
              </a:spcBef>
              <a:spcAft>
                <a:spcPts val="0"/>
              </a:spcAft>
            </a:pPr>
            <a:r>
              <a:rPr lang="en-US" sz="1600" dirty="0">
                <a:effectLst/>
                <a:latin typeface="Arial" panose="020B0604020202020204" pitchFamily="34" charset="0"/>
                <a:ea typeface="Calibri" panose="020F0502020204030204" pitchFamily="34" charset="0"/>
              </a:rPr>
              <a:t>American </a:t>
            </a:r>
            <a:r>
              <a:rPr lang="en-US" sz="1600" dirty="0" err="1">
                <a:effectLst/>
                <a:latin typeface="Arial" panose="020B0604020202020204" pitchFamily="34" charset="0"/>
                <a:ea typeface="Calibri" panose="020F0502020204030204" pitchFamily="34" charset="0"/>
              </a:rPr>
              <a:t>Innotek</a:t>
            </a:r>
            <a:r>
              <a:rPr lang="en-US" sz="1600" dirty="0">
                <a:effectLst/>
                <a:latin typeface="Arial" panose="020B0604020202020204" pitchFamily="34" charset="0"/>
                <a:ea typeface="Calibri" panose="020F0502020204030204" pitchFamily="34" charset="0"/>
              </a:rPr>
              <a:t> took a polymer utilized in astronaut undergarments to manage human waste on spacewalks and incorporated it into bags for use on the go. Sold under the brand </a:t>
            </a:r>
            <a:r>
              <a:rPr lang="en-US" sz="1600" dirty="0" err="1">
                <a:effectLst/>
                <a:latin typeface="Arial" panose="020B0604020202020204" pitchFamily="34" charset="0"/>
                <a:ea typeface="Calibri" panose="020F0502020204030204" pitchFamily="34" charset="0"/>
              </a:rPr>
              <a:t>Cleanwaste</a:t>
            </a:r>
            <a:r>
              <a:rPr lang="en-US" sz="1600" dirty="0">
                <a:effectLst/>
                <a:latin typeface="Arial" panose="020B0604020202020204" pitchFamily="34" charset="0"/>
                <a:ea typeface="Calibri" panose="020F0502020204030204" pitchFamily="34" charset="0"/>
              </a:rPr>
              <a:t>, these products allow campers and hikers to use the restroom anywhere, preventing pollution in campgrounds and national parks.</a:t>
            </a:r>
            <a:endParaRPr lang="en-US" sz="18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Eco-Friendly Bio Breaks</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6565721"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dirty="0">
                <a:effectLst/>
                <a:latin typeface="Arial" panose="020B0604020202020204" pitchFamily="34" charset="0"/>
                <a:ea typeface="Calibri" panose="020F0502020204030204" pitchFamily="34" charset="0"/>
              </a:rPr>
              <a:t>NASA-derived superabsorbent polymer helps relieve hikers, reduce pollution</a:t>
            </a:r>
          </a:p>
        </p:txBody>
      </p:sp>
      <p:pic>
        <p:nvPicPr>
          <p:cNvPr id="22" name="Picture 21" descr="A astronaut in space with a satellite&#10;&#10;Description automatically generated with medium confidence">
            <a:extLst>
              <a:ext uri="{FF2B5EF4-FFF2-40B4-BE49-F238E27FC236}">
                <a16:creationId xmlns:a16="http://schemas.microsoft.com/office/drawing/2014/main" id="{3BEB7206-69F2-B676-4466-37FBA9433B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23110" y="955416"/>
            <a:ext cx="3320890" cy="3390900"/>
          </a:xfrm>
          <a:prstGeom prst="rect">
            <a:avLst/>
          </a:prstGeom>
        </p:spPr>
      </p:pic>
      <p:pic>
        <p:nvPicPr>
          <p:cNvPr id="5" name="Picture 4" descr="A blue bag and a container&#10;&#10;Description automatically generated">
            <a:extLst>
              <a:ext uri="{FF2B5EF4-FFF2-40B4-BE49-F238E27FC236}">
                <a16:creationId xmlns:a16="http://schemas.microsoft.com/office/drawing/2014/main" id="{86BC492B-9DB6-C085-E143-206ABBDF47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31574" y="2811892"/>
            <a:ext cx="1816100" cy="1866900"/>
          </a:xfrm>
          <a:prstGeom prst="rect">
            <a:avLst/>
          </a:prstGeom>
        </p:spPr>
      </p:pic>
    </p:spTree>
    <p:extLst>
      <p:ext uri="{BB962C8B-B14F-4D97-AF65-F5344CB8AC3E}">
        <p14:creationId xmlns:p14="http://schemas.microsoft.com/office/powerpoint/2010/main" val="497272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4" y="1647265"/>
            <a:ext cx="3912556"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Johnson Space Center</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Taxa Outdoors</a:t>
            </a:r>
            <a:r>
              <a:rPr lang="en-US" dirty="0">
                <a:solidFill>
                  <a:schemeClr val="accent2">
                    <a:lumMod val="60000"/>
                    <a:lumOff val="40000"/>
                  </a:schemeClr>
                </a:solidFill>
              </a:rPr>
              <a:t>: </a:t>
            </a:r>
            <a:r>
              <a:rPr lang="en-US" dirty="0">
                <a:solidFill>
                  <a:schemeClr val="accent2">
                    <a:lumMod val="60000"/>
                    <a:lumOff val="40000"/>
                  </a:schemeClr>
                </a:solidFill>
                <a:latin typeface="Arial" panose="020B0604020202020204" pitchFamily="34" charset="0"/>
              </a:rPr>
              <a:t>Houston</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TX</a:t>
            </a:r>
            <a:endParaRPr lang="en-US" kern="0" dirty="0">
              <a:solidFill>
                <a:schemeClr val="accent2">
                  <a:lumMod val="60000"/>
                  <a:lumOff val="40000"/>
                </a:schemeClr>
              </a:solidFill>
            </a:endParaRPr>
          </a:p>
          <a:p>
            <a:pPr marL="0" marR="0">
              <a:spcBef>
                <a:spcPts val="0"/>
              </a:spcBef>
              <a:spcAft>
                <a:spcPts val="0"/>
              </a:spcAft>
            </a:pP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pPr marL="0" marR="0">
              <a:spcBef>
                <a:spcPts val="0"/>
              </a:spcBef>
              <a:spcAft>
                <a:spcPts val="0"/>
              </a:spcAft>
            </a:pPr>
            <a:r>
              <a:rPr lang="en-US" sz="1600" dirty="0">
                <a:effectLst/>
                <a:latin typeface="Arial" panose="020B0604020202020204" pitchFamily="34" charset="0"/>
                <a:ea typeface="Calibri" panose="020F0502020204030204" pitchFamily="34" charset="0"/>
              </a:rPr>
              <a:t>Putting the “fun” into functional campers is what Taxa Outdoors of Houston does using the know-how of a former NASA employee. Design principles developed for living quarters in space helped the company design five trailers that maximize space to include everything </a:t>
            </a:r>
            <a:br>
              <a:rPr lang="en-US" sz="1600" dirty="0">
                <a:effectLst/>
                <a:latin typeface="Arial" panose="020B0604020202020204" pitchFamily="34" charset="0"/>
                <a:ea typeface="Calibri" panose="020F0502020204030204" pitchFamily="34" charset="0"/>
              </a:rPr>
            </a:br>
            <a:r>
              <a:rPr lang="en-US" sz="1600" dirty="0">
                <a:effectLst/>
                <a:latin typeface="Arial" panose="020B0604020202020204" pitchFamily="34" charset="0"/>
                <a:ea typeface="Calibri" panose="020F0502020204030204" pitchFamily="34" charset="0"/>
              </a:rPr>
              <a:t>a camper could need.</a:t>
            </a: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6" y="84535"/>
            <a:ext cx="6565721" cy="622992"/>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Space-Saving Exploration</a:t>
            </a:r>
          </a:p>
        </p:txBody>
      </p:sp>
      <p:sp>
        <p:nvSpPr>
          <p:cNvPr id="3" name="Text Placeholder 5">
            <a:extLst>
              <a:ext uri="{FF2B5EF4-FFF2-40B4-BE49-F238E27FC236}">
                <a16:creationId xmlns:a16="http://schemas.microsoft.com/office/drawing/2014/main" id="{E0A49B7B-A973-A992-6789-F0FA6F06C669}"/>
              </a:ext>
            </a:extLst>
          </p:cNvPr>
          <p:cNvSpPr txBox="1">
            <a:spLocks/>
          </p:cNvSpPr>
          <p:nvPr/>
        </p:nvSpPr>
        <p:spPr>
          <a:xfrm>
            <a:off x="148753" y="622940"/>
            <a:ext cx="6565721"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dirty="0">
                <a:effectLst/>
                <a:latin typeface="Arial" panose="020B0604020202020204" pitchFamily="34" charset="0"/>
                <a:ea typeface="Calibri" panose="020F0502020204030204" pitchFamily="34" charset="0"/>
              </a:rPr>
              <a:t>Space habitat expertise drives recreational vehicle design</a:t>
            </a:r>
          </a:p>
        </p:txBody>
      </p:sp>
      <p:pic>
        <p:nvPicPr>
          <p:cNvPr id="11" name="Picture 10" descr="A dog standing in the desert&#10;&#10;Description automatically generated">
            <a:extLst>
              <a:ext uri="{FF2B5EF4-FFF2-40B4-BE49-F238E27FC236}">
                <a16:creationId xmlns:a16="http://schemas.microsoft.com/office/drawing/2014/main" id="{77603CD9-2758-48BC-F4A0-B1905E7FC92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19773" y="1176670"/>
            <a:ext cx="4224227" cy="3094960"/>
          </a:xfrm>
          <a:prstGeom prst="rect">
            <a:avLst/>
          </a:prstGeom>
        </p:spPr>
      </p:pic>
      <p:pic>
        <p:nvPicPr>
          <p:cNvPr id="9" name="Picture 8" descr="A room with a computer and a blanket&#10;&#10;Description automatically generated">
            <a:extLst>
              <a:ext uri="{FF2B5EF4-FFF2-40B4-BE49-F238E27FC236}">
                <a16:creationId xmlns:a16="http://schemas.microsoft.com/office/drawing/2014/main" id="{B93E94CC-06E7-E518-4C5A-965A9EA5AD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95112" y="3349233"/>
            <a:ext cx="2185777" cy="1391540"/>
          </a:xfrm>
          <a:prstGeom prst="rect">
            <a:avLst/>
          </a:prstGeom>
        </p:spPr>
      </p:pic>
    </p:spTree>
    <p:extLst>
      <p:ext uri="{BB962C8B-B14F-4D97-AF65-F5344CB8AC3E}">
        <p14:creationId xmlns:p14="http://schemas.microsoft.com/office/powerpoint/2010/main" val="3458934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mars land with a few people&#10;&#10;Description automatically generated with low confidence">
            <a:extLst>
              <a:ext uri="{FF2B5EF4-FFF2-40B4-BE49-F238E27FC236}">
                <a16:creationId xmlns:a16="http://schemas.microsoft.com/office/drawing/2014/main" id="{080C7000-826C-6086-4AA5-6CCC0BFA1F5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18027" y="1772093"/>
            <a:ext cx="3125973" cy="2544092"/>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4" y="1647265"/>
            <a:ext cx="4152856"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kern="0" dirty="0">
                <a:solidFill>
                  <a:schemeClr val="accent2">
                    <a:lumMod val="60000"/>
                    <a:lumOff val="40000"/>
                  </a:schemeClr>
                </a:solidFill>
              </a:rPr>
              <a:t>Marshall Space Flight Center</a:t>
            </a:r>
          </a:p>
          <a:p>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Fresh-Aire UV</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Jupiter, FL</a:t>
            </a:r>
            <a:endParaRPr lang="en-US" kern="0" dirty="0">
              <a:solidFill>
                <a:schemeClr val="accent2">
                  <a:lumMod val="60000"/>
                  <a:lumOff val="40000"/>
                </a:schemeClr>
              </a:solidFill>
            </a:endParaRPr>
          </a:p>
          <a:p>
            <a:pPr marL="0" marR="0">
              <a:spcBef>
                <a:spcPts val="0"/>
              </a:spcBef>
              <a:spcAft>
                <a:spcPts val="0"/>
              </a:spcAft>
            </a:pP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pPr marL="0" marR="0">
              <a:spcBef>
                <a:spcPts val="0"/>
              </a:spcBef>
              <a:spcAft>
                <a:spcPts val="0"/>
              </a:spcAft>
            </a:pPr>
            <a:r>
              <a:rPr lang="en-US" sz="1600" dirty="0">
                <a:effectLst/>
                <a:latin typeface="Arial" panose="020B0604020202020204" pitchFamily="34" charset="0"/>
                <a:ea typeface="Calibri" panose="020F0502020204030204" pitchFamily="34" charset="0"/>
              </a:rPr>
              <a:t>Fresh-Aire UV of Jupiter, Florida, developed air purifiers that break down organic contaminants with a process called photocatalytic oxidation (PCO). The company gets one of </a:t>
            </a:r>
            <a:r>
              <a:rPr lang="en-US" sz="1600" dirty="0">
                <a:latin typeface="Arial" panose="020B0604020202020204" pitchFamily="34" charset="0"/>
                <a:ea typeface="Calibri" panose="020F0502020204030204" pitchFamily="34" charset="0"/>
              </a:rPr>
              <a:t>its</a:t>
            </a:r>
            <a:r>
              <a:rPr lang="en-US" sz="1600" dirty="0">
                <a:effectLst/>
                <a:latin typeface="Arial" panose="020B0604020202020204" pitchFamily="34" charset="0"/>
                <a:ea typeface="Calibri" panose="020F0502020204030204" pitchFamily="34" charset="0"/>
              </a:rPr>
              <a:t> key ingredients from a company that employs the researcher who invented PCO with NASA funding in the 1990s.</a:t>
            </a:r>
            <a:endParaRPr lang="en-US" sz="18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062446" cy="622992"/>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Air Treatment Systems Break Down Pollutants, Germs</a:t>
            </a:r>
          </a:p>
        </p:txBody>
      </p:sp>
      <p:sp>
        <p:nvSpPr>
          <p:cNvPr id="4" name="Text Placeholder 10">
            <a:extLst>
              <a:ext uri="{FF2B5EF4-FFF2-40B4-BE49-F238E27FC236}">
                <a16:creationId xmlns:a16="http://schemas.microsoft.com/office/drawing/2014/main" id="{A8F21D15-F079-0CA3-7E5C-69BD8290A7AD}"/>
              </a:ext>
            </a:extLst>
          </p:cNvPr>
          <p:cNvSpPr txBox="1">
            <a:spLocks/>
          </p:cNvSpPr>
          <p:nvPr/>
        </p:nvSpPr>
        <p:spPr>
          <a:xfrm>
            <a:off x="169348" y="912813"/>
            <a:ext cx="6869405" cy="307777"/>
          </a:xfrm>
          <a:prstGeom prst="rect">
            <a:avLst/>
          </a:prstGeom>
        </p:spPr>
        <p:txBody>
          <a:bodyPr wrap="square">
            <a:spAutoFit/>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dirty="0">
                <a:effectLst/>
                <a:latin typeface="Arial" panose="020B0604020202020204" pitchFamily="34" charset="0"/>
                <a:ea typeface="Calibri" panose="020F0502020204030204" pitchFamily="34" charset="0"/>
              </a:rPr>
              <a:t>Technology pioneered for space plant-growth chambers cleans indoor air </a:t>
            </a:r>
          </a:p>
        </p:txBody>
      </p:sp>
      <p:pic>
        <p:nvPicPr>
          <p:cNvPr id="6" name="Picture 5" descr="A person looking through a window&#10;&#10;Description automatically generated">
            <a:extLst>
              <a:ext uri="{FF2B5EF4-FFF2-40B4-BE49-F238E27FC236}">
                <a16:creationId xmlns:a16="http://schemas.microsoft.com/office/drawing/2014/main" id="{4C1C8741-6C4B-6A5F-DEE4-CA5C2B8092F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57060" y="1647265"/>
            <a:ext cx="1631470" cy="1698447"/>
          </a:xfrm>
          <a:prstGeom prst="rect">
            <a:avLst/>
          </a:prstGeom>
        </p:spPr>
      </p:pic>
      <p:pic>
        <p:nvPicPr>
          <p:cNvPr id="13" name="Picture 12" descr="A light fixture with a blue light&#10;&#10;Description automatically generated">
            <a:extLst>
              <a:ext uri="{FF2B5EF4-FFF2-40B4-BE49-F238E27FC236}">
                <a16:creationId xmlns:a16="http://schemas.microsoft.com/office/drawing/2014/main" id="{DDECBDC4-6127-8873-5F36-433E68AFECD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567876">
            <a:off x="4492305" y="3294454"/>
            <a:ext cx="1918486" cy="1492156"/>
          </a:xfrm>
          <a:prstGeom prst="rect">
            <a:avLst/>
          </a:prstGeom>
        </p:spPr>
      </p:pic>
    </p:spTree>
    <p:extLst>
      <p:ext uri="{BB962C8B-B14F-4D97-AF65-F5344CB8AC3E}">
        <p14:creationId xmlns:p14="http://schemas.microsoft.com/office/powerpoint/2010/main" val="14024542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ouple of people wearing ski gear&#10;&#10;Description automatically generated">
            <a:extLst>
              <a:ext uri="{FF2B5EF4-FFF2-40B4-BE49-F238E27FC236}">
                <a16:creationId xmlns:a16="http://schemas.microsoft.com/office/drawing/2014/main" id="{21994BAA-0BC8-9829-AD5C-8C4CC2B9F7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90437" y="2427286"/>
            <a:ext cx="3253563" cy="2169042"/>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4" y="1647265"/>
            <a:ext cx="4968724"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Ames Research Center</a:t>
            </a:r>
          </a:p>
          <a:p>
            <a:r>
              <a:rPr lang="en-US" sz="1800" dirty="0" err="1">
                <a:solidFill>
                  <a:schemeClr val="accent2">
                    <a:lumMod val="60000"/>
                    <a:lumOff val="40000"/>
                  </a:schemeClr>
                </a:solidFill>
                <a:effectLst/>
                <a:latin typeface="Arial" panose="020B0604020202020204" pitchFamily="34" charset="0"/>
                <a:ea typeface="Calibri" panose="020F0502020204030204" pitchFamily="34" charset="0"/>
              </a:rPr>
              <a:t>Trizar</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Technology</a:t>
            </a:r>
            <a:r>
              <a:rPr lang="en-US" dirty="0">
                <a:solidFill>
                  <a:schemeClr val="accent2">
                    <a:lumMod val="60000"/>
                    <a:lumOff val="40000"/>
                  </a:schemeClr>
                </a:solidFill>
              </a:rPr>
              <a:t>: </a:t>
            </a: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North Naples, FL</a:t>
            </a:r>
            <a:endParaRPr lang="en-US" kern="0" dirty="0">
              <a:solidFill>
                <a:schemeClr val="accent2">
                  <a:lumMod val="60000"/>
                  <a:lumOff val="40000"/>
                </a:schemeClr>
              </a:solidFill>
            </a:endParaRPr>
          </a:p>
          <a:p>
            <a:pPr marL="0" marR="0">
              <a:spcBef>
                <a:spcPts val="0"/>
              </a:spcBef>
              <a:spcAft>
                <a:spcPts val="0"/>
              </a:spcAft>
            </a:pPr>
            <a:r>
              <a:rPr lang="en-US" sz="1800" dirty="0">
                <a:solidFill>
                  <a:schemeClr val="accent2">
                    <a:lumMod val="60000"/>
                    <a:lumOff val="40000"/>
                  </a:schemeClr>
                </a:solidFill>
                <a:effectLst/>
                <a:latin typeface="Arial" panose="020B0604020202020204" pitchFamily="34" charset="0"/>
                <a:ea typeface="Calibri" panose="020F0502020204030204" pitchFamily="34" charset="0"/>
              </a:rPr>
              <a:t> </a:t>
            </a:r>
          </a:p>
          <a:p>
            <a:pPr marL="0" marR="0">
              <a:spcBef>
                <a:spcPts val="0"/>
              </a:spcBef>
              <a:spcAft>
                <a:spcPts val="0"/>
              </a:spcAft>
            </a:pPr>
            <a:r>
              <a:rPr lang="en-US" sz="1600" dirty="0">
                <a:effectLst/>
                <a:latin typeface="Arial" panose="020B0604020202020204" pitchFamily="34" charset="0"/>
                <a:ea typeface="Calibri" panose="020F0502020204030204" pitchFamily="34" charset="0"/>
              </a:rPr>
              <a:t>A highly emissive coating that NASA invented to protect the heat shield on a planned spaceplane in the 1990s was licensed and turned into the </a:t>
            </a:r>
            <a:r>
              <a:rPr lang="en-US" sz="1600" dirty="0" err="1">
                <a:effectLst/>
                <a:latin typeface="Arial" panose="020B0604020202020204" pitchFamily="34" charset="0"/>
                <a:ea typeface="Calibri" panose="020F0502020204030204" pitchFamily="34" charset="0"/>
              </a:rPr>
              <a:t>Emisshield</a:t>
            </a:r>
            <a:r>
              <a:rPr lang="en-US" sz="1600" dirty="0">
                <a:effectLst/>
                <a:latin typeface="Arial" panose="020B0604020202020204" pitchFamily="34" charset="0"/>
                <a:ea typeface="Calibri" panose="020F0502020204030204" pitchFamily="34" charset="0"/>
              </a:rPr>
              <a:t> product line. Now it’s been incorporated into textiles by Clean Textile Technology of North Naples, Florida, under the brand name </a:t>
            </a:r>
            <a:r>
              <a:rPr lang="en-US" sz="1600" dirty="0" err="1">
                <a:effectLst/>
                <a:latin typeface="Arial" panose="020B0604020202020204" pitchFamily="34" charset="0"/>
                <a:ea typeface="Calibri" panose="020F0502020204030204" pitchFamily="34" charset="0"/>
              </a:rPr>
              <a:t>Trizar</a:t>
            </a:r>
            <a:r>
              <a:rPr lang="en-US" sz="1600" dirty="0">
                <a:effectLst/>
                <a:latin typeface="Arial" panose="020B0604020202020204" pitchFamily="34" charset="0"/>
                <a:ea typeface="Calibri" panose="020F0502020204030204" pitchFamily="34" charset="0"/>
              </a:rPr>
              <a:t> and improves temperature regulation in various outdoor gear and other apparel.</a:t>
            </a:r>
            <a:endParaRPr lang="en-US" sz="1800" dirty="0">
              <a:effectLst/>
              <a:latin typeface="Arial" panose="020B0604020202020204" pitchFamily="34" charset="0"/>
              <a:ea typeface="Calibri" panose="020F0502020204030204" pitchFamily="34"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154057" y="84535"/>
            <a:ext cx="6062446" cy="622992"/>
          </a:xfrm>
        </p:spPr>
        <p:txBody>
          <a:bodyPr/>
          <a:lstStyle/>
          <a:p>
            <a:pPr marL="0" marR="0">
              <a:spcBef>
                <a:spcPts val="0"/>
              </a:spcBef>
              <a:spcAft>
                <a:spcPts val="0"/>
              </a:spcAft>
            </a:pPr>
            <a:r>
              <a:rPr lang="en-US" dirty="0">
                <a:effectLst/>
                <a:latin typeface="Arial" panose="020B0604020202020204" pitchFamily="34" charset="0"/>
                <a:ea typeface="Calibri" panose="020F0502020204030204" pitchFamily="34" charset="0"/>
              </a:rPr>
              <a:t>Temperature-Regulating Clothing Additive Heats Up</a:t>
            </a:r>
          </a:p>
        </p:txBody>
      </p:sp>
      <p:sp>
        <p:nvSpPr>
          <p:cNvPr id="4" name="Text Placeholder 10">
            <a:extLst>
              <a:ext uri="{FF2B5EF4-FFF2-40B4-BE49-F238E27FC236}">
                <a16:creationId xmlns:a16="http://schemas.microsoft.com/office/drawing/2014/main" id="{A8F21D15-F079-0CA3-7E5C-69BD8290A7AD}"/>
              </a:ext>
            </a:extLst>
          </p:cNvPr>
          <p:cNvSpPr txBox="1">
            <a:spLocks/>
          </p:cNvSpPr>
          <p:nvPr/>
        </p:nvSpPr>
        <p:spPr>
          <a:xfrm>
            <a:off x="169348" y="912813"/>
            <a:ext cx="7386857" cy="307777"/>
          </a:xfrm>
          <a:prstGeom prst="rect">
            <a:avLst/>
          </a:prstGeom>
        </p:spPr>
        <p:txBody>
          <a:bodyPr wrap="square">
            <a:spAutoFit/>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dirty="0">
                <a:effectLst/>
                <a:latin typeface="Arial" panose="020B0604020202020204" pitchFamily="34" charset="0"/>
                <a:ea typeface="Calibri" panose="020F0502020204030204" pitchFamily="34" charset="0"/>
              </a:rPr>
              <a:t>Materials for coating spaceplanes maintain comfort in outerwear, sports uniforms, jeans </a:t>
            </a:r>
          </a:p>
        </p:txBody>
      </p:sp>
      <p:pic>
        <p:nvPicPr>
          <p:cNvPr id="5" name="Picture 4" descr="A space shuttle flying over the earth&#10;&#10;Description automatically generated">
            <a:extLst>
              <a:ext uri="{FF2B5EF4-FFF2-40B4-BE49-F238E27FC236}">
                <a16:creationId xmlns:a16="http://schemas.microsoft.com/office/drawing/2014/main" id="{275988DF-4966-984E-C2F7-50FC3E5F03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95777" y="1454046"/>
            <a:ext cx="1679944" cy="1781314"/>
          </a:xfrm>
          <a:prstGeom prst="rect">
            <a:avLst/>
          </a:prstGeom>
        </p:spPr>
      </p:pic>
    </p:spTree>
    <p:extLst>
      <p:ext uri="{BB962C8B-B14F-4D97-AF65-F5344CB8AC3E}">
        <p14:creationId xmlns:p14="http://schemas.microsoft.com/office/powerpoint/2010/main" val="2175074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200947" y="84535"/>
            <a:ext cx="6277826" cy="510778"/>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Additive Manufacturing Subtracts from Rocket Build Time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DB27A53A-13BF-DA47-A3BF-12CB20426D87}"/>
              </a:ext>
            </a:extLst>
          </p:cNvPr>
          <p:cNvSpPr>
            <a:spLocks noGrp="1"/>
          </p:cNvSpPr>
          <p:nvPr>
            <p:ph type="body" sz="quarter" idx="11"/>
          </p:nvPr>
        </p:nvSpPr>
        <p:spPr>
          <a:xfrm>
            <a:off x="181795" y="1654471"/>
            <a:ext cx="4437095" cy="3073837"/>
          </a:xfrm>
        </p:spPr>
        <p:txBody>
          <a:bodyPr/>
          <a:lstStyle/>
          <a:p>
            <a:r>
              <a:rPr lang="en-US" kern="0" dirty="0">
                <a:solidFill>
                  <a:schemeClr val="accent2">
                    <a:lumMod val="60000"/>
                    <a:lumOff val="40000"/>
                  </a:schemeClr>
                </a:solidFill>
              </a:rPr>
              <a:t>Marshall Space Flight Center</a:t>
            </a:r>
          </a:p>
          <a:p>
            <a:r>
              <a:rPr lang="en-US" sz="1800" dirty="0">
                <a:solidFill>
                  <a:schemeClr val="accent2">
                    <a:lumMod val="60000"/>
                    <a:lumOff val="40000"/>
                  </a:schemeClr>
                </a:solidFill>
                <a:effectLst/>
                <a:latin typeface="Helvetica Neue LT Std" panose="020B0604020202020204" pitchFamily="34" charset="77"/>
              </a:rPr>
              <a:t>Relativity Space</a:t>
            </a:r>
            <a:r>
              <a:rPr lang="en-US" dirty="0">
                <a:solidFill>
                  <a:schemeClr val="accent2">
                    <a:lumMod val="60000"/>
                    <a:lumOff val="40000"/>
                  </a:schemeClr>
                </a:solidFill>
              </a:rPr>
              <a:t>: </a:t>
            </a:r>
            <a:r>
              <a:rPr lang="en-US" sz="1800" dirty="0">
                <a:solidFill>
                  <a:schemeClr val="accent2">
                    <a:lumMod val="60000"/>
                    <a:lumOff val="40000"/>
                  </a:schemeClr>
                </a:solidFill>
                <a:effectLst/>
                <a:latin typeface="Helvetica Neue LT Std" panose="020B0604020202020204" pitchFamily="34" charset="77"/>
              </a:rPr>
              <a:t>Long Beach</a:t>
            </a:r>
            <a:r>
              <a:rPr lang="en-US" dirty="0">
                <a:solidFill>
                  <a:schemeClr val="accent2">
                    <a:lumMod val="60000"/>
                    <a:lumOff val="40000"/>
                  </a:schemeClr>
                </a:solidFill>
              </a:rPr>
              <a:t>, CA</a:t>
            </a:r>
          </a:p>
          <a:p>
            <a:endParaRPr lang="en-US" dirty="0"/>
          </a:p>
          <a:p>
            <a:pPr marL="0" marR="0">
              <a:spcBef>
                <a:spcPts val="0"/>
              </a:spcBef>
              <a:spcAft>
                <a:spcPts val="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Several Space Act Agreements helped Relativity Space of Long Beach, California, </a:t>
            </a:r>
            <a:br>
              <a:rPr lang="en-US" sz="1600" kern="100" dirty="0">
                <a:effectLst/>
                <a:latin typeface="Arial" panose="020B0604020202020204" pitchFamily="34" charset="0"/>
                <a:ea typeface="Calibri" panose="020F0502020204030204" pitchFamily="34" charset="0"/>
                <a:cs typeface="Times New Roman" panose="02020603050405020304" pitchFamily="18" charset="0"/>
              </a:rPr>
            </a:br>
            <a:r>
              <a:rPr lang="en-US" sz="1600" kern="100" dirty="0">
                <a:effectLst/>
                <a:latin typeface="Arial" panose="020B0604020202020204" pitchFamily="34" charset="0"/>
                <a:ea typeface="Calibri" panose="020F0502020204030204" pitchFamily="34" charset="0"/>
                <a:cs typeface="Times New Roman" panose="02020603050405020304" pitchFamily="18" charset="0"/>
              </a:rPr>
              <a:t>3D print rocket engines using a NASA-invented alloy, and the company leases agency facilities to test the engines.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CDB9DA9F-B5D1-2C3A-A0E2-1678DBFDED9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53135" y="1249821"/>
            <a:ext cx="3990865" cy="3270739"/>
          </a:xfrm>
          <a:prstGeom prst="rect">
            <a:avLst/>
          </a:prstGeom>
        </p:spPr>
      </p:pic>
      <p:sp>
        <p:nvSpPr>
          <p:cNvPr id="7" name="Rectangle 6">
            <a:extLst>
              <a:ext uri="{FF2B5EF4-FFF2-40B4-BE49-F238E27FC236}">
                <a16:creationId xmlns:a16="http://schemas.microsoft.com/office/drawing/2014/main" id="{F68FFC22-508B-8794-4CC6-016E0D89744C}"/>
              </a:ext>
            </a:extLst>
          </p:cNvPr>
          <p:cNvSpPr/>
          <p:nvPr/>
        </p:nvSpPr>
        <p:spPr>
          <a:xfrm>
            <a:off x="200946" y="914477"/>
            <a:ext cx="5663552" cy="523220"/>
          </a:xfrm>
          <a:prstGeom prst="rect">
            <a:avLst/>
          </a:prstGeom>
        </p:spPr>
        <p:txBody>
          <a:bodyPr wrap="square">
            <a:spAutoFit/>
          </a:bodyPr>
          <a:lstStyle/>
          <a:p>
            <a:pPr marL="0" marR="0">
              <a:spcBef>
                <a:spcPts val="0"/>
              </a:spcBef>
              <a:spcAft>
                <a:spcPts val="0"/>
              </a:spcAft>
            </a:pPr>
            <a:r>
              <a:rPr lang="en-US" sz="1400" kern="100" dirty="0">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NASA teamwork on 3D printing and testing engines makes company’s launch services more affordable </a:t>
            </a:r>
            <a:endParaRPr lang="en-US" sz="1800" kern="100" dirty="0">
              <a:solidFill>
                <a:schemeClr val="accent2">
                  <a:lumMod val="60000"/>
                  <a:lumOff val="4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3316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a:xfrm>
            <a:off x="200946" y="84535"/>
            <a:ext cx="6172959" cy="510778"/>
          </a:xfrm>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‘Digital Winglets’ for Real-Time Flight Paths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Placeholder 2">
            <a:extLst>
              <a:ext uri="{FF2B5EF4-FFF2-40B4-BE49-F238E27FC236}">
                <a16:creationId xmlns:a16="http://schemas.microsoft.com/office/drawing/2014/main" id="{09E63680-E4AA-CF49-9320-7CD4216DA198}"/>
              </a:ext>
            </a:extLst>
          </p:cNvPr>
          <p:cNvSpPr>
            <a:spLocks noGrp="1"/>
          </p:cNvSpPr>
          <p:nvPr>
            <p:ph type="body" sz="quarter" idx="11"/>
          </p:nvPr>
        </p:nvSpPr>
        <p:spPr>
          <a:xfrm>
            <a:off x="181795" y="1654471"/>
            <a:ext cx="3720123" cy="3618977"/>
          </a:xfrm>
        </p:spPr>
        <p:txBody>
          <a:bodyPr/>
          <a:lstStyle/>
          <a:p>
            <a:r>
              <a:rPr lang="en-US" dirty="0">
                <a:solidFill>
                  <a:schemeClr val="accent2">
                    <a:lumMod val="60000"/>
                    <a:lumOff val="40000"/>
                  </a:schemeClr>
                </a:solidFill>
              </a:rPr>
              <a:t>Langley Research Center </a:t>
            </a:r>
          </a:p>
          <a:p>
            <a:r>
              <a:rPr lang="en-US" sz="1800" dirty="0" err="1">
                <a:solidFill>
                  <a:schemeClr val="accent2">
                    <a:lumMod val="60000"/>
                    <a:lumOff val="40000"/>
                  </a:schemeClr>
                </a:solidFill>
                <a:effectLst/>
                <a:latin typeface="Helvetica Neue LT Std" panose="020B0604020202020204" pitchFamily="34" charset="77"/>
              </a:rPr>
              <a:t>APiJET</a:t>
            </a:r>
            <a:r>
              <a:rPr lang="en-US" kern="0" dirty="0">
                <a:solidFill>
                  <a:schemeClr val="accent2">
                    <a:lumMod val="60000"/>
                    <a:lumOff val="40000"/>
                  </a:schemeClr>
                </a:solidFill>
              </a:rPr>
              <a:t>: </a:t>
            </a:r>
            <a:r>
              <a:rPr lang="en-US" dirty="0">
                <a:solidFill>
                  <a:schemeClr val="accent2">
                    <a:lumMod val="60000"/>
                    <a:lumOff val="40000"/>
                  </a:schemeClr>
                </a:solidFill>
              </a:rPr>
              <a:t>Seattle</a:t>
            </a:r>
            <a:r>
              <a:rPr lang="en-US" kern="0" dirty="0">
                <a:solidFill>
                  <a:schemeClr val="accent2">
                    <a:lumMod val="60000"/>
                    <a:lumOff val="40000"/>
                  </a:schemeClr>
                </a:solidFill>
              </a:rPr>
              <a:t>, WA</a:t>
            </a:r>
          </a:p>
          <a:p>
            <a:endParaRPr lang="en-US" dirty="0"/>
          </a:p>
          <a:p>
            <a:pPr marL="0" marR="0">
              <a:spcBef>
                <a:spcPts val="0"/>
              </a:spcBef>
              <a:spcAft>
                <a:spcPts val="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Through a NASA licensing agreement, </a:t>
            </a:r>
            <a:r>
              <a:rPr lang="en-US" sz="1600" kern="100" dirty="0" err="1">
                <a:effectLst/>
                <a:latin typeface="Arial" panose="020B0604020202020204" pitchFamily="34" charset="0"/>
                <a:ea typeface="Calibri" panose="020F0502020204030204" pitchFamily="34" charset="0"/>
                <a:cs typeface="Times New Roman" panose="02020603050405020304" pitchFamily="18" charset="0"/>
              </a:rPr>
              <a:t>APiJET</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of Seattle developed the Traffic Aware Strategic Aircrew Requests (TASAR) software into a commercial plane-routing technology that helps airlines save both time and fuel.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673C4B08-3A84-FEC3-233B-9E69F7A990B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470400" y="821179"/>
            <a:ext cx="4673600" cy="2005264"/>
          </a:xfrm>
          <a:prstGeom prst="rect">
            <a:avLst/>
          </a:prstGeom>
        </p:spPr>
      </p:pic>
      <p:pic>
        <p:nvPicPr>
          <p:cNvPr id="8" name="Picture 7">
            <a:extLst>
              <a:ext uri="{FF2B5EF4-FFF2-40B4-BE49-F238E27FC236}">
                <a16:creationId xmlns:a16="http://schemas.microsoft.com/office/drawing/2014/main" id="{5FB82DF6-4B01-4A1A-10F1-54127C6E8F1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395035" y="2922963"/>
            <a:ext cx="2460811" cy="1717843"/>
          </a:xfrm>
          <a:prstGeom prst="rect">
            <a:avLst/>
          </a:prstGeom>
        </p:spPr>
      </p:pic>
      <p:sp>
        <p:nvSpPr>
          <p:cNvPr id="4" name="Text Placeholder 11">
            <a:extLst>
              <a:ext uri="{FF2B5EF4-FFF2-40B4-BE49-F238E27FC236}">
                <a16:creationId xmlns:a16="http://schemas.microsoft.com/office/drawing/2014/main" id="{E7FDAA58-0D78-9FAD-F0D1-E18E3A360823}"/>
              </a:ext>
            </a:extLst>
          </p:cNvPr>
          <p:cNvSpPr txBox="1">
            <a:spLocks/>
          </p:cNvSpPr>
          <p:nvPr/>
        </p:nvSpPr>
        <p:spPr>
          <a:xfrm>
            <a:off x="205273" y="622939"/>
            <a:ext cx="3696645" cy="510778"/>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NASA-developed routing technology leads to fuel savings and smoother flights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erson in a white shirt and black uniform&#10;&#10;Description automatically generated">
            <a:extLst>
              <a:ext uri="{FF2B5EF4-FFF2-40B4-BE49-F238E27FC236}">
                <a16:creationId xmlns:a16="http://schemas.microsoft.com/office/drawing/2014/main" id="{84B2A0CC-9E8A-8163-D950-D19B5395F1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04080" y="2287112"/>
            <a:ext cx="1765270" cy="2353694"/>
          </a:xfrm>
          <a:prstGeom prst="rect">
            <a:avLst/>
          </a:prstGeom>
        </p:spPr>
      </p:pic>
    </p:spTree>
    <p:extLst>
      <p:ext uri="{BB962C8B-B14F-4D97-AF65-F5344CB8AC3E}">
        <p14:creationId xmlns:p14="http://schemas.microsoft.com/office/powerpoint/2010/main" val="2809770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6BE839-E945-2A67-99F4-BF51C73D766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60328" y="1161738"/>
            <a:ext cx="3983672" cy="3532157"/>
          </a:xfrm>
          <a:prstGeom prst="rect">
            <a:avLst/>
          </a:prstGeom>
        </p:spPr>
      </p:pic>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Next-Level Farming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Placeholder 2">
            <a:extLst>
              <a:ext uri="{FF2B5EF4-FFF2-40B4-BE49-F238E27FC236}">
                <a16:creationId xmlns:a16="http://schemas.microsoft.com/office/drawing/2014/main" id="{09E63680-E4AA-CF49-9320-7CD4216DA198}"/>
              </a:ext>
            </a:extLst>
          </p:cNvPr>
          <p:cNvSpPr>
            <a:spLocks noGrp="1"/>
          </p:cNvSpPr>
          <p:nvPr>
            <p:ph type="body" sz="quarter" idx="11"/>
          </p:nvPr>
        </p:nvSpPr>
        <p:spPr>
          <a:xfrm>
            <a:off x="134906" y="1647265"/>
            <a:ext cx="3848768" cy="3176190"/>
          </a:xfrm>
        </p:spPr>
        <p:txBody>
          <a:bodyPr/>
          <a:lstStyle/>
          <a:p>
            <a:r>
              <a:rPr lang="en-US" dirty="0">
                <a:solidFill>
                  <a:schemeClr val="accent2">
                    <a:lumMod val="60000"/>
                    <a:lumOff val="40000"/>
                  </a:schemeClr>
                </a:solidFill>
              </a:rPr>
              <a:t>Kennedy Space Center</a:t>
            </a:r>
          </a:p>
          <a:p>
            <a:r>
              <a:rPr lang="en-US" sz="1800" dirty="0" err="1">
                <a:solidFill>
                  <a:schemeClr val="accent2">
                    <a:lumMod val="60000"/>
                    <a:lumOff val="40000"/>
                  </a:schemeClr>
                </a:solidFill>
                <a:effectLst/>
                <a:latin typeface="Helvetica Neue LT Std" panose="020B0604020202020204" pitchFamily="34" charset="77"/>
              </a:rPr>
              <a:t>IntraVision</a:t>
            </a:r>
            <a:r>
              <a:rPr lang="en-US" dirty="0">
                <a:solidFill>
                  <a:schemeClr val="accent2">
                    <a:lumMod val="60000"/>
                    <a:lumOff val="40000"/>
                  </a:schemeClr>
                </a:solidFill>
              </a:rPr>
              <a:t>: Oslo, Norway</a:t>
            </a:r>
          </a:p>
          <a:p>
            <a:endParaRPr lang="en-US" dirty="0"/>
          </a:p>
          <a:p>
            <a:pPr marL="0" marR="0">
              <a:spcBef>
                <a:spcPts val="0"/>
              </a:spcBef>
              <a:spcAft>
                <a:spcPts val="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Closed-environment plant-growth data and expertise developed by NASA to feed astronauts on long-duration missions helped Oslo, Norway-based </a:t>
            </a:r>
            <a:r>
              <a:rPr lang="en-US" sz="1600" kern="100" dirty="0" err="1">
                <a:effectLst/>
                <a:latin typeface="Arial" panose="020B0604020202020204" pitchFamily="34" charset="0"/>
                <a:ea typeface="Calibri" panose="020F0502020204030204" pitchFamily="34" charset="0"/>
                <a:cs typeface="Times New Roman" panose="02020603050405020304" pitchFamily="18" charset="0"/>
              </a:rPr>
              <a:t>IntraVision</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Group develop complete indoor vertical growing systems and LED lighting to grow food on Earth.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11">
            <a:extLst>
              <a:ext uri="{FF2B5EF4-FFF2-40B4-BE49-F238E27FC236}">
                <a16:creationId xmlns:a16="http://schemas.microsoft.com/office/drawing/2014/main" id="{D7D38CC1-FB55-090B-A312-36960CE057F5}"/>
              </a:ext>
            </a:extLst>
          </p:cNvPr>
          <p:cNvSpPr txBox="1">
            <a:spLocks/>
          </p:cNvSpPr>
          <p:nvPr/>
        </p:nvSpPr>
        <p:spPr>
          <a:xfrm>
            <a:off x="205273" y="622939"/>
            <a:ext cx="6900862" cy="415925"/>
          </a:xfrm>
          <a:prstGeom prst="rect">
            <a:avLst/>
          </a:prstGeom>
        </p:spPr>
        <p:txBody>
          <a:bodyPr/>
          <a:lstStyle>
            <a:lvl1pPr marL="342900" indent="-342900" algn="l" rtl="0" eaLnBrk="1" fontAlgn="base" hangingPunct="1">
              <a:spcBef>
                <a:spcPct val="20000"/>
              </a:spcBef>
              <a:spcAft>
                <a:spcPct val="0"/>
              </a:spcAft>
              <a:buNone/>
              <a:defRPr sz="1400">
                <a:solidFill>
                  <a:schemeClr val="accent2">
                    <a:lumMod val="60000"/>
                    <a:lumOff val="40000"/>
                  </a:schemeClr>
                </a:solidFill>
                <a:latin typeface="+mn-lt"/>
                <a:ea typeface="ＭＳ Ｐゴシック" pitchFamily="-109" charset="-128"/>
                <a:cs typeface="ＭＳ Ｐゴシック" pitchFamily="-109" charset="-128"/>
              </a:defRPr>
            </a:lvl1pPr>
            <a:lvl2pPr marL="742950" indent="-285750" algn="l" rtl="0" eaLnBrk="1" fontAlgn="base" hangingPunct="1">
              <a:spcBef>
                <a:spcPct val="20000"/>
              </a:spcBef>
              <a:spcAft>
                <a:spcPct val="0"/>
              </a:spcAft>
              <a:buNone/>
              <a:defRPr sz="2800">
                <a:solidFill>
                  <a:schemeClr val="tx1"/>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NASA data and expertise help controlled environment agriculture reach new heights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screenshot of a computer&#10;&#10;Description automatically generated">
            <a:extLst>
              <a:ext uri="{FF2B5EF4-FFF2-40B4-BE49-F238E27FC236}">
                <a16:creationId xmlns:a16="http://schemas.microsoft.com/office/drawing/2014/main" id="{8F2541EB-73DF-C9D9-B577-D631C77D56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53680" y="1300452"/>
            <a:ext cx="2189589" cy="1588973"/>
          </a:xfrm>
          <a:prstGeom prst="rect">
            <a:avLst/>
          </a:prstGeom>
        </p:spPr>
      </p:pic>
      <p:pic>
        <p:nvPicPr>
          <p:cNvPr id="8" name="Picture 7" descr="A plant growing in a machine&#10;&#10;Description automatically generated">
            <a:extLst>
              <a:ext uri="{FF2B5EF4-FFF2-40B4-BE49-F238E27FC236}">
                <a16:creationId xmlns:a16="http://schemas.microsoft.com/office/drawing/2014/main" id="{D671723F-A8E7-7022-909B-C1039BC7143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53681" y="3105925"/>
            <a:ext cx="2189588" cy="1459725"/>
          </a:xfrm>
          <a:prstGeom prst="rect">
            <a:avLst/>
          </a:prstGeom>
        </p:spPr>
      </p:pic>
    </p:spTree>
    <p:extLst>
      <p:ext uri="{BB962C8B-B14F-4D97-AF65-F5344CB8AC3E}">
        <p14:creationId xmlns:p14="http://schemas.microsoft.com/office/powerpoint/2010/main" val="1969987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atellite view of a landscape&#10;&#10;Description automatically generated with medium confidence">
            <a:extLst>
              <a:ext uri="{FF2B5EF4-FFF2-40B4-BE49-F238E27FC236}">
                <a16:creationId xmlns:a16="http://schemas.microsoft.com/office/drawing/2014/main" id="{CCEBDB71-111D-58DF-B05F-7E38E78F04F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0" y="1136650"/>
            <a:ext cx="4572000" cy="3587750"/>
          </a:xfrm>
          <a:prstGeom prst="rect">
            <a:avLst/>
          </a:prstGeom>
        </p:spPr>
      </p:pic>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6" y="1647265"/>
            <a:ext cx="3596653"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pPr marL="0" indent="0">
              <a:buNone/>
            </a:pPr>
            <a:r>
              <a:rPr lang="en-US" dirty="0">
                <a:solidFill>
                  <a:schemeClr val="accent2">
                    <a:lumMod val="60000"/>
                    <a:lumOff val="40000"/>
                  </a:schemeClr>
                </a:solidFill>
              </a:rPr>
              <a:t>Goddard Space Flight Center</a:t>
            </a:r>
          </a:p>
          <a:p>
            <a:r>
              <a:rPr lang="en-US" kern="100" dirty="0" err="1">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terraPulse</a:t>
            </a:r>
            <a:r>
              <a:rPr lang="en-US" kern="0" dirty="0">
                <a:solidFill>
                  <a:schemeClr val="accent2">
                    <a:lumMod val="60000"/>
                    <a:lumOff val="40000"/>
                  </a:schemeClr>
                </a:solidFill>
              </a:rPr>
              <a:t>: </a:t>
            </a:r>
            <a:r>
              <a:rPr lang="en-US" sz="2000" kern="100" dirty="0">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North Potomac, MD</a:t>
            </a:r>
            <a:endParaRPr lang="en-US" kern="0" dirty="0">
              <a:solidFill>
                <a:schemeClr val="accent2">
                  <a:lumMod val="60000"/>
                  <a:lumOff val="40000"/>
                </a:schemeClr>
              </a:solidFill>
            </a:endParaRPr>
          </a:p>
          <a:p>
            <a:endParaRPr lang="en-US" kern="0" dirty="0"/>
          </a:p>
          <a:p>
            <a:pPr marL="0" marR="0">
              <a:spcBef>
                <a:spcPts val="0"/>
              </a:spcBef>
              <a:spcAft>
                <a:spcPts val="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NASA satellite data and imagery combined with artificial intelligence developed by </a:t>
            </a:r>
            <a:r>
              <a:rPr lang="en-US" sz="1600" kern="100" dirty="0" err="1">
                <a:effectLst/>
                <a:latin typeface="Arial" panose="020B0604020202020204" pitchFamily="34" charset="0"/>
                <a:ea typeface="Calibri" panose="020F0502020204030204" pitchFamily="34" charset="0"/>
                <a:cs typeface="Times New Roman" panose="02020603050405020304" pitchFamily="18" charset="0"/>
              </a:rPr>
              <a:t>terraPulse</a:t>
            </a:r>
            <a:r>
              <a:rPr lang="en-US" sz="1600" kern="100" dirty="0">
                <a:effectLst/>
                <a:latin typeface="Arial" panose="020B0604020202020204" pitchFamily="34" charset="0"/>
                <a:ea typeface="Calibri" panose="020F0502020204030204" pitchFamily="34" charset="0"/>
                <a:cs typeface="Times New Roman" panose="02020603050405020304" pitchFamily="18" charset="0"/>
              </a:rPr>
              <a:t> enables customers of the North Potomac, Maryland-based company to monitor changes to Earth’s surface now and over the past 40 years.</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Taking the Pulse of Earth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224881E7-957B-6F47-8C2B-65D79CD0B447}"/>
              </a:ext>
            </a:extLst>
          </p:cNvPr>
          <p:cNvSpPr>
            <a:spLocks noGrp="1"/>
          </p:cNvSpPr>
          <p:nvPr>
            <p:ph type="body" sz="quarter" idx="13"/>
          </p:nvPr>
        </p:nvSpPr>
        <p:spPr>
          <a:xfrm>
            <a:off x="205273" y="622940"/>
            <a:ext cx="6639280" cy="415925"/>
          </a:xfrm>
        </p:spPr>
        <p:txBody>
          <a:bodyPr/>
          <a:lstStyle/>
          <a:p>
            <a:pPr marL="0" indent="0"/>
            <a:r>
              <a:rPr lang="en-US" dirty="0">
                <a:effectLst/>
                <a:latin typeface="Arial" panose="020B0604020202020204" pitchFamily="34" charset="0"/>
                <a:ea typeface="Calibri" panose="020F0502020204030204" pitchFamily="34" charset="0"/>
              </a:rPr>
              <a:t>Applying AI to Earth data reveals sustainable options for farming, reforestation, land management </a:t>
            </a:r>
            <a:endParaRPr lang="en-US" dirty="0">
              <a:effectLst/>
              <a:latin typeface="Arial" panose="020B0604020202020204" pitchFamily="34" charset="0"/>
              <a:cs typeface="Arial" panose="020B0604020202020204" pitchFamily="34" charset="0"/>
            </a:endParaRPr>
          </a:p>
        </p:txBody>
      </p:sp>
      <p:pic>
        <p:nvPicPr>
          <p:cNvPr id="6" name="Picture 5" descr="A map of a city&#10;&#10;Description automatically generated">
            <a:extLst>
              <a:ext uri="{FF2B5EF4-FFF2-40B4-BE49-F238E27FC236}">
                <a16:creationId xmlns:a16="http://schemas.microsoft.com/office/drawing/2014/main" id="{26BCD7AE-36E1-3228-3B42-30F60D4BC2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8949" y="2619562"/>
            <a:ext cx="3244001" cy="1784200"/>
          </a:xfrm>
          <a:prstGeom prst="rect">
            <a:avLst/>
          </a:prstGeom>
        </p:spPr>
      </p:pic>
    </p:spTree>
    <p:extLst>
      <p:ext uri="{BB962C8B-B14F-4D97-AF65-F5344CB8AC3E}">
        <p14:creationId xmlns:p14="http://schemas.microsoft.com/office/powerpoint/2010/main" val="2155753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B6CB0C5-7647-FB44-85D4-B0CC8EE12283}"/>
              </a:ext>
            </a:extLst>
          </p:cNvPr>
          <p:cNvSpPr txBox="1">
            <a:spLocks/>
          </p:cNvSpPr>
          <p:nvPr/>
        </p:nvSpPr>
        <p:spPr>
          <a:xfrm>
            <a:off x="134907" y="1647265"/>
            <a:ext cx="4185334" cy="3176190"/>
          </a:xfrm>
          <a:prstGeom prst="rect">
            <a:avLst/>
          </a:prstGeom>
        </p:spPr>
        <p:txBody>
          <a:bodyPr vert="horz"/>
          <a:lstStyle>
            <a:lvl1pPr marL="0" indent="0" algn="l" rtl="0" eaLnBrk="1" fontAlgn="base" hangingPunct="1">
              <a:spcBef>
                <a:spcPts val="600"/>
              </a:spcBef>
              <a:spcAft>
                <a:spcPts val="0"/>
              </a:spcAft>
              <a:buClr>
                <a:schemeClr val="accent1"/>
              </a:buClr>
              <a:buSzPct val="130000"/>
              <a:buFont typeface="Wingdings" charset="2"/>
              <a:buNone/>
              <a:defRPr sz="1800" b="0" baseline="0">
                <a:solidFill>
                  <a:schemeClr val="tx1"/>
                </a:solidFill>
                <a:latin typeface="Arial"/>
                <a:ea typeface="ＭＳ Ｐゴシック" pitchFamily="-109" charset="-128"/>
                <a:cs typeface="ＭＳ Ｐゴシック" pitchFamily="-109" charset="-128"/>
              </a:defRPr>
            </a:lvl1pPr>
            <a:lvl2pPr marL="274320" indent="0" algn="l" rtl="0" eaLnBrk="1" fontAlgn="base" hangingPunct="1">
              <a:spcBef>
                <a:spcPts val="600"/>
              </a:spcBef>
              <a:spcAft>
                <a:spcPct val="0"/>
              </a:spcAft>
              <a:buFont typeface="Arial" panose="020B0604020202020204" pitchFamily="34" charset="0"/>
              <a:buNone/>
              <a:defRPr sz="1400" b="1" baseline="0">
                <a:solidFill>
                  <a:schemeClr val="accent2"/>
                </a:solidFill>
                <a:latin typeface="+mn-lt"/>
                <a:ea typeface="ＭＳ Ｐゴシック" pitchFamily="-109"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09" charset="-128"/>
              </a:defRPr>
            </a:lvl9pPr>
          </a:lstStyle>
          <a:p>
            <a:r>
              <a:rPr lang="en-US" dirty="0">
                <a:solidFill>
                  <a:schemeClr val="accent2">
                    <a:lumMod val="60000"/>
                    <a:lumOff val="40000"/>
                  </a:schemeClr>
                </a:solidFill>
              </a:rPr>
              <a:t>Langley Research Center </a:t>
            </a:r>
          </a:p>
          <a:p>
            <a:r>
              <a:rPr lang="en-US" sz="1800" kern="100" dirty="0">
                <a:solidFill>
                  <a:schemeClr val="accent2">
                    <a:lumMod val="60000"/>
                    <a:lumOff val="40000"/>
                  </a:schemeClr>
                </a:solidFill>
                <a:effectLst/>
                <a:latin typeface="Arial" panose="020B0604020202020204" pitchFamily="34" charset="0"/>
                <a:ea typeface="Calibri" panose="020F0502020204030204" pitchFamily="34" charset="0"/>
                <a:cs typeface="Times New Roman" panose="02020603050405020304" pitchFamily="18" charset="0"/>
              </a:rPr>
              <a:t>ABS Group</a:t>
            </a:r>
            <a:r>
              <a:rPr lang="en-US" kern="0" dirty="0">
                <a:solidFill>
                  <a:schemeClr val="accent2">
                    <a:lumMod val="60000"/>
                    <a:lumOff val="40000"/>
                  </a:schemeClr>
                </a:solidFill>
              </a:rPr>
              <a:t>: </a:t>
            </a:r>
            <a:r>
              <a:rPr lang="en-US" sz="1800" dirty="0">
                <a:solidFill>
                  <a:schemeClr val="accent2">
                    <a:lumMod val="60000"/>
                    <a:lumOff val="40000"/>
                  </a:schemeClr>
                </a:solidFill>
                <a:effectLst/>
                <a:latin typeface="Helvetica Neue LT Std" panose="020B0604020202020204" pitchFamily="34" charset="77"/>
              </a:rPr>
              <a:t>Spring</a:t>
            </a:r>
            <a:r>
              <a:rPr lang="en-US" kern="0" dirty="0">
                <a:solidFill>
                  <a:schemeClr val="accent2">
                    <a:lumMod val="60000"/>
                    <a:lumOff val="40000"/>
                  </a:schemeClr>
                </a:solidFill>
              </a:rPr>
              <a:t>, TX</a:t>
            </a:r>
          </a:p>
          <a:p>
            <a:endParaRPr lang="en-US" kern="0" dirty="0"/>
          </a:p>
          <a:p>
            <a:pPr marL="0" marR="0">
              <a:spcBef>
                <a:spcPts val="0"/>
              </a:spcBef>
              <a:spcAft>
                <a:spcPts val="0"/>
              </a:spcAft>
            </a:pPr>
            <a:r>
              <a:rPr lang="en-US" sz="1600" kern="100" dirty="0">
                <a:effectLst/>
                <a:latin typeface="Arial" panose="020B0604020202020204" pitchFamily="34" charset="0"/>
                <a:ea typeface="Calibri" panose="020F0502020204030204" pitchFamily="34" charset="0"/>
                <a:cs typeface="Times New Roman" panose="02020603050405020304" pitchFamily="18" charset="0"/>
              </a:rPr>
              <a:t>After NASA funded Aerospace Corporation’s development of an ultrasonic scanner that could detect defects inside the Orion spacecraft’s heat shield, ABS Group of Spring, Texas, adopted it for inspecting composite materials in boat hulls.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2C1C6CFD-0652-304D-8D16-D960FAFDB1DB}"/>
              </a:ext>
            </a:extLst>
          </p:cNvPr>
          <p:cNvSpPr>
            <a:spLocks noGrp="1"/>
          </p:cNvSpPr>
          <p:nvPr>
            <p:ph type="title"/>
          </p:nvPr>
        </p:nvSpPr>
        <p:spPr/>
        <p:txBody>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Ultrasonic Inspections Protect Astronauts, </a:t>
            </a:r>
            <a:br>
              <a:rPr lang="en-US" kern="100" dirty="0">
                <a:effectLst/>
                <a:latin typeface="Arial" panose="020B0604020202020204" pitchFamily="34" charset="0"/>
                <a:ea typeface="Calibri" panose="020F0502020204030204" pitchFamily="34" charset="0"/>
                <a:cs typeface="Times New Roman" panose="02020603050405020304" pitchFamily="18" charset="0"/>
              </a:rPr>
            </a:br>
            <a:r>
              <a:rPr lang="en-US" kern="100" dirty="0">
                <a:effectLst/>
                <a:latin typeface="Arial" panose="020B0604020202020204" pitchFamily="34" charset="0"/>
                <a:ea typeface="Calibri" panose="020F0502020204030204" pitchFamily="34" charset="0"/>
                <a:cs typeface="Times New Roman" panose="02020603050405020304" pitchFamily="18" charset="0"/>
              </a:rPr>
              <a:t>Boat Owners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Placeholder 10">
            <a:extLst>
              <a:ext uri="{FF2B5EF4-FFF2-40B4-BE49-F238E27FC236}">
                <a16:creationId xmlns:a16="http://schemas.microsoft.com/office/drawing/2014/main" id="{8DE18A85-8433-BD74-688D-D78BAEA402FF}"/>
              </a:ext>
            </a:extLst>
          </p:cNvPr>
          <p:cNvSpPr>
            <a:spLocks noGrp="1"/>
          </p:cNvSpPr>
          <p:nvPr>
            <p:ph type="body" sz="quarter" idx="13"/>
          </p:nvPr>
        </p:nvSpPr>
        <p:spPr>
          <a:xfrm>
            <a:off x="204788" y="912813"/>
            <a:ext cx="6900862" cy="523220"/>
          </a:xfrm>
          <a:prstGeom prst="rect">
            <a:avLst/>
          </a:prstGeom>
        </p:spPr>
        <p:txBody>
          <a:bodyPr wrap="square">
            <a:spAutoFit/>
          </a:bodyPr>
          <a:lstStyle/>
          <a:p>
            <a:pPr marL="0" marR="0">
              <a:spcBef>
                <a:spcPts val="0"/>
              </a:spcBef>
              <a:spcAft>
                <a:spcPts val="0"/>
              </a:spcAft>
            </a:pPr>
            <a:r>
              <a:rPr lang="en-US" kern="100" dirty="0">
                <a:effectLst/>
                <a:latin typeface="Arial" panose="020B0604020202020204" pitchFamily="34" charset="0"/>
                <a:ea typeface="Calibri" panose="020F0502020204030204" pitchFamily="34" charset="0"/>
                <a:cs typeface="Times New Roman" panose="02020603050405020304" pitchFamily="18" charset="0"/>
              </a:rPr>
              <a:t>Technology for inspecting Orion heat shield now checks integrity of composite materials in boats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working on a large round object&#10;&#10;Description automatically generated">
            <a:extLst>
              <a:ext uri="{FF2B5EF4-FFF2-40B4-BE49-F238E27FC236}">
                <a16:creationId xmlns:a16="http://schemas.microsoft.com/office/drawing/2014/main" id="{BA96BF12-703C-781C-C5B8-C5406C1B0F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11499" y="1483098"/>
            <a:ext cx="4532501" cy="3021667"/>
          </a:xfrm>
          <a:prstGeom prst="rect">
            <a:avLst/>
          </a:prstGeom>
        </p:spPr>
      </p:pic>
    </p:spTree>
    <p:extLst>
      <p:ext uri="{BB962C8B-B14F-4D97-AF65-F5344CB8AC3E}">
        <p14:creationId xmlns:p14="http://schemas.microsoft.com/office/powerpoint/2010/main" val="3919903719"/>
      </p:ext>
    </p:extLst>
  </p:cSld>
  <p:clrMapOvr>
    <a:masterClrMapping/>
  </p:clrMapOvr>
</p:sld>
</file>

<file path=ppt/theme/theme1.xml><?xml version="1.0" encoding="utf-8"?>
<a:theme xmlns:a="http://schemas.openxmlformats.org/drawingml/2006/main" name="T2 Widescreen Template 2017">
  <a:themeElements>
    <a:clrScheme name="Custom 1">
      <a:dk1>
        <a:srgbClr val="000000"/>
      </a:dk1>
      <a:lt1>
        <a:srgbClr val="FFFFFF"/>
      </a:lt1>
      <a:dk2>
        <a:srgbClr val="000000"/>
      </a:dk2>
      <a:lt2>
        <a:srgbClr val="666666"/>
      </a:lt2>
      <a:accent1>
        <a:srgbClr val="BB3249"/>
      </a:accent1>
      <a:accent2>
        <a:srgbClr val="0662A1"/>
      </a:accent2>
      <a:accent3>
        <a:srgbClr val="A200D7"/>
      </a:accent3>
      <a:accent4>
        <a:srgbClr val="44B140"/>
      </a:accent4>
      <a:accent5>
        <a:srgbClr val="FCD156"/>
      </a:accent5>
      <a:accent6>
        <a:srgbClr val="F0620B"/>
      </a:accent6>
      <a:hlink>
        <a:srgbClr val="2369BF"/>
      </a:hlink>
      <a:folHlink>
        <a:srgbClr val="7129CC"/>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l">
          <a:defRPr sz="2800" b="1" dirty="0" smtClean="0">
            <a:solidFill>
              <a:srgbClr val="00599B"/>
            </a:solidFill>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a:noAutofit/>
      </a:bodyPr>
      <a:lstStyle>
        <a:defPPr marL="342900" indent="-342900" eaLnBrk="1" fontAlgn="auto" hangingPunct="1">
          <a:spcBef>
            <a:spcPts val="0"/>
          </a:spcBef>
          <a:spcAft>
            <a:spcPts val="600"/>
          </a:spcAft>
          <a:defRPr sz="1400" b="1" dirty="0">
            <a:solidFill>
              <a:schemeClr val="accent2"/>
            </a:solidFill>
            <a:latin typeface="Arial"/>
            <a:cs typeface="Arial"/>
          </a:defRPr>
        </a:defPPr>
      </a:lstStyle>
      <a:style>
        <a:lnRef idx="2">
          <a:schemeClr val="accent1"/>
        </a:lnRef>
        <a:fillRef idx="1">
          <a:schemeClr val="lt1"/>
        </a:fillRef>
        <a:effectRef idx="0">
          <a:schemeClr val="accent1"/>
        </a:effectRef>
        <a:fontRef idx="minor">
          <a:schemeClr val="dk1"/>
        </a:fontRef>
      </a: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pinoff.2021" id="{92B65811-F244-6342-BA88-D6C796E49A00}" vid="{EC67A411-B283-3049-9F1D-7AFBB2C20D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T2 Widescreen Template 2017</Template>
  <TotalTime>29646</TotalTime>
  <Words>3195</Words>
  <Application>Microsoft Macintosh PowerPoint</Application>
  <PresentationFormat>On-screen Show (16:9)</PresentationFormat>
  <Paragraphs>268</Paragraphs>
  <Slides>45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Helvetica Neue LT Std</vt:lpstr>
      <vt:lpstr>HelveticaNeueLT Std Med</vt:lpstr>
      <vt:lpstr>Wingdings</vt:lpstr>
      <vt:lpstr>T2 Widescreen Template 2017</vt:lpstr>
      <vt:lpstr>PowerPoint Presentation</vt:lpstr>
      <vt:lpstr>Spherical Robots to the Rescue</vt:lpstr>
      <vt:lpstr>Satellites ‘See’ Sea Turtles, Ocean Threats</vt:lpstr>
      <vt:lpstr>Redefining the ‘Rugged’ Video Camera </vt:lpstr>
      <vt:lpstr>Additive Manufacturing Subtracts from Rocket Build Time </vt:lpstr>
      <vt:lpstr>‘Digital Winglets’ for Real-Time Flight Paths</vt:lpstr>
      <vt:lpstr>Next-Level Farming </vt:lpstr>
      <vt:lpstr>Taking the Pulse of Earth</vt:lpstr>
      <vt:lpstr>Ultrasonic Inspections Protect Astronauts,  Boat Owners </vt:lpstr>
      <vt:lpstr>Oil Drillers, Environmentalists Agree on Small, Sensitive Spectrometer   </vt:lpstr>
      <vt:lpstr>Concentrating on Microbes </vt:lpstr>
      <vt:lpstr>Rocket Manufacturing Meets Science Friction</vt:lpstr>
      <vt:lpstr>Cutting the Knee Surgery Cord</vt:lpstr>
      <vt:lpstr>NASA Gives the World a Brake</vt:lpstr>
      <vt:lpstr>Medical-Grade Smartwatch Can Monitor Astronauts, Patients</vt:lpstr>
      <vt:lpstr>Semiconductor Research Leads to Revolution in Dental Care</vt:lpstr>
      <vt:lpstr>Unfurling Antennas Let Tiny Satellites Do Big Things</vt:lpstr>
      <vt:lpstr>New Energy Source Powers Subsea Robots Indefinitely</vt:lpstr>
      <vt:lpstr>Where the Wildfires Are</vt:lpstr>
      <vt:lpstr>NASA’s Moon Shot Launched Commercial Fuel Cell Industry</vt:lpstr>
      <vt:lpstr>Webb Telescope Made Simulation Software Better</vt:lpstr>
      <vt:lpstr>A Virtual World of Data</vt:lpstr>
      <vt:lpstr>From Shark Searches to Space Tours</vt:lpstr>
      <vt:lpstr>Ion Thrusters Keep Satellites Going and Going</vt:lpstr>
      <vt:lpstr>Artificial Eyes Give Pilots a New Worldview</vt:lpstr>
      <vt:lpstr>Ballooning Business for Shrinking Cameras</vt:lpstr>
      <vt:lpstr>Farmers Get Tools from Space</vt:lpstr>
      <vt:lpstr>Commercial Space: NASA Has an App for That</vt:lpstr>
      <vt:lpstr>Keeping the Connection</vt:lpstr>
      <vt:lpstr>NASA Ingredients for Industrial Expedience</vt:lpstr>
      <vt:lpstr>Keeping Beds in the Goldilocks Zone</vt:lpstr>
      <vt:lpstr>Making the Most of Meticulous Measurements</vt:lpstr>
      <vt:lpstr>Pumping Out State-of-the-Art Design</vt:lpstr>
      <vt:lpstr>Super Insulation Requires Super Materials</vt:lpstr>
      <vt:lpstr>From Magnetic Rocket Fuel to Semiconductors</vt:lpstr>
      <vt:lpstr>A Huge Development for Tiny Satellites</vt:lpstr>
      <vt:lpstr>Connections Made in Air and Space</vt:lpstr>
      <vt:lpstr>Synthetic DNA Diagnoses COVID, Cancer </vt:lpstr>
      <vt:lpstr>Fixing ‘Thermal Incompatibility’ in the Bedroom</vt:lpstr>
      <vt:lpstr>Aqua Solutions for Terra Firma</vt:lpstr>
      <vt:lpstr>From Space to Your Face</vt:lpstr>
      <vt:lpstr>Eco-Friendly Bio Breaks</vt:lpstr>
      <vt:lpstr>Space-Saving Exploration</vt:lpstr>
      <vt:lpstr>Air Treatment Systems Break Down Pollutants, Germs</vt:lpstr>
      <vt:lpstr>Temperature-Regulating Clothing Additive Heats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Jennie (GSFC-279.0)[TRAX INTERNATIONAL CORP]</dc:creator>
  <cp:lastModifiedBy>Mitchell, Jennie (MSFC-ST22)[ACUITY EDGE]</cp:lastModifiedBy>
  <cp:revision>308</cp:revision>
  <cp:lastPrinted>2018-03-13T15:51:15Z</cp:lastPrinted>
  <dcterms:created xsi:type="dcterms:W3CDTF">2020-10-14T14:56:11Z</dcterms:created>
  <dcterms:modified xsi:type="dcterms:W3CDTF">2024-01-24T19:37:41Z</dcterms:modified>
</cp:coreProperties>
</file>