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4" r:id="rId1"/>
  </p:sldMasterIdLst>
  <p:notesMasterIdLst>
    <p:notesMasterId r:id="rId56"/>
  </p:notesMasterIdLst>
  <p:handoutMasterIdLst>
    <p:handoutMasterId r:id="rId57"/>
  </p:handoutMasterIdLst>
  <p:sldIdLst>
    <p:sldId id="376" r:id="rId2"/>
    <p:sldId id="377" r:id="rId3"/>
    <p:sldId id="365" r:id="rId4"/>
    <p:sldId id="417" r:id="rId5"/>
    <p:sldId id="416" r:id="rId6"/>
    <p:sldId id="418" r:id="rId7"/>
    <p:sldId id="367" r:id="rId8"/>
    <p:sldId id="368" r:id="rId9"/>
    <p:sldId id="419" r:id="rId10"/>
    <p:sldId id="420" r:id="rId11"/>
    <p:sldId id="421" r:id="rId12"/>
    <p:sldId id="387" r:id="rId13"/>
    <p:sldId id="422" r:id="rId14"/>
    <p:sldId id="390" r:id="rId15"/>
    <p:sldId id="423" r:id="rId16"/>
    <p:sldId id="424" r:id="rId17"/>
    <p:sldId id="381" r:id="rId18"/>
    <p:sldId id="382" r:id="rId19"/>
    <p:sldId id="425" r:id="rId20"/>
    <p:sldId id="426" r:id="rId21"/>
    <p:sldId id="427" r:id="rId22"/>
    <p:sldId id="431" r:id="rId23"/>
    <p:sldId id="428" r:id="rId24"/>
    <p:sldId id="432" r:id="rId25"/>
    <p:sldId id="433" r:id="rId26"/>
    <p:sldId id="434" r:id="rId27"/>
    <p:sldId id="435" r:id="rId28"/>
    <p:sldId id="436" r:id="rId29"/>
    <p:sldId id="385" r:id="rId30"/>
    <p:sldId id="415" r:id="rId31"/>
    <p:sldId id="437" r:id="rId32"/>
    <p:sldId id="378" r:id="rId33"/>
    <p:sldId id="438" r:id="rId34"/>
    <p:sldId id="439" r:id="rId35"/>
    <p:sldId id="440" r:id="rId36"/>
    <p:sldId id="441" r:id="rId37"/>
    <p:sldId id="442" r:id="rId38"/>
    <p:sldId id="443" r:id="rId39"/>
    <p:sldId id="444" r:id="rId40"/>
    <p:sldId id="446" r:id="rId41"/>
    <p:sldId id="445"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 lastIdx="1" clrIdx="4"/>
  <p:cmAuthor id="1" name="Unknown User1" initials="Unknown User1" lastIdx="1" clrIdx="6"/>
  <p:cmAuthor id="8" name="Unknown User2" initials="Unknown User2" lastIdx="1" clrIdx="5"/>
  <p:cmAuthor id="2" name="Unknown User3" initials="Unknown User3" lastIdx="14" clrIdx="0"/>
  <p:cmAuthor id="9" name="Dicicco, Michael A. (GSFC-279.0)[TRAX INTERNATIONAL CORP]" initials="DMA(IC" lastIdx="1" clrIdx="8">
    <p:extLst>
      <p:ext uri="{19B8F6BF-5375-455C-9EA6-DF929625EA0E}">
        <p15:presenceInfo xmlns:p15="http://schemas.microsoft.com/office/powerpoint/2012/main" userId="S-1-5-21-330711430-3775241029-4075259233-607244" providerId="AD"/>
      </p:ext>
    </p:extLst>
  </p:cmAuthor>
  <p:cmAuthor id="3" name="Unknown User4" initials="Unknown User4" lastIdx="1" clrIdx="7"/>
  <p:cmAuthor id="4" name="Unknown User5" initials="Unknown User5" lastIdx="1" clrIdx="1"/>
  <p:cmAuthor id="5" name="Unknown User6" initials="Unknown User6" lastIdx="1" clrIdx="2"/>
  <p:cmAuthor id="6" name="Unknown User7" initials="Unknown User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42B"/>
    <a:srgbClr val="007E95"/>
    <a:srgbClr val="006172"/>
    <a:srgbClr val="009B9F"/>
    <a:srgbClr val="00A1A6"/>
    <a:srgbClr val="00A1B4"/>
    <a:srgbClr val="8B5828"/>
    <a:srgbClr val="E7AF26"/>
    <a:srgbClr val="CC562A"/>
    <a:srgbClr val="CC5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5"/>
    <p:restoredTop sz="97013"/>
  </p:normalViewPr>
  <p:slideViewPr>
    <p:cSldViewPr snapToGrid="0">
      <p:cViewPr varScale="1">
        <p:scale>
          <a:sx n="176" d="100"/>
          <a:sy n="176" d="100"/>
        </p:scale>
        <p:origin x="216" y="4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1575DC-8472-8D40-B8ED-FD543FBD9CE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26E852C2-0087-B948-9CA3-41351930B9B7}"/>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17246967-728E-4146-B2FF-C63724BCB98E}" type="datetimeFigureOut">
              <a:rPr lang="en-US"/>
              <a:pPr>
                <a:defRPr/>
              </a:pPr>
              <a:t>1/18/22</a:t>
            </a:fld>
            <a:endParaRPr lang="en-US" dirty="0"/>
          </a:p>
        </p:txBody>
      </p:sp>
      <p:sp>
        <p:nvSpPr>
          <p:cNvPr id="4" name="Footer Placeholder 3">
            <a:extLst>
              <a:ext uri="{FF2B5EF4-FFF2-40B4-BE49-F238E27FC236}">
                <a16:creationId xmlns:a16="http://schemas.microsoft.com/office/drawing/2014/main" id="{3B752906-D766-E645-9CB9-233BA730E20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B323C9AA-B512-4047-8A38-EA1657A4CF00}"/>
              </a:ext>
            </a:extLst>
          </p:cNvPr>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320CC3D8-57C4-D34A-B011-03FF12EEBC2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C36FFE-65E5-F145-ABB4-6B4312DEA08B}"/>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797C514D-2876-1A44-8D92-0AB07A72CF7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EBCF63FD-FB91-384E-B5E8-25968CDEE1D4}" type="datetimeFigureOut">
              <a:rPr lang="en-US"/>
              <a:pPr>
                <a:defRPr/>
              </a:pPr>
              <a:t>1/18/22</a:t>
            </a:fld>
            <a:endParaRPr lang="en-US" dirty="0"/>
          </a:p>
        </p:txBody>
      </p:sp>
      <p:sp>
        <p:nvSpPr>
          <p:cNvPr id="4" name="Slide Image Placeholder 3">
            <a:extLst>
              <a:ext uri="{FF2B5EF4-FFF2-40B4-BE49-F238E27FC236}">
                <a16:creationId xmlns:a16="http://schemas.microsoft.com/office/drawing/2014/main" id="{79F3AF8E-C436-FB41-969A-0BD0F87A203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B1CFC9-73DE-2646-AB06-5D0D174ED464}"/>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3A30010-1886-DF46-9901-7F3B7576D595}"/>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534DAFBE-16C6-3942-A14F-CC32E884DF19}"/>
              </a:ext>
            </a:extLst>
          </p:cNvPr>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2D9C25B0-79D3-DD45-BE22-10A751CD66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2 Program Title Slide 1">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B76C-3273-6D41-BFDB-93A4E425A44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5" name="Rectangle 9">
            <a:extLst>
              <a:ext uri="{FF2B5EF4-FFF2-40B4-BE49-F238E27FC236}">
                <a16:creationId xmlns:a16="http://schemas.microsoft.com/office/drawing/2014/main" id="{F1B76CB0-69AE-8241-8C3B-F2F14F009ECB}"/>
              </a:ext>
            </a:extLst>
          </p:cNvPr>
          <p:cNvSpPr>
            <a:spLocks noChangeArrowheads="1"/>
          </p:cNvSpPr>
          <p:nvPr userDrawn="1"/>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pic>
        <p:nvPicPr>
          <p:cNvPr id="6" name="Picture 11">
            <a:extLst>
              <a:ext uri="{FF2B5EF4-FFF2-40B4-BE49-F238E27FC236}">
                <a16:creationId xmlns:a16="http://schemas.microsoft.com/office/drawing/2014/main" id="{D529D541-8AB6-7B49-8FA4-A5EC6289A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8128322" y="308081"/>
            <a:ext cx="686246" cy="5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EF22566-03D9-2141-8D43-6E637BA55275}"/>
              </a:ext>
            </a:extLst>
          </p:cNvPr>
          <p:cNvSpPr>
            <a:spLocks noChangeArrowheads="1"/>
          </p:cNvSpPr>
          <p:nvPr/>
        </p:nvSpPr>
        <p:spPr bwMode="auto">
          <a:xfrm>
            <a:off x="402700" y="492702"/>
            <a:ext cx="2126408" cy="200055"/>
          </a:xfrm>
          <a:prstGeom prst="rect">
            <a:avLst/>
          </a:prstGeom>
          <a:noFill/>
          <a:ln>
            <a:noFill/>
          </a:ln>
          <a:effectLst>
            <a:outerShdw blurRad="101018" dist="473919" dir="2700000" sx="157039" sy="157039" algn="tl" rotWithShape="0">
              <a:schemeClr val="bg1"/>
            </a:outerShdw>
          </a:effec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700" dirty="0">
                <a:solidFill>
                  <a:schemeClr val="tx1"/>
                </a:solidFill>
                <a:effectLst>
                  <a:outerShdw blurRad="38100" dist="38100" dir="2700000" algn="tl">
                    <a:srgbClr val="000000">
                      <a:alpha val="43137"/>
                    </a:srgbClr>
                  </a:outerShdw>
                </a:effectLst>
                <a:cs typeface="Arial" charset="0"/>
              </a:rPr>
              <a:t>National Aeronautics and Space Administration </a:t>
            </a:r>
          </a:p>
        </p:txBody>
      </p:sp>
      <p:sp>
        <p:nvSpPr>
          <p:cNvPr id="9" name="Title 1">
            <a:extLst>
              <a:ext uri="{FF2B5EF4-FFF2-40B4-BE49-F238E27FC236}">
                <a16:creationId xmlns:a16="http://schemas.microsoft.com/office/drawing/2014/main" id="{3C964AF5-CB81-5D48-962B-0A1B08847780}"/>
              </a:ext>
            </a:extLst>
          </p:cNvPr>
          <p:cNvSpPr txBox="1">
            <a:spLocks/>
          </p:cNvSpPr>
          <p:nvPr/>
        </p:nvSpPr>
        <p:spPr>
          <a:xfrm>
            <a:off x="212725" y="2381250"/>
            <a:ext cx="8337550" cy="769938"/>
          </a:xfrm>
          <a:prstGeom prst="rect">
            <a:avLst/>
          </a:prstGeom>
        </p:spPr>
        <p:txBody>
          <a:bodyPr/>
          <a:lstStyle>
            <a:lvl1pPr algn="l" rtl="0" eaLnBrk="1" fontAlgn="base" hangingPunct="1">
              <a:lnSpc>
                <a:spcPct val="110000"/>
              </a:lnSpc>
              <a:spcBef>
                <a:spcPts val="1200"/>
              </a:spcBef>
              <a:spcAft>
                <a:spcPts val="1200"/>
              </a:spcAft>
              <a:defRPr sz="2000" b="1">
                <a:solidFill>
                  <a:schemeClr val="bg1"/>
                </a:solidFill>
                <a:effectLst>
                  <a:outerShdw blurRad="50800" dist="38100" dir="2700000" algn="tl" rotWithShape="0">
                    <a:prstClr val="black">
                      <a:alpha val="70000"/>
                    </a:prstClr>
                  </a:outerShdw>
                </a:effectLst>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a:lstStyle>
          <a:p>
            <a:pPr>
              <a:defRPr/>
            </a:pPr>
            <a:r>
              <a:rPr lang="en-US" kern="0" dirty="0"/>
              <a:t>   </a:t>
            </a:r>
          </a:p>
        </p:txBody>
      </p:sp>
    </p:spTree>
    <p:extLst>
      <p:ext uri="{BB962C8B-B14F-4D97-AF65-F5344CB8AC3E}">
        <p14:creationId xmlns:p14="http://schemas.microsoft.com/office/powerpoint/2010/main" val="3238180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1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Contents Slide">
    <p:spTree>
      <p:nvGrpSpPr>
        <p:cNvPr id="1" name=""/>
        <p:cNvGrpSpPr/>
        <p:nvPr/>
      </p:nvGrpSpPr>
      <p:grpSpPr>
        <a:xfrm>
          <a:off x="0" y="0"/>
          <a:ext cx="0" cy="0"/>
          <a:chOff x="0" y="0"/>
          <a:chExt cx="0" cy="0"/>
        </a:xfrm>
      </p:grpSpPr>
      <p:sp>
        <p:nvSpPr>
          <p:cNvPr id="2" name="Title 1"/>
          <p:cNvSpPr>
            <a:spLocks noGrp="1"/>
          </p:cNvSpPr>
          <p:nvPr>
            <p:ph type="title"/>
          </p:nvPr>
        </p:nvSpPr>
        <p:spPr>
          <a:xfrm>
            <a:off x="154056" y="84535"/>
            <a:ext cx="6765359" cy="510778"/>
          </a:xfrm>
          <a:prstGeom prst="rect">
            <a:avLst/>
          </a:prstGeom>
        </p:spPr>
        <p:txBody>
          <a:bodyPr vert="horz"/>
          <a:lstStyle>
            <a:lvl1pPr algn="l">
              <a:defRPr sz="2400" b="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134905" y="1654471"/>
            <a:ext cx="4437095" cy="3618977"/>
          </a:xfrm>
          <a:prstGeom prst="rect">
            <a:avLst/>
          </a:prstGeom>
        </p:spPr>
        <p:txBody>
          <a:bodyPr vert="horz"/>
          <a:lstStyle>
            <a:lvl1pPr marL="0" indent="0">
              <a:spcBef>
                <a:spcPts val="600"/>
              </a:spcBef>
              <a:spcAft>
                <a:spcPts val="0"/>
              </a:spcAft>
              <a:buClr>
                <a:schemeClr val="accent1"/>
              </a:buClr>
              <a:buSzPct val="130000"/>
              <a:buFont typeface="Wingdings" charset="2"/>
              <a:buNone/>
              <a:defRPr sz="1800" b="0" baseline="0">
                <a:solidFill>
                  <a:schemeClr val="tx1"/>
                </a:solidFill>
                <a:latin typeface="Arial"/>
              </a:defRPr>
            </a:lvl1pPr>
            <a:lvl2pPr marL="274320" indent="0">
              <a:spcBef>
                <a:spcPts val="600"/>
              </a:spcBef>
              <a:buFont typeface="Arial" panose="020B0604020202020204" pitchFamily="34" charset="0"/>
              <a:buNone/>
              <a:defRPr sz="1400" b="1" baseline="0">
                <a:solidFill>
                  <a:schemeClr val="accent2"/>
                </a:solidFill>
              </a:defRPr>
            </a:lvl2pPr>
          </a:lstStyle>
          <a:p>
            <a:pPr lvl="0"/>
            <a:r>
              <a:rPr lang="en-US" dirty="0"/>
              <a:t>Click to edit Master text styles</a:t>
            </a:r>
          </a:p>
        </p:txBody>
      </p:sp>
      <p:sp>
        <p:nvSpPr>
          <p:cNvPr id="3" name="TextBox 2">
            <a:extLst>
              <a:ext uri="{FF2B5EF4-FFF2-40B4-BE49-F238E27FC236}">
                <a16:creationId xmlns:a16="http://schemas.microsoft.com/office/drawing/2014/main" id="{73576BAA-B405-D545-847F-2A600107A0E7}"/>
              </a:ext>
            </a:extLst>
          </p:cNvPr>
          <p:cNvSpPr txBox="1"/>
          <p:nvPr userDrawn="1"/>
        </p:nvSpPr>
        <p:spPr>
          <a:xfrm>
            <a:off x="1801906" y="495524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7" name="Text Placeholder 6">
            <a:extLst>
              <a:ext uri="{FF2B5EF4-FFF2-40B4-BE49-F238E27FC236}">
                <a16:creationId xmlns:a16="http://schemas.microsoft.com/office/drawing/2014/main" id="{52BD3F6B-B16F-7444-8503-A677C8836CA6}"/>
              </a:ext>
            </a:extLst>
          </p:cNvPr>
          <p:cNvSpPr>
            <a:spLocks noGrp="1"/>
          </p:cNvSpPr>
          <p:nvPr>
            <p:ph type="body" sz="quarter" idx="13"/>
          </p:nvPr>
        </p:nvSpPr>
        <p:spPr>
          <a:xfrm>
            <a:off x="134938" y="622940"/>
            <a:ext cx="6900862" cy="415925"/>
          </a:xfrm>
          <a:prstGeom prst="rect">
            <a:avLst/>
          </a:prstGeom>
        </p:spPr>
        <p:txBody>
          <a:bodyPr/>
          <a:lstStyle>
            <a:lvl1pPr>
              <a:buNone/>
              <a:defRPr sz="1400">
                <a:solidFill>
                  <a:schemeClr val="accent2">
                    <a:lumMod val="60000"/>
                    <a:lumOff val="40000"/>
                  </a:schemeClr>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266174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4056" y="84535"/>
            <a:ext cx="6901837" cy="510778"/>
          </a:xfrm>
          <a:prstGeom prst="rect">
            <a:avLst/>
          </a:prstGeom>
        </p:spPr>
        <p:txBody>
          <a:bodyPr vert="horz"/>
          <a:lstStyle>
            <a:lvl1pPr algn="l">
              <a:defRPr sz="2400" b="1">
                <a:solidFill>
                  <a:srgbClr val="00599B"/>
                </a:solidFill>
              </a:defRPr>
            </a:lvl1pPr>
          </a:lstStyle>
          <a:p>
            <a:r>
              <a:rPr lang="en-US"/>
              <a:t>Click to edit Master title style</a:t>
            </a:r>
            <a:endParaRPr lang="en-US" dirty="0"/>
          </a:p>
        </p:txBody>
      </p:sp>
      <p:sp>
        <p:nvSpPr>
          <p:cNvPr id="4" name="Text Placeholder 2"/>
          <p:cNvSpPr>
            <a:spLocks noGrp="1"/>
          </p:cNvSpPr>
          <p:nvPr>
            <p:ph type="body" sz="quarter" idx="10"/>
          </p:nvPr>
        </p:nvSpPr>
        <p:spPr>
          <a:xfrm>
            <a:off x="168277" y="655412"/>
            <a:ext cx="8739271" cy="4238663"/>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1" baseline="0">
                <a:solidFill>
                  <a:schemeClr val="accent2"/>
                </a:solidFill>
              </a:defRPr>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19338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etrics Quad Chart Forma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A8742F2-CB68-CC4D-9DAC-411BF9C1CF7E}"/>
              </a:ext>
            </a:extLst>
          </p:cNvPr>
          <p:cNvCxnSpPr/>
          <p:nvPr/>
        </p:nvCxnSpPr>
        <p:spPr>
          <a:xfrm>
            <a:off x="4584700" y="663575"/>
            <a:ext cx="14288" cy="412750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AD37CCDA-1B8C-FC4B-A495-B87E6A1EA6B7}"/>
              </a:ext>
            </a:extLst>
          </p:cNvPr>
          <p:cNvCxnSpPr/>
          <p:nvPr/>
        </p:nvCxnSpPr>
        <p:spPr>
          <a:xfrm flipV="1">
            <a:off x="177800" y="2657475"/>
            <a:ext cx="8763000" cy="1905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sp>
        <p:nvSpPr>
          <p:cNvPr id="4" name="Title 3"/>
          <p:cNvSpPr>
            <a:spLocks noGrp="1"/>
          </p:cNvSpPr>
          <p:nvPr>
            <p:ph type="title"/>
          </p:nvPr>
        </p:nvSpPr>
        <p:spPr>
          <a:xfrm>
            <a:off x="154054" y="82154"/>
            <a:ext cx="6915485"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76858270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Metrics Quad 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BC011F5-E8E4-A541-B8FE-EDA8F028294A}"/>
              </a:ext>
            </a:extLst>
          </p:cNvPr>
          <p:cNvCxnSpPr/>
          <p:nvPr/>
        </p:nvCxnSpPr>
        <p:spPr>
          <a:xfrm>
            <a:off x="4559300" y="671513"/>
            <a:ext cx="1588" cy="4200525"/>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B5D5F138-A3D7-4642-9987-DEB69E74158C}"/>
              </a:ext>
            </a:extLst>
          </p:cNvPr>
          <p:cNvCxnSpPr/>
          <p:nvPr/>
        </p:nvCxnSpPr>
        <p:spPr>
          <a:xfrm flipV="1">
            <a:off x="177800" y="2752725"/>
            <a:ext cx="8763000" cy="20638"/>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sp>
        <p:nvSpPr>
          <p:cNvPr id="9" name="Rectangle 7">
            <a:extLst>
              <a:ext uri="{FF2B5EF4-FFF2-40B4-BE49-F238E27FC236}">
                <a16:creationId xmlns:a16="http://schemas.microsoft.com/office/drawing/2014/main" id="{FD7D1980-902F-0C4E-9380-2B1FF4199DCF}"/>
              </a:ext>
            </a:extLst>
          </p:cNvPr>
          <p:cNvSpPr>
            <a:spLocks noChangeArrowheads="1"/>
          </p:cNvSpPr>
          <p:nvPr/>
        </p:nvSpPr>
        <p:spPr bwMode="auto">
          <a:xfrm>
            <a:off x="179388" y="1462088"/>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10" name="Rectangle 8">
            <a:extLst>
              <a:ext uri="{FF2B5EF4-FFF2-40B4-BE49-F238E27FC236}">
                <a16:creationId xmlns:a16="http://schemas.microsoft.com/office/drawing/2014/main" id="{9DB6768B-29E2-394D-809A-A04EB07AC7F1}"/>
              </a:ext>
            </a:extLst>
          </p:cNvPr>
          <p:cNvSpPr>
            <a:spLocks noChangeArrowheads="1"/>
          </p:cNvSpPr>
          <p:nvPr/>
        </p:nvSpPr>
        <p:spPr bwMode="auto">
          <a:xfrm>
            <a:off x="179388" y="3549650"/>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4" name="Title 3"/>
          <p:cNvSpPr>
            <a:spLocks noGrp="1"/>
          </p:cNvSpPr>
          <p:nvPr>
            <p:ph type="title"/>
          </p:nvPr>
        </p:nvSpPr>
        <p:spPr>
          <a:xfrm>
            <a:off x="154055" y="82154"/>
            <a:ext cx="6779008"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
        <p:nvSpPr>
          <p:cNvPr id="5" name="Text Placeholder 4"/>
          <p:cNvSpPr>
            <a:spLocks noGrp="1"/>
          </p:cNvSpPr>
          <p:nvPr>
            <p:ph type="body" sz="quarter" idx="14"/>
          </p:nvPr>
        </p:nvSpPr>
        <p:spPr>
          <a:xfrm>
            <a:off x="4551364" y="678657"/>
            <a:ext cx="4410075" cy="2080022"/>
          </a:xfrm>
          <a:prstGeom prst="rect">
            <a:avLst/>
          </a:prstGeom>
        </p:spPr>
        <p:txBody>
          <a:bodyPr vert="horz"/>
          <a:lstStyle>
            <a:lvl1pPr marL="274320" indent="-274320">
              <a:spcBef>
                <a:spcPts val="0"/>
              </a:spcBef>
              <a:spcAft>
                <a:spcPts val="600"/>
              </a:spcAft>
              <a:buClr>
                <a:schemeClr val="accent1"/>
              </a:buClr>
              <a:buSzPct val="150000"/>
              <a:buFont typeface="Wingdings" charset="2"/>
              <a:buChar char="§"/>
              <a:defRPr sz="2000" baseline="0"/>
            </a:lvl1pPr>
            <a:lvl2pPr marL="457200" indent="-182880">
              <a:spcBef>
                <a:spcPts val="0"/>
              </a:spcBef>
              <a:buFont typeface="Arial"/>
              <a:buChar char="•"/>
              <a:defRPr sz="1600" baseline="0"/>
            </a:lvl2pPr>
            <a:lvl3pPr marL="640080" indent="-182880">
              <a:spcBef>
                <a:spcPts val="600"/>
              </a:spcBef>
              <a:spcAft>
                <a:spcPts val="0"/>
              </a:spcAft>
              <a:buFont typeface="Arial"/>
              <a:buChar char="•"/>
              <a:defRPr sz="1600" baseline="0"/>
            </a:lvl3pPr>
          </a:lstStyle>
          <a:p>
            <a:pPr lvl="0"/>
            <a:r>
              <a:rPr lang="en-US"/>
              <a:t>Click to edit Master text styles</a:t>
            </a:r>
          </a:p>
          <a:p>
            <a:pPr lvl="1"/>
            <a:r>
              <a:rPr lang="en-US"/>
              <a:t>Second level</a:t>
            </a:r>
          </a:p>
          <a:p>
            <a:pPr lvl="2"/>
            <a:r>
              <a:rPr lang="en-US"/>
              <a:t>Third level</a:t>
            </a:r>
          </a:p>
        </p:txBody>
      </p:sp>
      <p:sp>
        <p:nvSpPr>
          <p:cNvPr id="11" name="Picture Placeholder 2"/>
          <p:cNvSpPr>
            <a:spLocks noGrp="1"/>
          </p:cNvSpPr>
          <p:nvPr>
            <p:ph type="pic" sz="quarter" idx="10"/>
          </p:nvPr>
        </p:nvSpPr>
        <p:spPr>
          <a:xfrm>
            <a:off x="174626" y="669131"/>
            <a:ext cx="4379913" cy="2091929"/>
          </a:xfrm>
          <a:prstGeom prst="rect">
            <a:avLst/>
          </a:prstGeom>
        </p:spPr>
        <p:txBody>
          <a:bodyPr vert="horz"/>
          <a:lstStyle/>
          <a:p>
            <a:pPr lvl="0"/>
            <a:r>
              <a:rPr lang="en-US" noProof="0" dirty="0"/>
              <a:t>Click icon to add picture</a:t>
            </a:r>
          </a:p>
        </p:txBody>
      </p:sp>
      <p:sp>
        <p:nvSpPr>
          <p:cNvPr id="12" name="Picture Placeholder 2"/>
          <p:cNvSpPr>
            <a:spLocks noGrp="1"/>
          </p:cNvSpPr>
          <p:nvPr>
            <p:ph type="pic" sz="quarter" idx="15"/>
          </p:nvPr>
        </p:nvSpPr>
        <p:spPr>
          <a:xfrm>
            <a:off x="174626" y="2767251"/>
            <a:ext cx="4379913" cy="2091929"/>
          </a:xfrm>
          <a:prstGeom prst="rect">
            <a:avLst/>
          </a:prstGeom>
        </p:spPr>
        <p:txBody>
          <a:bodyPr vert="horz"/>
          <a:lstStyle/>
          <a:p>
            <a:pPr lvl="0"/>
            <a:r>
              <a:rPr lang="en-US" noProof="0" dirty="0"/>
              <a:t>Click icon to add picture</a:t>
            </a:r>
          </a:p>
        </p:txBody>
      </p:sp>
      <p:sp>
        <p:nvSpPr>
          <p:cNvPr id="14" name="Picture Placeholder 2"/>
          <p:cNvSpPr>
            <a:spLocks noGrp="1"/>
          </p:cNvSpPr>
          <p:nvPr>
            <p:ph type="pic" sz="quarter" idx="16"/>
          </p:nvPr>
        </p:nvSpPr>
        <p:spPr>
          <a:xfrm>
            <a:off x="4564298" y="2767251"/>
            <a:ext cx="4379913" cy="2091929"/>
          </a:xfrm>
          <a:prstGeom prst="rect">
            <a:avLst/>
          </a:prstGeom>
        </p:spPr>
        <p:txBody>
          <a:bodyPr vert="horz"/>
          <a:lstStyle/>
          <a:p>
            <a:pPr lvl="0"/>
            <a:r>
              <a:rPr lang="en-US" noProof="0" dirty="0"/>
              <a:t>Click icon to add picture</a:t>
            </a:r>
          </a:p>
        </p:txBody>
      </p:sp>
    </p:spTree>
    <p:extLst>
      <p:ext uri="{BB962C8B-B14F-4D97-AF65-F5344CB8AC3E}">
        <p14:creationId xmlns:p14="http://schemas.microsoft.com/office/powerpoint/2010/main" val="96995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830423"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148324481"/>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5 level bullets">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939605" cy="628650"/>
          </a:xfrm>
          <a:prstGeom prst="rect">
            <a:avLst/>
          </a:prstGeom>
        </p:spPr>
        <p:txBody>
          <a:bodyPr vert="horz"/>
          <a:lstStyle>
            <a:lvl1pPr algn="l">
              <a:defRPr sz="2400" b="1" i="0" baseline="0">
                <a:solidFill>
                  <a:schemeClr val="accent2"/>
                </a:solidFill>
                <a:latin typeface="Arial"/>
              </a:defRPr>
            </a:lvl1pPr>
          </a:lstStyle>
          <a:p>
            <a:r>
              <a:rPr lang="en-US"/>
              <a:t>Click to edit Master title style</a:t>
            </a:r>
            <a:endParaRPr lang="en-US" dirty="0"/>
          </a:p>
        </p:txBody>
      </p:sp>
      <p:sp>
        <p:nvSpPr>
          <p:cNvPr id="3" name="Text Placeholder 2"/>
          <p:cNvSpPr>
            <a:spLocks noGrp="1"/>
          </p:cNvSpPr>
          <p:nvPr>
            <p:ph type="body" sz="quarter" idx="10"/>
          </p:nvPr>
        </p:nvSpPr>
        <p:spPr>
          <a:xfrm>
            <a:off x="16827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1"/>
          </p:nvPr>
        </p:nvSpPr>
        <p:spPr>
          <a:xfrm>
            <a:off x="459096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72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Title 5"/>
          <p:cNvSpPr>
            <a:spLocks noGrp="1"/>
          </p:cNvSpPr>
          <p:nvPr>
            <p:ph type="title"/>
          </p:nvPr>
        </p:nvSpPr>
        <p:spPr>
          <a:xfrm>
            <a:off x="157231" y="85725"/>
            <a:ext cx="6898662"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
        <p:nvSpPr>
          <p:cNvPr id="3" name="Text Placeholder 2"/>
          <p:cNvSpPr>
            <a:spLocks noGrp="1"/>
          </p:cNvSpPr>
          <p:nvPr>
            <p:ph type="body" sz="quarter" idx="15"/>
          </p:nvPr>
        </p:nvSpPr>
        <p:spPr>
          <a:xfrm>
            <a:off x="171388"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7" name="Text Placeholder 2"/>
          <p:cNvSpPr>
            <a:spLocks noGrp="1"/>
          </p:cNvSpPr>
          <p:nvPr>
            <p:ph type="body" sz="quarter" idx="16"/>
          </p:nvPr>
        </p:nvSpPr>
        <p:spPr>
          <a:xfrm>
            <a:off x="4620673"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5" name="Text Placeholder 4"/>
          <p:cNvSpPr>
            <a:spLocks noGrp="1"/>
          </p:cNvSpPr>
          <p:nvPr>
            <p:ph type="body" sz="quarter" idx="17"/>
          </p:nvPr>
        </p:nvSpPr>
        <p:spPr>
          <a:xfrm>
            <a:off x="165100"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
        <p:nvSpPr>
          <p:cNvPr id="13" name="Text Placeholder 4"/>
          <p:cNvSpPr>
            <a:spLocks noGrp="1"/>
          </p:cNvSpPr>
          <p:nvPr>
            <p:ph type="body" sz="quarter" idx="18"/>
          </p:nvPr>
        </p:nvSpPr>
        <p:spPr>
          <a:xfrm>
            <a:off x="4614384"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0449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5343B2D-9D59-9343-8489-23A5234102B2}"/>
              </a:ext>
            </a:extLst>
          </p:cNvPr>
          <p:cNvSpPr/>
          <p:nvPr/>
        </p:nvSpPr>
        <p:spPr>
          <a:xfrm>
            <a:off x="261938" y="193675"/>
            <a:ext cx="461962" cy="444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nvGrpSpPr>
          <p:cNvPr id="11" name="Group 8">
            <a:extLst>
              <a:ext uri="{FF2B5EF4-FFF2-40B4-BE49-F238E27FC236}">
                <a16:creationId xmlns:a16="http://schemas.microsoft.com/office/drawing/2014/main" id="{4E11DBAD-F3B4-6C41-BFBE-84D010471FFA}"/>
              </a:ext>
            </a:extLst>
          </p:cNvPr>
          <p:cNvGrpSpPr>
            <a:grpSpLocks/>
          </p:cNvGrpSpPr>
          <p:nvPr/>
        </p:nvGrpSpPr>
        <p:grpSpPr bwMode="auto">
          <a:xfrm>
            <a:off x="6286500" y="4552950"/>
            <a:ext cx="2768600" cy="261938"/>
            <a:chOff x="5985406" y="4524375"/>
            <a:chExt cx="3070225" cy="289734"/>
          </a:xfrm>
        </p:grpSpPr>
        <p:sp>
          <p:nvSpPr>
            <p:cNvPr id="12" name="Slide Number Placeholder 5">
              <a:extLst>
                <a:ext uri="{FF2B5EF4-FFF2-40B4-BE49-F238E27FC236}">
                  <a16:creationId xmlns:a16="http://schemas.microsoft.com/office/drawing/2014/main" id="{73004D5C-E69D-CF41-BAC6-9A848E14EE8C}"/>
                </a:ext>
              </a:extLst>
            </p:cNvPr>
            <p:cNvSpPr txBox="1">
              <a:spLocks/>
            </p:cNvSpPr>
            <p:nvPr/>
          </p:nvSpPr>
          <p:spPr bwMode="auto">
            <a:xfrm>
              <a:off x="6921965" y="4524375"/>
              <a:ext cx="2133666" cy="272174"/>
            </a:xfrm>
            <a:prstGeom prst="rect">
              <a:avLst/>
            </a:prstGeom>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A5EE3325-FF86-5647-8EAD-82C810DDA43A}" type="slidenum">
                <a:rPr lang="en-US" sz="1050" b="1">
                  <a:solidFill>
                    <a:srgbClr val="898989"/>
                  </a:solidFill>
                  <a:cs typeface="MS PGothic" charset="0"/>
                </a:rPr>
                <a:pPr eaLnBrk="1" hangingPunct="1">
                  <a:defRPr/>
                </a:pPr>
                <a:t>‹#›</a:t>
              </a:fld>
              <a:endParaRPr lang="en-US" sz="1050" b="1" dirty="0">
                <a:solidFill>
                  <a:srgbClr val="898989"/>
                </a:solidFill>
                <a:cs typeface="MS PGothic" charset="0"/>
              </a:endParaRPr>
            </a:p>
          </p:txBody>
        </p:sp>
        <p:sp>
          <p:nvSpPr>
            <p:cNvPr id="13" name="TextBox 5">
              <a:extLst>
                <a:ext uri="{FF2B5EF4-FFF2-40B4-BE49-F238E27FC236}">
                  <a16:creationId xmlns:a16="http://schemas.microsoft.com/office/drawing/2014/main" id="{23A206A9-9839-9B4D-934F-3EF840BF03CE}"/>
                </a:ext>
              </a:extLst>
            </p:cNvPr>
            <p:cNvSpPr txBox="1">
              <a:spLocks noChangeArrowheads="1"/>
            </p:cNvSpPr>
            <p:nvPr/>
          </p:nvSpPr>
          <p:spPr bwMode="auto">
            <a:xfrm>
              <a:off x="6617408" y="4575298"/>
              <a:ext cx="786921" cy="238811"/>
            </a:xfrm>
            <a:prstGeom prst="rect">
              <a:avLst/>
            </a:prstGeom>
            <a:solidFill>
              <a:srgbClr val="3DA238"/>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On Track</a:t>
              </a:r>
            </a:p>
          </p:txBody>
        </p:sp>
        <p:sp>
          <p:nvSpPr>
            <p:cNvPr id="14" name="TextBox 6">
              <a:extLst>
                <a:ext uri="{FF2B5EF4-FFF2-40B4-BE49-F238E27FC236}">
                  <a16:creationId xmlns:a16="http://schemas.microsoft.com/office/drawing/2014/main" id="{B0E71A41-767E-2447-A3DB-84C9FA0CB083}"/>
                </a:ext>
              </a:extLst>
            </p:cNvPr>
            <p:cNvSpPr txBox="1">
              <a:spLocks noChangeArrowheads="1"/>
            </p:cNvSpPr>
            <p:nvPr/>
          </p:nvSpPr>
          <p:spPr bwMode="auto">
            <a:xfrm>
              <a:off x="7399048" y="4575298"/>
              <a:ext cx="737628" cy="238811"/>
            </a:xfrm>
            <a:prstGeom prst="rect">
              <a:avLst/>
            </a:prstGeom>
            <a:solidFill>
              <a:srgbClr val="FED656"/>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latin typeface="Arial"/>
                  <a:ea typeface="MS PGothic" pitchFamily="34" charset="-128"/>
                  <a:cs typeface="Arial"/>
                </a:rPr>
                <a:t>Concerns</a:t>
              </a:r>
            </a:p>
          </p:txBody>
        </p:sp>
        <p:sp>
          <p:nvSpPr>
            <p:cNvPr id="16" name="TextBox 7">
              <a:extLst>
                <a:ext uri="{FF2B5EF4-FFF2-40B4-BE49-F238E27FC236}">
                  <a16:creationId xmlns:a16="http://schemas.microsoft.com/office/drawing/2014/main" id="{D0C21132-E106-5D49-B30A-51A74113EF56}"/>
                </a:ext>
              </a:extLst>
            </p:cNvPr>
            <p:cNvSpPr txBox="1">
              <a:spLocks noChangeArrowheads="1"/>
            </p:cNvSpPr>
            <p:nvPr/>
          </p:nvSpPr>
          <p:spPr bwMode="auto">
            <a:xfrm>
              <a:off x="8126113" y="4575298"/>
              <a:ext cx="802765" cy="238811"/>
            </a:xfrm>
            <a:prstGeom prst="rect">
              <a:avLst/>
            </a:prstGeom>
            <a:solidFill>
              <a:schemeClr val="accent1"/>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Need Help</a:t>
              </a:r>
            </a:p>
          </p:txBody>
        </p:sp>
        <p:sp>
          <p:nvSpPr>
            <p:cNvPr id="18" name="TextBox 8">
              <a:extLst>
                <a:ext uri="{FF2B5EF4-FFF2-40B4-BE49-F238E27FC236}">
                  <a16:creationId xmlns:a16="http://schemas.microsoft.com/office/drawing/2014/main" id="{9F008EDD-9CB0-CA4C-99BC-F4F106F00ACD}"/>
                </a:ext>
              </a:extLst>
            </p:cNvPr>
            <p:cNvSpPr txBox="1">
              <a:spLocks noChangeArrowheads="1"/>
            </p:cNvSpPr>
            <p:nvPr/>
          </p:nvSpPr>
          <p:spPr bwMode="auto">
            <a:xfrm>
              <a:off x="5985406" y="4573542"/>
              <a:ext cx="660169" cy="238811"/>
            </a:xfrm>
            <a:prstGeom prst="rect">
              <a:avLst/>
            </a:prstGeom>
            <a:no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800" b="1" dirty="0">
                  <a:solidFill>
                    <a:schemeClr val="bg1"/>
                  </a:solidFill>
                  <a:latin typeface="Arial"/>
                  <a:ea typeface="MS PGothic" pitchFamily="34" charset="-128"/>
                  <a:cs typeface="Arial"/>
                </a:rPr>
                <a:t>Legend</a:t>
              </a:r>
            </a:p>
          </p:txBody>
        </p:sp>
      </p:grpSp>
      <p:sp>
        <p:nvSpPr>
          <p:cNvPr id="15" name="Title 14"/>
          <p:cNvSpPr>
            <a:spLocks noGrp="1"/>
          </p:cNvSpPr>
          <p:nvPr>
            <p:ph type="title"/>
          </p:nvPr>
        </p:nvSpPr>
        <p:spPr>
          <a:xfrm>
            <a:off x="817467" y="84379"/>
            <a:ext cx="6394546" cy="706019"/>
          </a:xfrm>
          <a:prstGeom prst="rect">
            <a:avLst/>
          </a:prstGeom>
        </p:spPr>
        <p:txBody>
          <a:bodyPr vert="horz"/>
          <a:lstStyle>
            <a:lvl1pPr algn="l">
              <a:defRPr sz="1600" b="1">
                <a:solidFill>
                  <a:schemeClr val="accent2"/>
                </a:solidFill>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117475" y="4547506"/>
            <a:ext cx="5457640" cy="236934"/>
          </a:xfrm>
          <a:prstGeom prst="rect">
            <a:avLst/>
          </a:prstGeom>
        </p:spPr>
        <p:txBody>
          <a:bodyPr vert="horz"/>
          <a:lstStyle>
            <a:lvl1pPr marL="0" indent="0">
              <a:spcBef>
                <a:spcPts val="0"/>
              </a:spcBef>
              <a:buNone/>
              <a:defRPr sz="1600" baseline="0"/>
            </a:lvl1pPr>
            <a:lvl2pPr marL="0" indent="0">
              <a:spcBef>
                <a:spcPts val="0"/>
              </a:spcBef>
              <a:buNone/>
              <a:defRPr sz="1600" baseline="0"/>
            </a:lvl2pPr>
            <a:lvl3pPr marL="0" indent="0">
              <a:spcBef>
                <a:spcPts val="0"/>
              </a:spcBef>
              <a:buNone/>
              <a:defRPr sz="1600" baseline="0"/>
            </a:lvl3pPr>
            <a:lvl4pPr marL="0" indent="0">
              <a:spcBef>
                <a:spcPts val="0"/>
              </a:spcBef>
              <a:buNone/>
              <a:defRPr sz="1600" baseline="0"/>
            </a:lvl4pPr>
            <a:lvl5pPr marL="0" indent="0">
              <a:spcBef>
                <a:spcPts val="0"/>
              </a:spcBef>
              <a:buNone/>
              <a:defRPr sz="1600" baseline="0"/>
            </a:lvl5pPr>
          </a:lstStyle>
          <a:p>
            <a:pPr lvl="0"/>
            <a:r>
              <a:rPr lang="en-US"/>
              <a:t>Click to edit Master text styles</a:t>
            </a:r>
          </a:p>
        </p:txBody>
      </p:sp>
      <p:sp>
        <p:nvSpPr>
          <p:cNvPr id="26" name="Text Placeholder 25"/>
          <p:cNvSpPr>
            <a:spLocks noGrp="1"/>
          </p:cNvSpPr>
          <p:nvPr>
            <p:ph type="body" sz="quarter" idx="14"/>
          </p:nvPr>
        </p:nvSpPr>
        <p:spPr>
          <a:xfrm>
            <a:off x="198439" y="2621395"/>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7" name="Text Placeholder 25"/>
          <p:cNvSpPr>
            <a:spLocks noGrp="1"/>
          </p:cNvSpPr>
          <p:nvPr>
            <p:ph type="body" sz="quarter" idx="15"/>
          </p:nvPr>
        </p:nvSpPr>
        <p:spPr>
          <a:xfrm>
            <a:off x="198439" y="797399"/>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9" name="Text Placeholder 28"/>
          <p:cNvSpPr>
            <a:spLocks noGrp="1"/>
          </p:cNvSpPr>
          <p:nvPr>
            <p:ph type="body" sz="quarter" idx="16"/>
          </p:nvPr>
        </p:nvSpPr>
        <p:spPr>
          <a:xfrm>
            <a:off x="198439" y="1013222"/>
            <a:ext cx="431389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2" name="Text Placeholder 31"/>
          <p:cNvSpPr>
            <a:spLocks noGrp="1"/>
          </p:cNvSpPr>
          <p:nvPr>
            <p:ph type="body" sz="quarter" idx="17"/>
          </p:nvPr>
        </p:nvSpPr>
        <p:spPr>
          <a:xfrm>
            <a:off x="225425" y="2836793"/>
            <a:ext cx="4286906" cy="1696641"/>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spcAft>
                <a:spcPts val="300"/>
              </a:spcAft>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3" name="Text Placeholder 25"/>
          <p:cNvSpPr>
            <a:spLocks noGrp="1"/>
          </p:cNvSpPr>
          <p:nvPr>
            <p:ph type="body" sz="quarter" idx="18"/>
          </p:nvPr>
        </p:nvSpPr>
        <p:spPr>
          <a:xfrm>
            <a:off x="4746795" y="797399"/>
            <a:ext cx="4205814"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34" name="Text Placeholder 28"/>
          <p:cNvSpPr>
            <a:spLocks noGrp="1"/>
          </p:cNvSpPr>
          <p:nvPr>
            <p:ph type="body" sz="quarter" idx="19"/>
          </p:nvPr>
        </p:nvSpPr>
        <p:spPr>
          <a:xfrm>
            <a:off x="4746797" y="1013222"/>
            <a:ext cx="425985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699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DCE5BFAB-D794-B842-B5F0-5567679CF1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6946108" y="150813"/>
            <a:ext cx="20018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5D978BC4-B0D2-AD41-9D81-CB6BF1252D0B}"/>
              </a:ext>
            </a:extLst>
          </p:cNvPr>
          <p:cNvSpPr txBox="1">
            <a:spLocks/>
          </p:cNvSpPr>
          <p:nvPr/>
        </p:nvSpPr>
        <p:spPr>
          <a:xfrm>
            <a:off x="100013" y="4822825"/>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2022</a:t>
            </a:r>
          </a:p>
        </p:txBody>
      </p:sp>
      <p:sp>
        <p:nvSpPr>
          <p:cNvPr id="6" name="Footer Placeholder 4">
            <a:extLst>
              <a:ext uri="{FF2B5EF4-FFF2-40B4-BE49-F238E27FC236}">
                <a16:creationId xmlns:a16="http://schemas.microsoft.com/office/drawing/2014/main" id="{E8C63C2B-04F7-7A4E-9185-0F119A643090}"/>
              </a:ext>
            </a:extLst>
          </p:cNvPr>
          <p:cNvSpPr txBox="1">
            <a:spLocks/>
          </p:cNvSpPr>
          <p:nvPr/>
        </p:nvSpPr>
        <p:spPr>
          <a:xfrm>
            <a:off x="5915635" y="4826000"/>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cSld>
  <p:clrMap bg1="dk1" tx1="lt1" bg2="dk2" tx2="lt2" accent1="accent1" accent2="accent2" accent3="accent3" accent4="accent4" accent5="accent5" accent6="accent6" hlink="hlink" folHlink="folHlink"/>
  <p:sldLayoutIdLst>
    <p:sldLayoutId id="2147484002" r:id="rId1"/>
    <p:sldLayoutId id="2147483992" r:id="rId2"/>
    <p:sldLayoutId id="2147483993" r:id="rId3"/>
    <p:sldLayoutId id="2147483999" r:id="rId4"/>
    <p:sldLayoutId id="2147484000" r:id="rId5"/>
    <p:sldLayoutId id="2147483994" r:id="rId6"/>
    <p:sldLayoutId id="2147483995" r:id="rId7"/>
    <p:sldLayoutId id="2147483996" r:id="rId8"/>
    <p:sldLayoutId id="2147484001" r:id="rId9"/>
    <p:sldLayoutId id="2147483997" r:id="rId10"/>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9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758266" y="1240627"/>
            <a:ext cx="4385734" cy="3288100"/>
          </a:xfrm>
          <a:prstGeom prst="rect">
            <a:avLst/>
          </a:prstGeom>
          <a:solidFill>
            <a:srgbClr val="0070C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On the Ground and in the Cloud</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3624294" cy="4384475"/>
          </a:xfrm>
        </p:spPr>
        <p:txBody>
          <a:bodyPr/>
          <a:lstStyle/>
          <a:p>
            <a:r>
              <a:rPr lang="en-US" dirty="0">
                <a:solidFill>
                  <a:srgbClr val="0070C0"/>
                </a:solidFill>
              </a:rPr>
              <a:t>Langley Research Center</a:t>
            </a:r>
          </a:p>
          <a:p>
            <a:r>
              <a:rPr lang="en-US" dirty="0">
                <a:solidFill>
                  <a:srgbClr val="0070C0"/>
                </a:solidFill>
              </a:rPr>
              <a:t>Cal Analytics:  Beavercreek, OH</a:t>
            </a:r>
          </a:p>
          <a:p>
            <a:pPr marL="0" indent="0">
              <a:buNone/>
            </a:pPr>
            <a:endParaRPr lang="en-US" dirty="0"/>
          </a:p>
          <a:p>
            <a:r>
              <a:rPr lang="en-US" sz="1600" dirty="0"/>
              <a:t>Beavercreek, Ohio-based Cal Analytics’ commercially available detect-and-avoid system for drones was informed by the company’s work testing an Air Force detect-and-avoid system against NASA algorithms.</a:t>
            </a:r>
          </a:p>
        </p:txBody>
      </p:sp>
      <p:pic>
        <p:nvPicPr>
          <p:cNvPr id="7" name="Picture 6">
            <a:extLst>
              <a:ext uri="{FF2B5EF4-FFF2-40B4-BE49-F238E27FC236}">
                <a16:creationId xmlns:a16="http://schemas.microsoft.com/office/drawing/2014/main" id="{151A1EBF-6C06-E645-B611-1176300065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1665477"/>
            <a:ext cx="1828800" cy="2438400"/>
          </a:xfrm>
          <a:prstGeom prst="rect">
            <a:avLst/>
          </a:prstGeom>
        </p:spPr>
      </p:pic>
      <p:pic>
        <p:nvPicPr>
          <p:cNvPr id="10" name="Picture 9">
            <a:extLst>
              <a:ext uri="{FF2B5EF4-FFF2-40B4-BE49-F238E27FC236}">
                <a16:creationId xmlns:a16="http://schemas.microsoft.com/office/drawing/2014/main" id="{66D6D744-E50C-CA4F-9F37-E163737DD7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5060" y="2232748"/>
            <a:ext cx="2478940" cy="1497693"/>
          </a:xfrm>
          <a:prstGeom prst="rect">
            <a:avLst/>
          </a:prstGeom>
        </p:spPr>
      </p:pic>
    </p:spTree>
    <p:extLst>
      <p:ext uri="{BB962C8B-B14F-4D97-AF65-F5344CB8AC3E}">
        <p14:creationId xmlns:p14="http://schemas.microsoft.com/office/powerpoint/2010/main" val="215336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758266" y="1240627"/>
            <a:ext cx="4385734" cy="3288100"/>
          </a:xfrm>
          <a:prstGeom prst="rect">
            <a:avLst/>
          </a:prstGeom>
          <a:solidFill>
            <a:srgbClr val="0070C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Simulations, Live Flights, and Flight Simulators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3624294" cy="4384475"/>
          </a:xfrm>
        </p:spPr>
        <p:txBody>
          <a:bodyPr/>
          <a:lstStyle/>
          <a:p>
            <a:r>
              <a:rPr lang="en-US" dirty="0">
                <a:solidFill>
                  <a:srgbClr val="0070C0"/>
                </a:solidFill>
              </a:rPr>
              <a:t>Langley Research Center</a:t>
            </a:r>
          </a:p>
          <a:p>
            <a:r>
              <a:rPr lang="en-US" dirty="0">
                <a:solidFill>
                  <a:srgbClr val="0070C0"/>
                </a:solidFill>
              </a:rPr>
              <a:t>AX Enterprize:  Yorkville, NY</a:t>
            </a:r>
          </a:p>
          <a:p>
            <a:pPr marL="0" indent="0">
              <a:buNone/>
            </a:pPr>
            <a:endParaRPr lang="en-US" dirty="0"/>
          </a:p>
          <a:p>
            <a:r>
              <a:rPr lang="en-US" sz="1600" dirty="0"/>
              <a:t>After helping NASA develop a drone flight testing environment that incorporates both live and virtual aircraft, Yorkville, New York-based AX Enterprize continued to enhance the system so that its own customers could continue to use it.</a:t>
            </a:r>
          </a:p>
        </p:txBody>
      </p:sp>
      <p:pic>
        <p:nvPicPr>
          <p:cNvPr id="5" name="Picture 4">
            <a:extLst>
              <a:ext uri="{FF2B5EF4-FFF2-40B4-BE49-F238E27FC236}">
                <a16:creationId xmlns:a16="http://schemas.microsoft.com/office/drawing/2014/main" id="{F8A77462-43A0-1845-A15A-088B221AF2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1837" y="1490376"/>
            <a:ext cx="3122163" cy="2162748"/>
          </a:xfrm>
          <a:prstGeom prst="rect">
            <a:avLst/>
          </a:prstGeom>
        </p:spPr>
      </p:pic>
      <p:pic>
        <p:nvPicPr>
          <p:cNvPr id="9" name="Picture 8">
            <a:extLst>
              <a:ext uri="{FF2B5EF4-FFF2-40B4-BE49-F238E27FC236}">
                <a16:creationId xmlns:a16="http://schemas.microsoft.com/office/drawing/2014/main" id="{3C360C0E-8F40-D743-B794-3860C1A1F0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8266" y="2949676"/>
            <a:ext cx="2019300" cy="1828800"/>
          </a:xfrm>
          <a:prstGeom prst="rect">
            <a:avLst/>
          </a:prstGeom>
        </p:spPr>
      </p:pic>
    </p:spTree>
    <p:extLst>
      <p:ext uri="{BB962C8B-B14F-4D97-AF65-F5344CB8AC3E}">
        <p14:creationId xmlns:p14="http://schemas.microsoft.com/office/powerpoint/2010/main" val="776364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548AA7-6611-B048-8D2F-7730927AEFEF}"/>
              </a:ext>
            </a:extLst>
          </p:cNvPr>
          <p:cNvSpPr/>
          <p:nvPr/>
        </p:nvSpPr>
        <p:spPr>
          <a:xfrm>
            <a:off x="0" y="1735355"/>
            <a:ext cx="9144000" cy="2823040"/>
          </a:xfrm>
          <a:prstGeom prst="rect">
            <a:avLst/>
          </a:prstGeom>
          <a:solidFill>
            <a:srgbClr val="8B582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663419" cy="510778"/>
          </a:xfrm>
        </p:spPr>
        <p:txBody>
          <a:bodyPr/>
          <a:lstStyle/>
          <a:p>
            <a:r>
              <a:rPr lang="en-US" dirty="0"/>
              <a:t>Safely Detoxifying Soil and Groundwater with NASA Technology</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7" y="1938608"/>
            <a:ext cx="3812979" cy="2473735"/>
          </a:xfrm>
        </p:spPr>
        <p:txBody>
          <a:bodyPr/>
          <a:lstStyle/>
          <a:p>
            <a:r>
              <a:rPr lang="en-US" sz="2000" dirty="0">
                <a:solidFill>
                  <a:schemeClr val="tx1"/>
                </a:solidFill>
              </a:rPr>
              <a:t>Spinoff Theme</a:t>
            </a:r>
          </a:p>
          <a:p>
            <a:r>
              <a:rPr lang="en-US" dirty="0"/>
              <a:t>A groundwater remediation technique developed for launch sites at Kennedy Space Center is being used to clean industrial contamination around the country.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969197"/>
            <a:ext cx="6321073" cy="523220"/>
          </a:xfrm>
          <a:prstGeom prst="rect">
            <a:avLst/>
          </a:prstGeom>
        </p:spPr>
        <p:txBody>
          <a:bodyPr wrap="square">
            <a:spAutoFit/>
          </a:bodyPr>
          <a:lstStyle/>
          <a:p>
            <a:r>
              <a:rPr lang="en-US" sz="1400" dirty="0">
                <a:solidFill>
                  <a:srgbClr val="8B5828"/>
                </a:solidFill>
              </a:rPr>
              <a:t>Revolutionary iron emulsion created an eco-friendly </a:t>
            </a:r>
            <a:br>
              <a:rPr lang="en-US" sz="1400" dirty="0">
                <a:solidFill>
                  <a:srgbClr val="8B5828"/>
                </a:solidFill>
              </a:rPr>
            </a:br>
            <a:r>
              <a:rPr lang="en-US" sz="1400" dirty="0">
                <a:solidFill>
                  <a:srgbClr val="8B5828"/>
                </a:solidFill>
              </a:rPr>
              <a:t>alternative to costly site decontamination</a:t>
            </a:r>
          </a:p>
        </p:txBody>
      </p:sp>
      <p:pic>
        <p:nvPicPr>
          <p:cNvPr id="6" name="Picture 5">
            <a:extLst>
              <a:ext uri="{FF2B5EF4-FFF2-40B4-BE49-F238E27FC236}">
                <a16:creationId xmlns:a16="http://schemas.microsoft.com/office/drawing/2014/main" id="{614446D9-42B3-494D-98DA-75ADD364DF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9886" y="1470442"/>
            <a:ext cx="3963149" cy="3087954"/>
          </a:xfrm>
          <a:prstGeom prst="rect">
            <a:avLst/>
          </a:prstGeom>
        </p:spPr>
      </p:pic>
    </p:spTree>
    <p:extLst>
      <p:ext uri="{BB962C8B-B14F-4D97-AF65-F5344CB8AC3E}">
        <p14:creationId xmlns:p14="http://schemas.microsoft.com/office/powerpoint/2010/main" val="104098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8B582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Cheaper, Faster, More Effective Brownfield Cleanup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3869267" cy="3660851"/>
          </a:xfrm>
        </p:spPr>
        <p:txBody>
          <a:bodyPr/>
          <a:lstStyle/>
          <a:p>
            <a:r>
              <a:rPr lang="en-US" dirty="0">
                <a:solidFill>
                  <a:srgbClr val="8B5828"/>
                </a:solidFill>
              </a:rPr>
              <a:t>Kennedy Space Center</a:t>
            </a:r>
          </a:p>
          <a:p>
            <a:r>
              <a:rPr lang="en-US" dirty="0">
                <a:solidFill>
                  <a:srgbClr val="8B5828"/>
                </a:solidFill>
              </a:rPr>
              <a:t>TEA: Miramar Beach, FL</a:t>
            </a:r>
          </a:p>
          <a:p>
            <a:endParaRPr lang="en-US" dirty="0">
              <a:solidFill>
                <a:schemeClr val="tx2"/>
              </a:solidFill>
            </a:endParaRPr>
          </a:p>
          <a:p>
            <a:r>
              <a:rPr lang="en-US" sz="1600" dirty="0"/>
              <a:t>Toxicological and Environmental Associates Inc. of Miramar Beach, Florida, developed SourceKill using a non-exclusive license for NASA’s eco-friendly EZVI technology to reduce on-site chemicals to their harmless components.</a:t>
            </a: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3428" y="1304900"/>
            <a:ext cx="3614057" cy="2815953"/>
          </a:xfrm>
          <a:prstGeom prst="rect">
            <a:avLst/>
          </a:prstGeom>
        </p:spPr>
      </p:pic>
    </p:spTree>
    <p:extLst>
      <p:ext uri="{BB962C8B-B14F-4D97-AF65-F5344CB8AC3E}">
        <p14:creationId xmlns:p14="http://schemas.microsoft.com/office/powerpoint/2010/main" val="94600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8B582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Improving Toxic Site Remediation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7"/>
            <a:ext cx="4016288" cy="3196394"/>
          </a:xfrm>
        </p:spPr>
        <p:txBody>
          <a:bodyPr/>
          <a:lstStyle/>
          <a:p>
            <a:r>
              <a:rPr lang="en-US" dirty="0">
                <a:solidFill>
                  <a:srgbClr val="8B5828"/>
                </a:solidFill>
              </a:rPr>
              <a:t>Kennedy Space Center</a:t>
            </a:r>
          </a:p>
          <a:p>
            <a:r>
              <a:rPr lang="en-US" dirty="0">
                <a:solidFill>
                  <a:srgbClr val="8B5828"/>
                </a:solidFill>
              </a:rPr>
              <a:t>Provectus Environmental Products: Freeport, IL</a:t>
            </a:r>
          </a:p>
          <a:p>
            <a:endParaRPr lang="en-US" dirty="0">
              <a:solidFill>
                <a:schemeClr val="tx2"/>
              </a:solidFill>
            </a:endParaRPr>
          </a:p>
          <a:p>
            <a:r>
              <a:rPr lang="en-US" sz="1600" dirty="0"/>
              <a:t>Freeport, Illinois-based Provectus manufactures EZVI for its clients and other remediation companies using a non-exclusive patent license to support the safe removal of chlorinated hydrocarbon compounds from soil and water.</a:t>
            </a: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a:blip r:embed="rId2"/>
          <a:srcRect/>
          <a:stretch/>
        </p:blipFill>
        <p:spPr>
          <a:xfrm>
            <a:off x="4992808" y="1304900"/>
            <a:ext cx="2884197" cy="3084490"/>
          </a:xfrm>
          <a:prstGeom prst="rect">
            <a:avLst/>
          </a:prstGeom>
        </p:spPr>
      </p:pic>
    </p:spTree>
    <p:extLst>
      <p:ext uri="{BB962C8B-B14F-4D97-AF65-F5344CB8AC3E}">
        <p14:creationId xmlns:p14="http://schemas.microsoft.com/office/powerpoint/2010/main" val="82690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8B582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Tackling Worldwide Environmental Cleanup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7"/>
            <a:ext cx="3869267" cy="3196394"/>
          </a:xfrm>
        </p:spPr>
        <p:txBody>
          <a:bodyPr/>
          <a:lstStyle/>
          <a:p>
            <a:r>
              <a:rPr lang="en-US" dirty="0">
                <a:solidFill>
                  <a:srgbClr val="8B5828"/>
                </a:solidFill>
              </a:rPr>
              <a:t>Kennedy Space Center</a:t>
            </a:r>
          </a:p>
          <a:p>
            <a:r>
              <a:rPr lang="en-US" dirty="0">
                <a:solidFill>
                  <a:srgbClr val="8B5828"/>
                </a:solidFill>
              </a:rPr>
              <a:t>Terra Systems: Claymont, DE</a:t>
            </a:r>
          </a:p>
          <a:p>
            <a:endParaRPr lang="en-US" dirty="0">
              <a:solidFill>
                <a:schemeClr val="tx2"/>
              </a:solidFill>
            </a:endParaRPr>
          </a:p>
          <a:p>
            <a:r>
              <a:rPr lang="en-US" sz="1600" dirty="0"/>
              <a:t>Terra Systems Inc. of Claymont, Delaware, uses a non-exclusive license for EZVI to clean up brownfield sites in the United States and overseas.</a:t>
            </a:r>
          </a:p>
        </p:txBody>
      </p:sp>
      <p:pic>
        <p:nvPicPr>
          <p:cNvPr id="7" name="Picture 6">
            <a:extLst>
              <a:ext uri="{FF2B5EF4-FFF2-40B4-BE49-F238E27FC236}">
                <a16:creationId xmlns:a16="http://schemas.microsoft.com/office/drawing/2014/main" id="{88EF850B-2B10-5A42-8055-F9D15ADC03CB}"/>
              </a:ext>
            </a:extLst>
          </p:cNvPr>
          <p:cNvPicPr>
            <a:picLocks noChangeAspect="1"/>
          </p:cNvPicPr>
          <p:nvPr/>
        </p:nvPicPr>
        <p:blipFill>
          <a:blip r:embed="rId2"/>
          <a:srcRect/>
          <a:stretch/>
        </p:blipFill>
        <p:spPr>
          <a:xfrm>
            <a:off x="4818636" y="1526253"/>
            <a:ext cx="3026335" cy="2648043"/>
          </a:xfrm>
          <a:prstGeom prst="rect">
            <a:avLst/>
          </a:prstGeom>
        </p:spPr>
      </p:pic>
    </p:spTree>
    <p:extLst>
      <p:ext uri="{BB962C8B-B14F-4D97-AF65-F5344CB8AC3E}">
        <p14:creationId xmlns:p14="http://schemas.microsoft.com/office/powerpoint/2010/main" val="253774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rgbClr val="8B5828"/>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Eliminating Persistent Chemicals from Soil </a:t>
            </a:r>
            <a:br>
              <a:rPr lang="en-US" dirty="0"/>
            </a:br>
            <a:r>
              <a:rPr lang="en-US" dirty="0"/>
              <a:t>and Groundwater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7"/>
            <a:ext cx="3869267" cy="3196394"/>
          </a:xfrm>
        </p:spPr>
        <p:txBody>
          <a:bodyPr/>
          <a:lstStyle/>
          <a:p>
            <a:r>
              <a:rPr lang="en-US" dirty="0">
                <a:solidFill>
                  <a:srgbClr val="8B5828"/>
                </a:solidFill>
              </a:rPr>
              <a:t>Kennedy Space Center</a:t>
            </a:r>
          </a:p>
          <a:p>
            <a:r>
              <a:rPr lang="en-US" dirty="0">
                <a:solidFill>
                  <a:srgbClr val="8B5828"/>
                </a:solidFill>
              </a:rPr>
              <a:t>Woodard &amp; Curran: Portland, ME</a:t>
            </a:r>
          </a:p>
          <a:p>
            <a:endParaRPr lang="en-US" dirty="0">
              <a:solidFill>
                <a:schemeClr val="tx2"/>
              </a:solidFill>
            </a:endParaRPr>
          </a:p>
          <a:p>
            <a:r>
              <a:rPr lang="en-US" sz="1600" dirty="0"/>
              <a:t>A non-exclusive license for patented NASA technology that safely removes toxins at a spill site enables Woodard &amp; Curran of Portland, Maine, to help companies mitigate damage and comply with EPA standards.</a:t>
            </a:r>
          </a:p>
        </p:txBody>
      </p:sp>
      <p:pic>
        <p:nvPicPr>
          <p:cNvPr id="5" name="Picture 4">
            <a:extLst>
              <a:ext uri="{FF2B5EF4-FFF2-40B4-BE49-F238E27FC236}">
                <a16:creationId xmlns:a16="http://schemas.microsoft.com/office/drawing/2014/main" id="{77D80843-1D7F-9C49-B562-D94B79E797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1511347"/>
            <a:ext cx="3820398" cy="2546932"/>
          </a:xfrm>
          <a:prstGeom prst="rect">
            <a:avLst/>
          </a:prstGeom>
        </p:spPr>
      </p:pic>
    </p:spTree>
    <p:extLst>
      <p:ext uri="{BB962C8B-B14F-4D97-AF65-F5344CB8AC3E}">
        <p14:creationId xmlns:p14="http://schemas.microsoft.com/office/powerpoint/2010/main" val="100461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735355"/>
            <a:ext cx="9144000" cy="282304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Clean Air Tech for Spacecraft </a:t>
            </a:r>
            <a:br>
              <a:rPr lang="en-US" dirty="0"/>
            </a:br>
            <a:r>
              <a:rPr lang="en-US" dirty="0"/>
              <a:t>Helps Fight Pandemic</a:t>
            </a:r>
          </a:p>
        </p:txBody>
      </p:sp>
      <p:sp>
        <p:nvSpPr>
          <p:cNvPr id="9" name="Rectangle 8">
            <a:extLst>
              <a:ext uri="{FF2B5EF4-FFF2-40B4-BE49-F238E27FC236}">
                <a16:creationId xmlns:a16="http://schemas.microsoft.com/office/drawing/2014/main" id="{A465D76F-C87B-9348-A028-7FF4278A6B4F}"/>
              </a:ext>
            </a:extLst>
          </p:cNvPr>
          <p:cNvSpPr/>
          <p:nvPr/>
        </p:nvSpPr>
        <p:spPr>
          <a:xfrm>
            <a:off x="134905" y="969197"/>
            <a:ext cx="7260124" cy="307777"/>
          </a:xfrm>
          <a:prstGeom prst="rect">
            <a:avLst/>
          </a:prstGeom>
        </p:spPr>
        <p:txBody>
          <a:bodyPr wrap="square">
            <a:spAutoFit/>
          </a:bodyPr>
          <a:lstStyle/>
          <a:p>
            <a:r>
              <a:rPr lang="en-US" sz="1400" dirty="0"/>
              <a:t>Clean air, always a priority in space, gained importance on Earth in slowing virus spread  </a:t>
            </a:r>
            <a:endParaRPr lang="en-US" dirty="0"/>
          </a:p>
        </p:txBody>
      </p:sp>
      <p:sp>
        <p:nvSpPr>
          <p:cNvPr id="11" name="Text Placeholder 2">
            <a:extLst>
              <a:ext uri="{FF2B5EF4-FFF2-40B4-BE49-F238E27FC236}">
                <a16:creationId xmlns:a16="http://schemas.microsoft.com/office/drawing/2014/main" id="{23B780FD-C798-E248-AE4D-81012E7A3C6E}"/>
              </a:ext>
            </a:extLst>
          </p:cNvPr>
          <p:cNvSpPr txBox="1">
            <a:spLocks/>
          </p:cNvSpPr>
          <p:nvPr/>
        </p:nvSpPr>
        <p:spPr>
          <a:xfrm>
            <a:off x="134907" y="1938608"/>
            <a:ext cx="2920411" cy="2473735"/>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sz="2000" kern="0" dirty="0"/>
              <a:t>Spinoff Theme</a:t>
            </a:r>
          </a:p>
          <a:p>
            <a:r>
              <a:rPr lang="en-US" dirty="0"/>
              <a:t>Air sensing and purifying technologies developed for use on the International Space Station are now slowing virus spread here on Earth.  </a:t>
            </a:r>
          </a:p>
        </p:txBody>
      </p:sp>
      <p:pic>
        <p:nvPicPr>
          <p:cNvPr id="13" name="Picture 12">
            <a:extLst>
              <a:ext uri="{FF2B5EF4-FFF2-40B4-BE49-F238E27FC236}">
                <a16:creationId xmlns:a16="http://schemas.microsoft.com/office/drawing/2014/main" id="{8F6360DC-1AC1-9548-AC3C-CE1E556D3FBA}"/>
              </a:ext>
            </a:extLst>
          </p:cNvPr>
          <p:cNvPicPr>
            <a:picLocks noChangeAspect="1"/>
          </p:cNvPicPr>
          <p:nvPr/>
        </p:nvPicPr>
        <p:blipFill>
          <a:blip r:embed="rId2"/>
          <a:stretch>
            <a:fillRect/>
          </a:stretch>
        </p:blipFill>
        <p:spPr>
          <a:xfrm>
            <a:off x="4855839" y="1735354"/>
            <a:ext cx="4288161" cy="2823039"/>
          </a:xfrm>
          <a:prstGeom prst="rect">
            <a:avLst/>
          </a:prstGeom>
        </p:spPr>
      </p:pic>
      <p:pic>
        <p:nvPicPr>
          <p:cNvPr id="15" name="Picture 14">
            <a:extLst>
              <a:ext uri="{FF2B5EF4-FFF2-40B4-BE49-F238E27FC236}">
                <a16:creationId xmlns:a16="http://schemas.microsoft.com/office/drawing/2014/main" id="{CAC7CFAC-A649-EF4A-947A-9061AFCB1E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9046" y="2283385"/>
            <a:ext cx="2338231" cy="1890918"/>
          </a:xfrm>
          <a:prstGeom prst="rect">
            <a:avLst/>
          </a:prstGeom>
        </p:spPr>
      </p:pic>
    </p:spTree>
    <p:extLst>
      <p:ext uri="{BB962C8B-B14F-4D97-AF65-F5344CB8AC3E}">
        <p14:creationId xmlns:p14="http://schemas.microsoft.com/office/powerpoint/2010/main" val="103544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From Plants in Space to the Human Race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030694" cy="4384475"/>
          </a:xfrm>
        </p:spPr>
        <p:txBody>
          <a:bodyPr/>
          <a:lstStyle/>
          <a:p>
            <a:pPr marL="0" indent="0">
              <a:buNone/>
            </a:pPr>
            <a:r>
              <a:rPr lang="en-US" dirty="0">
                <a:solidFill>
                  <a:schemeClr val="accent2">
                    <a:lumMod val="60000"/>
                    <a:lumOff val="40000"/>
                  </a:schemeClr>
                </a:solidFill>
              </a:rPr>
              <a:t>Marshall Space Flight Center</a:t>
            </a:r>
          </a:p>
          <a:p>
            <a:r>
              <a:rPr lang="en-US" dirty="0">
                <a:solidFill>
                  <a:schemeClr val="accent2">
                    <a:lumMod val="60000"/>
                    <a:lumOff val="40000"/>
                  </a:schemeClr>
                </a:solidFill>
              </a:rPr>
              <a:t>ActivePure Technology: Dallas, TX</a:t>
            </a:r>
          </a:p>
          <a:p>
            <a:endParaRPr lang="en-US" dirty="0"/>
          </a:p>
          <a:p>
            <a:r>
              <a:rPr lang="en-US" sz="1600" dirty="0"/>
              <a:t>Air purifiers made by ActivePure Technology, based in Dallas, proved able to eliminate the SARS-CoV-2 virus, and the company had a model approved for medical use in 2020. The devices use photocatalytic oxidation, pioneered under funding from NASA in the 1990s as a way to improve plant growth in spacecraft.</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a:stretch>
            <a:fillRect/>
          </a:stretch>
        </p:blipFill>
        <p:spPr>
          <a:xfrm>
            <a:off x="4516362" y="1309241"/>
            <a:ext cx="2583542" cy="3749724"/>
          </a:xfrm>
          <a:prstGeom prst="rect">
            <a:avLst/>
          </a:prstGeom>
        </p:spPr>
      </p:pic>
    </p:spTree>
    <p:extLst>
      <p:ext uri="{BB962C8B-B14F-4D97-AF65-F5344CB8AC3E}">
        <p14:creationId xmlns:p14="http://schemas.microsoft.com/office/powerpoint/2010/main" val="352025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Spacecraft: The Ultimate Indoor Environment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204746" cy="4384475"/>
          </a:xfrm>
        </p:spPr>
        <p:txBody>
          <a:bodyPr/>
          <a:lstStyle/>
          <a:p>
            <a:pPr marL="0" indent="0">
              <a:buNone/>
            </a:pPr>
            <a:r>
              <a:rPr lang="en-US" dirty="0">
                <a:solidFill>
                  <a:schemeClr val="accent2">
                    <a:lumMod val="60000"/>
                    <a:lumOff val="40000"/>
                  </a:schemeClr>
                </a:solidFill>
              </a:rPr>
              <a:t>Marshall Space Flight Center</a:t>
            </a:r>
          </a:p>
          <a:p>
            <a:r>
              <a:rPr lang="en-US" dirty="0">
                <a:solidFill>
                  <a:schemeClr val="accent2">
                    <a:lumMod val="60000"/>
                    <a:lumOff val="40000"/>
                  </a:schemeClr>
                </a:solidFill>
              </a:rPr>
              <a:t>TFI Environmental: Toronto, Canada</a:t>
            </a:r>
          </a:p>
          <a:p>
            <a:endParaRPr lang="en-US" dirty="0"/>
          </a:p>
          <a:p>
            <a:r>
              <a:rPr lang="en-US" sz="1600" dirty="0"/>
              <a:t>TFI Environmental Inc. of Toronto based several of its Respicaire air purifiers on Marshall Space Flight Center-funded research into the use of photocatalytic oxidation to scrub the air in a spaceborne plant growth chamber. TFI’s devices proved able to kill the novel coronavirus and found widespread demand during the pandemic. </a:t>
            </a:r>
          </a:p>
        </p:txBody>
      </p:sp>
      <p:pic>
        <p:nvPicPr>
          <p:cNvPr id="6" name="Picture 5">
            <a:extLst>
              <a:ext uri="{FF2B5EF4-FFF2-40B4-BE49-F238E27FC236}">
                <a16:creationId xmlns:a16="http://schemas.microsoft.com/office/drawing/2014/main" id="{0E8C002A-AD69-A347-AADB-F61446C3DDE6}"/>
              </a:ext>
            </a:extLst>
          </p:cNvPr>
          <p:cNvPicPr>
            <a:picLocks noChangeAspect="1"/>
          </p:cNvPicPr>
          <p:nvPr/>
        </p:nvPicPr>
        <p:blipFill>
          <a:blip r:embed="rId2"/>
          <a:srcRect/>
          <a:stretch/>
        </p:blipFill>
        <p:spPr>
          <a:xfrm>
            <a:off x="5055808" y="1133889"/>
            <a:ext cx="3503268" cy="2092230"/>
          </a:xfrm>
          <a:prstGeom prst="rect">
            <a:avLst/>
          </a:prstGeom>
        </p:spPr>
      </p:pic>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3"/>
          <a:srcRect/>
          <a:stretch/>
        </p:blipFill>
        <p:spPr>
          <a:xfrm>
            <a:off x="4654447" y="2884109"/>
            <a:ext cx="3742271" cy="1897123"/>
          </a:xfrm>
          <a:prstGeom prst="rect">
            <a:avLst/>
          </a:prstGeom>
        </p:spPr>
      </p:pic>
    </p:spTree>
    <p:extLst>
      <p:ext uri="{BB962C8B-B14F-4D97-AF65-F5344CB8AC3E}">
        <p14:creationId xmlns:p14="http://schemas.microsoft.com/office/powerpoint/2010/main" val="2202620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761E9D-CC48-444C-8F0C-2525BE0A4DF4}"/>
              </a:ext>
            </a:extLst>
          </p:cNvPr>
          <p:cNvSpPr/>
          <p:nvPr/>
        </p:nvSpPr>
        <p:spPr>
          <a:xfrm>
            <a:off x="0" y="1567542"/>
            <a:ext cx="4437094" cy="3099991"/>
          </a:xfrm>
          <a:prstGeom prst="rect">
            <a:avLst/>
          </a:prstGeom>
          <a:solidFill>
            <a:schemeClr val="accent4">
              <a:lumMod val="75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 Moveable Feast: Plant Research for Space Advances Earth Agriculture  </a:t>
            </a:r>
          </a:p>
        </p:txBody>
      </p:sp>
      <p:sp>
        <p:nvSpPr>
          <p:cNvPr id="12" name="Text Placeholder 11">
            <a:extLst>
              <a:ext uri="{FF2B5EF4-FFF2-40B4-BE49-F238E27FC236}">
                <a16:creationId xmlns:a16="http://schemas.microsoft.com/office/drawing/2014/main" id="{051B0B75-BD5A-824E-85E3-92A359A6E1CA}"/>
              </a:ext>
            </a:extLst>
          </p:cNvPr>
          <p:cNvSpPr>
            <a:spLocks noGrp="1"/>
          </p:cNvSpPr>
          <p:nvPr>
            <p:ph type="body" sz="quarter" idx="11"/>
          </p:nvPr>
        </p:nvSpPr>
        <p:spPr>
          <a:xfrm>
            <a:off x="134905" y="1995714"/>
            <a:ext cx="3740409" cy="2537456"/>
          </a:xfrm>
        </p:spPr>
        <p:txBody>
          <a:bodyPr/>
          <a:lstStyle/>
          <a:p>
            <a:r>
              <a:rPr lang="en-US" sz="2000" dirty="0"/>
              <a:t>Spinoff Theme</a:t>
            </a:r>
          </a:p>
          <a:p>
            <a:r>
              <a:rPr lang="en-US" dirty="0"/>
              <a:t>NASA’s vertical farming techniques, developed to feed astronauts on long missions, are enabling sustainable, high-yield crop growth with a small footprint. </a:t>
            </a:r>
          </a:p>
        </p:txBody>
      </p:sp>
      <p:sp>
        <p:nvSpPr>
          <p:cNvPr id="10" name="Rectangle 9">
            <a:extLst>
              <a:ext uri="{FF2B5EF4-FFF2-40B4-BE49-F238E27FC236}">
                <a16:creationId xmlns:a16="http://schemas.microsoft.com/office/drawing/2014/main" id="{CE87B7D9-2BD5-5745-AFD0-88AB701A1F07}"/>
              </a:ext>
            </a:extLst>
          </p:cNvPr>
          <p:cNvSpPr/>
          <p:nvPr/>
        </p:nvSpPr>
        <p:spPr>
          <a:xfrm>
            <a:off x="134905" y="898253"/>
            <a:ext cx="6672295" cy="523220"/>
          </a:xfrm>
          <a:prstGeom prst="rect">
            <a:avLst/>
          </a:prstGeom>
        </p:spPr>
        <p:txBody>
          <a:bodyPr wrap="square">
            <a:spAutoFit/>
          </a:bodyPr>
          <a:lstStyle/>
          <a:p>
            <a:r>
              <a:rPr lang="en-US" sz="1400" dirty="0">
                <a:solidFill>
                  <a:schemeClr val="accent4">
                    <a:lumMod val="75000"/>
                  </a:schemeClr>
                </a:solidFill>
              </a:rPr>
              <a:t>NASA’s vertical farm, the first in the country, provided a foundation for expanding the controlled environment agriculture industry</a:t>
            </a:r>
          </a:p>
        </p:txBody>
      </p:sp>
      <p:pic>
        <p:nvPicPr>
          <p:cNvPr id="4" name="Picture 3">
            <a:extLst>
              <a:ext uri="{FF2B5EF4-FFF2-40B4-BE49-F238E27FC236}">
                <a16:creationId xmlns:a16="http://schemas.microsoft.com/office/drawing/2014/main" id="{E91F705C-6F96-8849-8B62-4E76F1AD0C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8811" r="5458" b="24488"/>
          <a:stretch/>
        </p:blipFill>
        <p:spPr>
          <a:xfrm>
            <a:off x="4437095" y="1567541"/>
            <a:ext cx="4706906" cy="3099991"/>
          </a:xfrm>
          <a:prstGeom prst="rect">
            <a:avLst/>
          </a:prstGeom>
        </p:spPr>
      </p:pic>
    </p:spTree>
    <p:extLst>
      <p:ext uri="{BB962C8B-B14F-4D97-AF65-F5344CB8AC3E}">
        <p14:creationId xmlns:p14="http://schemas.microsoft.com/office/powerpoint/2010/main" val="84194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‘Electronic Nose’ Smells Trouble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167271" cy="4384475"/>
          </a:xfrm>
        </p:spPr>
        <p:txBody>
          <a:bodyPr/>
          <a:lstStyle/>
          <a:p>
            <a:pPr marL="0" indent="0">
              <a:buNone/>
            </a:pPr>
            <a:r>
              <a:rPr lang="en-US" dirty="0">
                <a:solidFill>
                  <a:schemeClr val="accent2">
                    <a:lumMod val="60000"/>
                    <a:lumOff val="40000"/>
                  </a:schemeClr>
                </a:solidFill>
              </a:rPr>
              <a:t>Kennedy Space Center</a:t>
            </a:r>
          </a:p>
          <a:p>
            <a:r>
              <a:rPr lang="en-US" dirty="0">
                <a:solidFill>
                  <a:schemeClr val="accent2">
                    <a:lumMod val="60000"/>
                    <a:lumOff val="40000"/>
                  </a:schemeClr>
                </a:solidFill>
              </a:rPr>
              <a:t>Airgloss: Rome, Italy</a:t>
            </a:r>
          </a:p>
          <a:p>
            <a:endParaRPr lang="en-US" dirty="0"/>
          </a:p>
          <a:p>
            <a:r>
              <a:rPr lang="en-US" sz="1600" dirty="0"/>
              <a:t>After Kennedy Space Center and the Italian Space Agency sent an “electronic nose” for testing on the space station, its inventors founded Airgloss in Rome and incorporated the technology into an air-quality sensor, which can also calculate the risk of COVID-19 spread in an indoor space.</a:t>
            </a:r>
            <a:endParaRPr lang="en-US" sz="1400" dirty="0"/>
          </a:p>
        </p:txBody>
      </p:sp>
      <p:pic>
        <p:nvPicPr>
          <p:cNvPr id="6" name="Picture 5">
            <a:extLst>
              <a:ext uri="{FF2B5EF4-FFF2-40B4-BE49-F238E27FC236}">
                <a16:creationId xmlns:a16="http://schemas.microsoft.com/office/drawing/2014/main" id="{EE9A81A4-10F7-A349-9AA8-8758FBFC0CA6}"/>
              </a:ext>
            </a:extLst>
          </p:cNvPr>
          <p:cNvPicPr>
            <a:picLocks noChangeAspect="1"/>
          </p:cNvPicPr>
          <p:nvPr/>
        </p:nvPicPr>
        <p:blipFill>
          <a:blip r:embed="rId2"/>
          <a:stretch>
            <a:fillRect/>
          </a:stretch>
        </p:blipFill>
        <p:spPr>
          <a:xfrm>
            <a:off x="4644573" y="1133889"/>
            <a:ext cx="3599541" cy="2599669"/>
          </a:xfrm>
          <a:prstGeom prst="rect">
            <a:avLst/>
          </a:prstGeom>
        </p:spPr>
      </p:pic>
      <p:pic>
        <p:nvPicPr>
          <p:cNvPr id="11" name="Picture 10">
            <a:extLst>
              <a:ext uri="{FF2B5EF4-FFF2-40B4-BE49-F238E27FC236}">
                <a16:creationId xmlns:a16="http://schemas.microsoft.com/office/drawing/2014/main" id="{60EDFA85-7D98-354A-8EB9-4DE240E7CE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9904" y="2889008"/>
            <a:ext cx="1828800" cy="1689100"/>
          </a:xfrm>
          <a:prstGeom prst="rect">
            <a:avLst/>
          </a:prstGeom>
        </p:spPr>
      </p:pic>
    </p:spTree>
    <p:extLst>
      <p:ext uri="{BB962C8B-B14F-4D97-AF65-F5344CB8AC3E}">
        <p14:creationId xmlns:p14="http://schemas.microsoft.com/office/powerpoint/2010/main" val="2284781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204686"/>
            <a:ext cx="9143999" cy="3353709"/>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Keeping Warmer in the Great Outdoors</a:t>
            </a:r>
          </a:p>
        </p:txBody>
      </p:sp>
      <p:sp>
        <p:nvSpPr>
          <p:cNvPr id="3" name="Text Placeholder 2">
            <a:extLst>
              <a:ext uri="{FF2B5EF4-FFF2-40B4-BE49-F238E27FC236}">
                <a16:creationId xmlns:a16="http://schemas.microsoft.com/office/drawing/2014/main" id="{F14F3D3B-B98C-D541-A4D0-E7285F5408CA}"/>
              </a:ext>
            </a:extLst>
          </p:cNvPr>
          <p:cNvSpPr>
            <a:spLocks noGrp="1"/>
          </p:cNvSpPr>
          <p:nvPr>
            <p:ph type="body" sz="quarter" idx="11"/>
          </p:nvPr>
        </p:nvSpPr>
        <p:spPr>
          <a:xfrm>
            <a:off x="134904" y="1632750"/>
            <a:ext cx="3435610" cy="2718991"/>
          </a:xfrm>
        </p:spPr>
        <p:txBody>
          <a:bodyPr/>
          <a:lstStyle/>
          <a:p>
            <a:r>
              <a:rPr lang="en-US" sz="2000" dirty="0"/>
              <a:t>Spinoff Theme</a:t>
            </a:r>
          </a:p>
          <a:p>
            <a:r>
              <a:rPr lang="en-US" dirty="0"/>
              <a:t>Aerogels, first used at NASA </a:t>
            </a:r>
            <a:br>
              <a:rPr lang="en-US" dirty="0"/>
            </a:br>
            <a:r>
              <a:rPr lang="en-US" dirty="0"/>
              <a:t>to insulate cryogenic rocket fuel, are being incorporated into products such as winter coats and phone cases that can withstand frigid temperatures without the bulk. </a:t>
            </a:r>
          </a:p>
        </p:txBody>
      </p:sp>
      <p:sp>
        <p:nvSpPr>
          <p:cNvPr id="4" name="Text Placeholder 3">
            <a:extLst>
              <a:ext uri="{FF2B5EF4-FFF2-40B4-BE49-F238E27FC236}">
                <a16:creationId xmlns:a16="http://schemas.microsoft.com/office/drawing/2014/main" id="{F5E958F3-C6ED-7E48-8FB3-BA3AEA36B0AA}"/>
              </a:ext>
            </a:extLst>
          </p:cNvPr>
          <p:cNvSpPr>
            <a:spLocks noGrp="1"/>
          </p:cNvSpPr>
          <p:nvPr>
            <p:ph type="body" sz="quarter" idx="13"/>
          </p:nvPr>
        </p:nvSpPr>
        <p:spPr/>
        <p:txBody>
          <a:bodyPr/>
          <a:lstStyle/>
          <a:p>
            <a:r>
              <a:rPr lang="en-US" dirty="0">
                <a:solidFill>
                  <a:srgbClr val="007E95"/>
                </a:solidFill>
              </a:rPr>
              <a:t>A longtime apparel insulator develops its own takes on popular NASA spinoff material</a:t>
            </a:r>
          </a:p>
        </p:txBody>
      </p:sp>
      <p:pic>
        <p:nvPicPr>
          <p:cNvPr id="6" name="Picture 5">
            <a:extLst>
              <a:ext uri="{FF2B5EF4-FFF2-40B4-BE49-F238E27FC236}">
                <a16:creationId xmlns:a16="http://schemas.microsoft.com/office/drawing/2014/main" id="{62B81B85-E641-CA42-88A6-986FB55818B4}"/>
              </a:ext>
            </a:extLst>
          </p:cNvPr>
          <p:cNvPicPr>
            <a:picLocks noChangeAspect="1"/>
          </p:cNvPicPr>
          <p:nvPr/>
        </p:nvPicPr>
        <p:blipFill>
          <a:blip r:embed="rId2"/>
          <a:stretch>
            <a:fillRect/>
          </a:stretch>
        </p:blipFill>
        <p:spPr>
          <a:xfrm>
            <a:off x="3795484" y="1204686"/>
            <a:ext cx="5348515" cy="3342822"/>
          </a:xfrm>
          <a:prstGeom prst="rect">
            <a:avLst/>
          </a:prstGeom>
        </p:spPr>
      </p:pic>
    </p:spTree>
    <p:extLst>
      <p:ext uri="{BB962C8B-B14F-4D97-AF65-F5344CB8AC3E}">
        <p14:creationId xmlns:p14="http://schemas.microsoft.com/office/powerpoint/2010/main" val="14083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New Twist on a Classic Insulator</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867469" cy="4384475"/>
          </a:xfrm>
        </p:spPr>
        <p:txBody>
          <a:bodyPr/>
          <a:lstStyle/>
          <a:p>
            <a:pPr marL="0" indent="0">
              <a:buNone/>
            </a:pPr>
            <a:r>
              <a:rPr lang="en-US" dirty="0">
                <a:solidFill>
                  <a:srgbClr val="007E95"/>
                </a:solidFill>
              </a:rPr>
              <a:t>Kennedy Space Center</a:t>
            </a:r>
          </a:p>
          <a:p>
            <a:r>
              <a:rPr lang="en-US" dirty="0">
                <a:solidFill>
                  <a:srgbClr val="007E95"/>
                </a:solidFill>
              </a:rPr>
              <a:t>Primaloft: Latham, NY</a:t>
            </a:r>
          </a:p>
          <a:p>
            <a:endParaRPr lang="en-US" dirty="0"/>
          </a:p>
          <a:p>
            <a:r>
              <a:rPr lang="en-US" sz="1600" dirty="0"/>
              <a:t>The first aerogel insulations were developed under SBIR contracts from NASA, which was looking to better store cryogenic liquids. Now PrimaLoft of Latham, New York, is building on the technology to bring two new lines to the outdoor apparel market, resulting in products for the coldest conditions. </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86297" y="953095"/>
            <a:ext cx="3557703" cy="2779456"/>
          </a:xfrm>
          <a:prstGeom prst="rect">
            <a:avLst/>
          </a:prstGeom>
        </p:spPr>
      </p:pic>
      <p:pic>
        <p:nvPicPr>
          <p:cNvPr id="6" name="Picture 5">
            <a:extLst>
              <a:ext uri="{FF2B5EF4-FFF2-40B4-BE49-F238E27FC236}">
                <a16:creationId xmlns:a16="http://schemas.microsoft.com/office/drawing/2014/main" id="{55B9BB21-AB99-0344-A984-B3F402FA21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021"/>
          <a:stretch/>
        </p:blipFill>
        <p:spPr>
          <a:xfrm>
            <a:off x="4408256" y="3034870"/>
            <a:ext cx="2183670" cy="1756949"/>
          </a:xfrm>
          <a:prstGeom prst="rect">
            <a:avLst/>
          </a:prstGeom>
        </p:spPr>
      </p:pic>
    </p:spTree>
    <p:extLst>
      <p:ext uri="{BB962C8B-B14F-4D97-AF65-F5344CB8AC3E}">
        <p14:creationId xmlns:p14="http://schemas.microsoft.com/office/powerpoint/2010/main" val="27587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Going for Gold</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317174" cy="4384475"/>
          </a:xfrm>
        </p:spPr>
        <p:txBody>
          <a:bodyPr/>
          <a:lstStyle/>
          <a:p>
            <a:pPr marL="0" indent="0">
              <a:buNone/>
            </a:pPr>
            <a:r>
              <a:rPr lang="en-US" dirty="0">
                <a:solidFill>
                  <a:srgbClr val="007E95"/>
                </a:solidFill>
              </a:rPr>
              <a:t>Kennedy Space Center</a:t>
            </a:r>
          </a:p>
          <a:p>
            <a:r>
              <a:rPr lang="en-US" dirty="0">
                <a:solidFill>
                  <a:srgbClr val="007E95"/>
                </a:solidFill>
              </a:rPr>
              <a:t>Cold Case Gear: Pagosa Springs, CO</a:t>
            </a:r>
          </a:p>
          <a:p>
            <a:endParaRPr lang="en-US" dirty="0"/>
          </a:p>
          <a:p>
            <a:r>
              <a:rPr lang="en-US" sz="1600" dirty="0"/>
              <a:t>An outdoorsman couldn’t find small, well-insulated pouches to carry little items like batteries in extreme cold, so he founded Cold Case Gear in Pagosa Springs, Colorado, and released a smartphone case this year. The products rely on aerogel insulation first created under NASA SBIR contracts. </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a:srcRect/>
          <a:stretch/>
        </p:blipFill>
        <p:spPr>
          <a:xfrm>
            <a:off x="4574408" y="1492741"/>
            <a:ext cx="4569592" cy="2570395"/>
          </a:xfrm>
          <a:prstGeom prst="rect">
            <a:avLst/>
          </a:prstGeom>
        </p:spPr>
      </p:pic>
    </p:spTree>
    <p:extLst>
      <p:ext uri="{BB962C8B-B14F-4D97-AF65-F5344CB8AC3E}">
        <p14:creationId xmlns:p14="http://schemas.microsoft.com/office/powerpoint/2010/main" val="2150832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On the Hunt for Better Insulation</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323402" cy="4384475"/>
          </a:xfrm>
        </p:spPr>
        <p:txBody>
          <a:bodyPr/>
          <a:lstStyle/>
          <a:p>
            <a:pPr marL="0" indent="0">
              <a:buNone/>
            </a:pPr>
            <a:r>
              <a:rPr lang="en-US" dirty="0">
                <a:solidFill>
                  <a:srgbClr val="007E95"/>
                </a:solidFill>
              </a:rPr>
              <a:t>Kennedy Space Center</a:t>
            </a:r>
          </a:p>
          <a:p>
            <a:r>
              <a:rPr lang="en-US" dirty="0">
                <a:solidFill>
                  <a:srgbClr val="007E95"/>
                </a:solidFill>
              </a:rPr>
              <a:t>SITKA Gear: Bozeman, MN</a:t>
            </a:r>
          </a:p>
          <a:p>
            <a:endParaRPr lang="en-US" dirty="0"/>
          </a:p>
          <a:p>
            <a:r>
              <a:rPr lang="en-US" sz="1600" dirty="0"/>
              <a:t>Hunting gear brand SITKA of Bozeman, Montana, improved the performance of some of its warmest products by incorporating a new type of insulation, building on a technique pioneered under NASA SBIR funding for infusing blankets with aerogel. </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85694" y="1439216"/>
            <a:ext cx="3291335" cy="2982773"/>
          </a:xfrm>
          <a:prstGeom prst="rect">
            <a:avLst/>
          </a:prstGeom>
        </p:spPr>
      </p:pic>
    </p:spTree>
    <p:extLst>
      <p:ext uri="{BB962C8B-B14F-4D97-AF65-F5344CB8AC3E}">
        <p14:creationId xmlns:p14="http://schemas.microsoft.com/office/powerpoint/2010/main" val="89681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00617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Aerogel Keeps On Climbing</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369639" cy="4384475"/>
          </a:xfrm>
        </p:spPr>
        <p:txBody>
          <a:bodyPr/>
          <a:lstStyle/>
          <a:p>
            <a:pPr marL="0" indent="0">
              <a:buNone/>
            </a:pPr>
            <a:r>
              <a:rPr lang="en-US" dirty="0">
                <a:solidFill>
                  <a:srgbClr val="007E95"/>
                </a:solidFill>
              </a:rPr>
              <a:t>Kennedy Space Center</a:t>
            </a:r>
          </a:p>
          <a:p>
            <a:r>
              <a:rPr lang="en-US" dirty="0">
                <a:solidFill>
                  <a:srgbClr val="007E95"/>
                </a:solidFill>
              </a:rPr>
              <a:t>Outdoor Research: Seattle, WA</a:t>
            </a:r>
          </a:p>
          <a:p>
            <a:endParaRPr lang="en-US" dirty="0"/>
          </a:p>
          <a:p>
            <a:r>
              <a:rPr lang="en-US" sz="1600" dirty="0"/>
              <a:t>Outdoor Research of Seattle now uses aerogel insulation, first developed with SBIR funding from NASA, as a thin temperature barrier in its signature footwear and specialized gloves, all designed to withstand the most extreme mountaineering expeditions. </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976735" y="943328"/>
            <a:ext cx="2481499" cy="3722250"/>
          </a:xfrm>
          <a:prstGeom prst="rect">
            <a:avLst/>
          </a:prstGeom>
        </p:spPr>
      </p:pic>
    </p:spTree>
    <p:extLst>
      <p:ext uri="{BB962C8B-B14F-4D97-AF65-F5344CB8AC3E}">
        <p14:creationId xmlns:p14="http://schemas.microsoft.com/office/powerpoint/2010/main" val="43855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9CE1CD-00BA-7B43-96AB-A66DBDB99912}"/>
              </a:ext>
            </a:extLst>
          </p:cNvPr>
          <p:cNvSpPr/>
          <p:nvPr/>
        </p:nvSpPr>
        <p:spPr>
          <a:xfrm>
            <a:off x="0" y="1204686"/>
            <a:ext cx="9144000" cy="3342822"/>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Lighting in a Bottle</a:t>
            </a:r>
          </a:p>
        </p:txBody>
      </p:sp>
      <p:sp>
        <p:nvSpPr>
          <p:cNvPr id="3" name="Text Placeholder 2">
            <a:extLst>
              <a:ext uri="{FF2B5EF4-FFF2-40B4-BE49-F238E27FC236}">
                <a16:creationId xmlns:a16="http://schemas.microsoft.com/office/drawing/2014/main" id="{F14F3D3B-B98C-D541-A4D0-E7285F5408CA}"/>
              </a:ext>
            </a:extLst>
          </p:cNvPr>
          <p:cNvSpPr>
            <a:spLocks noGrp="1"/>
          </p:cNvSpPr>
          <p:nvPr>
            <p:ph type="body" sz="quarter" idx="11"/>
          </p:nvPr>
        </p:nvSpPr>
        <p:spPr>
          <a:xfrm>
            <a:off x="134905" y="1632750"/>
            <a:ext cx="3675096" cy="2718991"/>
          </a:xfrm>
        </p:spPr>
        <p:txBody>
          <a:bodyPr/>
          <a:lstStyle/>
          <a:p>
            <a:r>
              <a:rPr lang="en-US" sz="2000" dirty="0"/>
              <a:t>Spinoff Theme</a:t>
            </a:r>
          </a:p>
          <a:p>
            <a:r>
              <a:rPr lang="en-US" dirty="0"/>
              <a:t>NASA’s lighting research to regulate astronauts’ circadian rhythms and grow plants in space is being used to create LED lamps that can help people get better rest and plants grow indoors. </a:t>
            </a:r>
          </a:p>
        </p:txBody>
      </p:sp>
      <p:sp>
        <p:nvSpPr>
          <p:cNvPr id="4" name="Text Placeholder 3">
            <a:extLst>
              <a:ext uri="{FF2B5EF4-FFF2-40B4-BE49-F238E27FC236}">
                <a16:creationId xmlns:a16="http://schemas.microsoft.com/office/drawing/2014/main" id="{F5E958F3-C6ED-7E48-8FB3-BA3AEA36B0AA}"/>
              </a:ext>
            </a:extLst>
          </p:cNvPr>
          <p:cNvSpPr>
            <a:spLocks noGrp="1"/>
          </p:cNvSpPr>
          <p:nvPr>
            <p:ph type="body" sz="quarter" idx="13"/>
          </p:nvPr>
        </p:nvSpPr>
        <p:spPr/>
        <p:txBody>
          <a:bodyPr/>
          <a:lstStyle/>
          <a:p>
            <a:r>
              <a:rPr lang="en-US" dirty="0">
                <a:solidFill>
                  <a:srgbClr val="E0A42B"/>
                </a:solidFill>
              </a:rPr>
              <a:t>NASA’s lighting research gives people on Earth better rest and helps plants grow</a:t>
            </a:r>
          </a:p>
        </p:txBody>
      </p:sp>
      <p:pic>
        <p:nvPicPr>
          <p:cNvPr id="6" name="Picture 5">
            <a:extLst>
              <a:ext uri="{FF2B5EF4-FFF2-40B4-BE49-F238E27FC236}">
                <a16:creationId xmlns:a16="http://schemas.microsoft.com/office/drawing/2014/main" id="{62B81B85-E641-CA42-88A6-986FB55818B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23396" y="1204686"/>
            <a:ext cx="5020604" cy="3342822"/>
          </a:xfrm>
          <a:prstGeom prst="rect">
            <a:avLst/>
          </a:prstGeom>
        </p:spPr>
      </p:pic>
    </p:spTree>
    <p:extLst>
      <p:ext uri="{BB962C8B-B14F-4D97-AF65-F5344CB8AC3E}">
        <p14:creationId xmlns:p14="http://schemas.microsoft.com/office/powerpoint/2010/main" val="396407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LED Lights for Sleep and Sanitizing</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146809" cy="4384475"/>
          </a:xfrm>
        </p:spPr>
        <p:txBody>
          <a:bodyPr/>
          <a:lstStyle/>
          <a:p>
            <a:pPr marL="0" indent="0">
              <a:buNone/>
            </a:pPr>
            <a:r>
              <a:rPr lang="en-US" dirty="0">
                <a:solidFill>
                  <a:srgbClr val="E0A42B"/>
                </a:solidFill>
              </a:rPr>
              <a:t>Johnson Space Center</a:t>
            </a:r>
          </a:p>
          <a:p>
            <a:r>
              <a:rPr lang="en-US" dirty="0">
                <a:solidFill>
                  <a:srgbClr val="E0A42B"/>
                </a:solidFill>
              </a:rPr>
              <a:t>Healthe: Orlando, FL</a:t>
            </a:r>
          </a:p>
          <a:p>
            <a:endParaRPr lang="en-US" dirty="0"/>
          </a:p>
          <a:p>
            <a:r>
              <a:rPr lang="en-US" sz="1600" dirty="0"/>
              <a:t>Healthe Inc. of Orlando, Florida, based on experience designing spacecraft lighting for NASA and using NASA-funded circadian research, developed automated LED bulbs to promote healthy sleep-wake cycles. They further developed the technology into a method of sanitizing air with ultraviolet light.</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a:srcRect/>
          <a:stretch/>
        </p:blipFill>
        <p:spPr>
          <a:xfrm>
            <a:off x="5455854" y="1133889"/>
            <a:ext cx="3288100" cy="3288100"/>
          </a:xfrm>
          <a:prstGeom prst="rect">
            <a:avLst/>
          </a:prstGeom>
        </p:spPr>
      </p:pic>
    </p:spTree>
    <p:extLst>
      <p:ext uri="{BB962C8B-B14F-4D97-AF65-F5344CB8AC3E}">
        <p14:creationId xmlns:p14="http://schemas.microsoft.com/office/powerpoint/2010/main" val="348280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5055808" y="1133889"/>
            <a:ext cx="4088192" cy="3288100"/>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LEDs: They’ve Got What Plants Crave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146809" cy="4384475"/>
          </a:xfrm>
        </p:spPr>
        <p:txBody>
          <a:bodyPr/>
          <a:lstStyle/>
          <a:p>
            <a:pPr marL="0" indent="0">
              <a:buNone/>
            </a:pPr>
            <a:r>
              <a:rPr lang="en-US" dirty="0">
                <a:solidFill>
                  <a:srgbClr val="E0A42B"/>
                </a:solidFill>
              </a:rPr>
              <a:t>Kennedy Space Center</a:t>
            </a:r>
          </a:p>
          <a:p>
            <a:r>
              <a:rPr lang="en-US" dirty="0">
                <a:solidFill>
                  <a:srgbClr val="E0A42B"/>
                </a:solidFill>
              </a:rPr>
              <a:t>VividGro: Chicago, IL</a:t>
            </a:r>
          </a:p>
          <a:p>
            <a:endParaRPr lang="en-US" dirty="0"/>
          </a:p>
          <a:p>
            <a:r>
              <a:rPr lang="en-US" sz="1600" dirty="0"/>
              <a:t>Built with experience from working on circadian and grow lamps for NASA , VividGro of Chicago, Illinois, developed solid-state LED technology into more efficient grow lights for indoor agriculture.</a:t>
            </a:r>
          </a:p>
        </p:txBody>
      </p:sp>
      <p:pic>
        <p:nvPicPr>
          <p:cNvPr id="5" name="Picture 4">
            <a:extLst>
              <a:ext uri="{FF2B5EF4-FFF2-40B4-BE49-F238E27FC236}">
                <a16:creationId xmlns:a16="http://schemas.microsoft.com/office/drawing/2014/main" id="{C592814C-1CC4-8844-9F9B-4DC6D9BE2A95}"/>
              </a:ext>
            </a:extLst>
          </p:cNvPr>
          <p:cNvPicPr>
            <a:picLocks noChangeAspect="1"/>
          </p:cNvPicPr>
          <p:nvPr/>
        </p:nvPicPr>
        <p:blipFill>
          <a:blip r:embed="rId2"/>
          <a:srcRect/>
          <a:stretch/>
        </p:blipFill>
        <p:spPr>
          <a:xfrm>
            <a:off x="4637315" y="1387365"/>
            <a:ext cx="4146809" cy="2764539"/>
          </a:xfrm>
          <a:prstGeom prst="rect">
            <a:avLst/>
          </a:prstGeom>
        </p:spPr>
      </p:pic>
    </p:spTree>
    <p:extLst>
      <p:ext uri="{BB962C8B-B14F-4D97-AF65-F5344CB8AC3E}">
        <p14:creationId xmlns:p14="http://schemas.microsoft.com/office/powerpoint/2010/main" val="3349398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F7A1B-D4B0-AF48-AED9-C0DEBC1D3A14}"/>
              </a:ext>
            </a:extLst>
          </p:cNvPr>
          <p:cNvPicPr>
            <a:picLocks noChangeAspect="1"/>
          </p:cNvPicPr>
          <p:nvPr/>
        </p:nvPicPr>
        <p:blipFill rotWithShape="1">
          <a:blip r:embed="rId2"/>
          <a:srcRect l="22541" t="4815" r="-30363" b="5148"/>
          <a:stretch/>
        </p:blipFill>
        <p:spPr>
          <a:xfrm>
            <a:off x="0" y="614512"/>
            <a:ext cx="8989944" cy="422222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Spinoff Features</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4749800" y="1439333"/>
            <a:ext cx="4013200" cy="2844121"/>
          </a:xfrm>
        </p:spPr>
        <p:txBody>
          <a:bodyPr/>
          <a:lstStyle/>
          <a:p>
            <a:pPr>
              <a:lnSpc>
                <a:spcPts val="2460"/>
              </a:lnSpc>
            </a:pPr>
            <a:r>
              <a:rPr lang="en-US" dirty="0">
                <a:solidFill>
                  <a:schemeClr val="tx1"/>
                </a:solidFill>
              </a:rPr>
              <a:t>We are always advancing technology to enable exploration of our home planet and beyond. The following slides give a glimpse of some more ways this technology improves life </a:t>
            </a:r>
            <a:br>
              <a:rPr lang="en-US" dirty="0">
                <a:solidFill>
                  <a:schemeClr val="tx1"/>
                </a:solidFill>
              </a:rPr>
            </a:br>
            <a:r>
              <a:rPr lang="en-US" dirty="0">
                <a:solidFill>
                  <a:schemeClr val="tx1"/>
                </a:solidFill>
              </a:rPr>
              <a:t>on the ground.</a:t>
            </a:r>
          </a:p>
        </p:txBody>
      </p:sp>
    </p:spTree>
    <p:extLst>
      <p:ext uri="{BB962C8B-B14F-4D97-AF65-F5344CB8AC3E}">
        <p14:creationId xmlns:p14="http://schemas.microsoft.com/office/powerpoint/2010/main" val="112776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chemeClr val="accent4">
              <a:lumMod val="75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Space Inspired Farming</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549521" cy="3248925"/>
          </a:xfrm>
        </p:spPr>
        <p:txBody>
          <a:bodyPr/>
          <a:lstStyle/>
          <a:p>
            <a:r>
              <a:rPr lang="en-US" dirty="0">
                <a:solidFill>
                  <a:schemeClr val="accent4">
                    <a:lumMod val="75000"/>
                  </a:schemeClr>
                </a:solidFill>
              </a:rPr>
              <a:t>Kennedy Space Center</a:t>
            </a:r>
          </a:p>
          <a:p>
            <a:r>
              <a:rPr lang="en-US" dirty="0">
                <a:solidFill>
                  <a:schemeClr val="accent4">
                    <a:lumMod val="75000"/>
                  </a:schemeClr>
                </a:solidFill>
              </a:rPr>
              <a:t>Plenty Unlimited: San Francisco, CA</a:t>
            </a:r>
          </a:p>
          <a:p>
            <a:pPr marL="0" indent="0">
              <a:buNone/>
            </a:pPr>
            <a:endParaRPr lang="en-US" dirty="0"/>
          </a:p>
          <a:p>
            <a:r>
              <a:rPr lang="en-US" sz="1600" dirty="0"/>
              <a:t>Plenty Unlimited Inc. relied on data published by NASA about the first controlled-environment, vertical farm in the U.S. to design and build a highly automated urban farm that uses 1% of the water traditional agriculture requires. </a:t>
            </a:r>
            <a:endParaRPr lang="en-US" sz="1600" b="0" dirty="0">
              <a:solidFill>
                <a:schemeClr val="tx1"/>
              </a:solidFill>
            </a:endParaRPr>
          </a:p>
        </p:txBody>
      </p:sp>
      <p:pic>
        <p:nvPicPr>
          <p:cNvPr id="8" name="Picture 7">
            <a:extLst>
              <a:ext uri="{FF2B5EF4-FFF2-40B4-BE49-F238E27FC236}">
                <a16:creationId xmlns:a16="http://schemas.microsoft.com/office/drawing/2014/main" id="{881E4A0C-39EE-B14B-85CF-CC7F830902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071533" y="1460481"/>
            <a:ext cx="4072467" cy="2509601"/>
          </a:xfrm>
          <a:prstGeom prst="rect">
            <a:avLst/>
          </a:prstGeom>
        </p:spPr>
      </p:pic>
    </p:spTree>
    <p:extLst>
      <p:ext uri="{BB962C8B-B14F-4D97-AF65-F5344CB8AC3E}">
        <p14:creationId xmlns:p14="http://schemas.microsoft.com/office/powerpoint/2010/main" val="206868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NASA Helps Private Lander Shoot for the Moon</a:t>
            </a:r>
          </a:p>
        </p:txBody>
      </p:sp>
      <p:sp>
        <p:nvSpPr>
          <p:cNvPr id="7" name="Rectangle 6">
            <a:extLst>
              <a:ext uri="{FF2B5EF4-FFF2-40B4-BE49-F238E27FC236}">
                <a16:creationId xmlns:a16="http://schemas.microsoft.com/office/drawing/2014/main" id="{B3622D03-872D-E547-A73F-E7A5996FD365}"/>
              </a:ext>
            </a:extLst>
          </p:cNvPr>
          <p:cNvSpPr/>
          <p:nvPr/>
        </p:nvSpPr>
        <p:spPr>
          <a:xfrm>
            <a:off x="134905" y="496232"/>
            <a:ext cx="6636009" cy="523220"/>
          </a:xfrm>
          <a:prstGeom prst="rect">
            <a:avLst/>
          </a:prstGeom>
        </p:spPr>
        <p:txBody>
          <a:bodyPr wrap="square">
            <a:spAutoFit/>
          </a:bodyPr>
          <a:lstStyle/>
          <a:p>
            <a:r>
              <a:rPr lang="en-US" sz="1400" dirty="0">
                <a:solidFill>
                  <a:schemeClr val="accent2">
                    <a:lumMod val="60000"/>
                    <a:lumOff val="40000"/>
                  </a:schemeClr>
                </a:solidFill>
              </a:rPr>
              <a:t>Astrobotic’s lunar landing program, launching in 2022, carries NASA and commercial payloads</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34906" y="1647265"/>
            <a:ext cx="4437094" cy="3176190"/>
          </a:xfrm>
        </p:spPr>
        <p:txBody>
          <a:bodyPr/>
          <a:lstStyle/>
          <a:p>
            <a:r>
              <a:rPr lang="en-US" dirty="0">
                <a:solidFill>
                  <a:schemeClr val="accent2">
                    <a:lumMod val="60000"/>
                    <a:lumOff val="40000"/>
                  </a:schemeClr>
                </a:solidFill>
              </a:rPr>
              <a:t>Jet Propulsion Laboratory</a:t>
            </a:r>
          </a:p>
          <a:p>
            <a:r>
              <a:rPr lang="en-US" dirty="0">
                <a:solidFill>
                  <a:schemeClr val="accent2">
                    <a:lumMod val="60000"/>
                    <a:lumOff val="40000"/>
                  </a:schemeClr>
                </a:solidFill>
              </a:rPr>
              <a:t>Astrobotic: Pittsburgh, PA</a:t>
            </a:r>
          </a:p>
          <a:p>
            <a:pPr marL="0" indent="0">
              <a:buNone/>
            </a:pPr>
            <a:endParaRPr lang="en-US" dirty="0"/>
          </a:p>
          <a:p>
            <a:r>
              <a:rPr lang="en-US" sz="1600" dirty="0"/>
              <a:t>Astrobotic of Pittsburgh leveraged NASA expertise to develop one of the first commercial lunar landers, planned to deliver agency science and technology payloads in 2022. Private organizations and individuals are also sending payloads as space exploration becomes more accessible to everyone.</a:t>
            </a:r>
            <a:endParaRPr lang="en-US" dirty="0">
              <a:solidFill>
                <a:schemeClr val="tx1"/>
              </a:solidFill>
            </a:endParaRP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613" r="3365"/>
          <a:stretch/>
        </p:blipFill>
        <p:spPr>
          <a:xfrm>
            <a:off x="4706906" y="1431149"/>
            <a:ext cx="4437094" cy="3005940"/>
          </a:xfrm>
          <a:prstGeom prst="rect">
            <a:avLst/>
          </a:prstGeom>
        </p:spPr>
      </p:pic>
    </p:spTree>
    <p:extLst>
      <p:ext uri="{BB962C8B-B14F-4D97-AF65-F5344CB8AC3E}">
        <p14:creationId xmlns:p14="http://schemas.microsoft.com/office/powerpoint/2010/main" val="1698910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Space Pens, Pencils, and How NASA Takes Notes in Space</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34905" y="1541418"/>
            <a:ext cx="6135266" cy="3176190"/>
          </a:xfrm>
        </p:spPr>
        <p:txBody>
          <a:bodyPr/>
          <a:lstStyle/>
          <a:p>
            <a:r>
              <a:rPr lang="en-US" dirty="0">
                <a:solidFill>
                  <a:schemeClr val="accent2">
                    <a:lumMod val="60000"/>
                    <a:lumOff val="40000"/>
                  </a:schemeClr>
                </a:solidFill>
              </a:rPr>
              <a:t>Johnson Space Center</a:t>
            </a:r>
          </a:p>
          <a:p>
            <a:r>
              <a:rPr lang="en-US" dirty="0">
                <a:solidFill>
                  <a:schemeClr val="accent2">
                    <a:lumMod val="60000"/>
                    <a:lumOff val="40000"/>
                  </a:schemeClr>
                </a:solidFill>
              </a:rPr>
              <a:t>Astrobotic: Boulder City, NV</a:t>
            </a:r>
          </a:p>
          <a:p>
            <a:endParaRPr lang="en-US" dirty="0"/>
          </a:p>
          <a:p>
            <a:r>
              <a:rPr lang="en-US" sz="1600" dirty="0"/>
              <a:t>Boulder City, Nevada-based Fisher Pen Company was already developing a pressurized ballpoint pen when NASA decided to stop using pencils in space. Traditional pens wouldn’t work without gravity. The company accelerated development, and NASA tested the resulting pen rigorously. The Space Pen, capable of writing in zero gravity, extreme temperatures, and underwater, has flown on every crewed mission since Apollo 7 and become a popular gift item on Earth.</a:t>
            </a:r>
            <a:endParaRPr lang="en-US" dirty="0">
              <a:solidFill>
                <a:schemeClr val="tx1"/>
              </a:solidFill>
            </a:endParaRP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375747" y="1541418"/>
            <a:ext cx="2768254" cy="2768254"/>
          </a:xfrm>
          <a:prstGeom prst="rect">
            <a:avLst/>
          </a:prstGeom>
        </p:spPr>
      </p:pic>
      <p:sp>
        <p:nvSpPr>
          <p:cNvPr id="8" name="Rectangle 7">
            <a:extLst>
              <a:ext uri="{FF2B5EF4-FFF2-40B4-BE49-F238E27FC236}">
                <a16:creationId xmlns:a16="http://schemas.microsoft.com/office/drawing/2014/main" id="{02F21C15-66D4-5A4F-A353-47C36289C336}"/>
              </a:ext>
            </a:extLst>
          </p:cNvPr>
          <p:cNvSpPr/>
          <p:nvPr/>
        </p:nvSpPr>
        <p:spPr>
          <a:xfrm>
            <a:off x="134905" y="914477"/>
            <a:ext cx="7064181" cy="307777"/>
          </a:xfrm>
          <a:prstGeom prst="rect">
            <a:avLst/>
          </a:prstGeom>
        </p:spPr>
        <p:txBody>
          <a:bodyPr wrap="square">
            <a:spAutoFit/>
          </a:bodyPr>
          <a:lstStyle/>
          <a:p>
            <a:r>
              <a:rPr lang="en-US" sz="1400" dirty="0">
                <a:solidFill>
                  <a:schemeClr val="accent2">
                    <a:lumMod val="60000"/>
                    <a:lumOff val="40000"/>
                  </a:schemeClr>
                </a:solidFill>
              </a:rPr>
              <a:t>The real story behind the iconic Space Pen and how NASA testing helped it soar</a:t>
            </a:r>
          </a:p>
        </p:txBody>
      </p:sp>
    </p:spTree>
    <p:extLst>
      <p:ext uri="{BB962C8B-B14F-4D97-AF65-F5344CB8AC3E}">
        <p14:creationId xmlns:p14="http://schemas.microsoft.com/office/powerpoint/2010/main" val="3204190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105802" cy="510778"/>
          </a:xfrm>
        </p:spPr>
        <p:txBody>
          <a:bodyPr/>
          <a:lstStyle/>
          <a:p>
            <a:r>
              <a:rPr lang="en-US" dirty="0"/>
              <a:t>Forecasting Saharan Dust to Minimize Health Risks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647265"/>
            <a:ext cx="5075723" cy="3176190"/>
          </a:xfrm>
        </p:spPr>
        <p:txBody>
          <a:bodyPr/>
          <a:lstStyle/>
          <a:p>
            <a:pPr marL="0" indent="0">
              <a:buNone/>
            </a:pPr>
            <a:r>
              <a:rPr lang="en-US" dirty="0">
                <a:solidFill>
                  <a:schemeClr val="accent2">
                    <a:lumMod val="60000"/>
                    <a:lumOff val="40000"/>
                  </a:schemeClr>
                </a:solidFill>
              </a:rPr>
              <a:t>NASA Headquarters</a:t>
            </a:r>
          </a:p>
          <a:p>
            <a:r>
              <a:rPr lang="en-US" dirty="0">
                <a:solidFill>
                  <a:schemeClr val="accent2">
                    <a:lumMod val="60000"/>
                    <a:lumOff val="40000"/>
                  </a:schemeClr>
                </a:solidFill>
              </a:rPr>
              <a:t>University of Puerto Rico: San Juan Puerto Rico</a:t>
            </a:r>
          </a:p>
          <a:p>
            <a:endParaRPr lang="en-US" dirty="0"/>
          </a:p>
          <a:p>
            <a:r>
              <a:rPr lang="en-US" sz="1600" dirty="0"/>
              <a:t>NASA-funded researchers at the University of Puerto Rico use satellite data to track dust and other aerosols traveling across the Atlantic Ocean from the Saharan Desert. They alert local and federal governments, and the public in advance of poor air quality.</a:t>
            </a:r>
            <a:endParaRPr lang="en-US" sz="1600" b="0" dirty="0">
              <a:solidFill>
                <a:schemeClr val="tx1"/>
              </a:solidFill>
            </a:endParaRPr>
          </a:p>
        </p:txBody>
      </p:sp>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51" t="-21683" r="451" b="-21683"/>
          <a:stretch/>
        </p:blipFill>
        <p:spPr>
          <a:xfrm>
            <a:off x="5546912" y="1176087"/>
            <a:ext cx="3597088" cy="3469341"/>
          </a:xfrm>
          <a:prstGeom prst="rect">
            <a:avLst/>
          </a:prstGeom>
        </p:spPr>
      </p:pic>
      <p:sp>
        <p:nvSpPr>
          <p:cNvPr id="8" name="Rectangle 7">
            <a:extLst>
              <a:ext uri="{FF2B5EF4-FFF2-40B4-BE49-F238E27FC236}">
                <a16:creationId xmlns:a16="http://schemas.microsoft.com/office/drawing/2014/main" id="{0A697E7D-1A6B-3047-ACED-C116A6C94479}"/>
              </a:ext>
            </a:extLst>
          </p:cNvPr>
          <p:cNvSpPr/>
          <p:nvPr/>
        </p:nvSpPr>
        <p:spPr>
          <a:xfrm>
            <a:off x="134906" y="914477"/>
            <a:ext cx="5663552" cy="523220"/>
          </a:xfrm>
          <a:prstGeom prst="rect">
            <a:avLst/>
          </a:prstGeom>
        </p:spPr>
        <p:txBody>
          <a:bodyPr wrap="square">
            <a:spAutoFit/>
          </a:bodyPr>
          <a:lstStyle/>
          <a:p>
            <a:r>
              <a:rPr lang="en-US" sz="1400" dirty="0">
                <a:solidFill>
                  <a:schemeClr val="accent2">
                    <a:lumMod val="60000"/>
                    <a:lumOff val="40000"/>
                  </a:schemeClr>
                </a:solidFill>
              </a:rPr>
              <a:t>NASA-funded system uses satellite data to predict timing and severity of African dust storms in the Caribbean</a:t>
            </a:r>
          </a:p>
        </p:txBody>
      </p:sp>
    </p:spTree>
    <p:extLst>
      <p:ext uri="{BB962C8B-B14F-4D97-AF65-F5344CB8AC3E}">
        <p14:creationId xmlns:p14="http://schemas.microsoft.com/office/powerpoint/2010/main" val="2445362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716972" cy="510778"/>
          </a:xfrm>
        </p:spPr>
        <p:txBody>
          <a:bodyPr/>
          <a:lstStyle/>
          <a:p>
            <a:r>
              <a:rPr lang="en-US" dirty="0"/>
              <a:t>NASA’s Robotic Glove Finds Commercial Handhold</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647265"/>
            <a:ext cx="4698351" cy="3176190"/>
          </a:xfrm>
        </p:spPr>
        <p:txBody>
          <a:bodyPr/>
          <a:lstStyle/>
          <a:p>
            <a:pPr marL="0" indent="0">
              <a:buNone/>
            </a:pPr>
            <a:r>
              <a:rPr lang="en-US" dirty="0">
                <a:solidFill>
                  <a:schemeClr val="accent2">
                    <a:lumMod val="60000"/>
                    <a:lumOff val="40000"/>
                  </a:schemeClr>
                </a:solidFill>
              </a:rPr>
              <a:t>Johnson Space Center</a:t>
            </a:r>
          </a:p>
          <a:p>
            <a:r>
              <a:rPr lang="en-US" dirty="0">
                <a:solidFill>
                  <a:schemeClr val="accent2">
                    <a:lumMod val="60000"/>
                    <a:lumOff val="40000"/>
                  </a:schemeClr>
                </a:solidFill>
              </a:rPr>
              <a:t>Bioservo Technologies: Stockholm, Sweden</a:t>
            </a:r>
          </a:p>
          <a:p>
            <a:endParaRPr lang="en-US" dirty="0"/>
          </a:p>
          <a:p>
            <a:r>
              <a:rPr lang="en-US" sz="1600" dirty="0"/>
              <a:t>NASA and General Motors joined forces to build Robonaut 2. The work led to a suite of robotic glove patents, now licensed and commercialized by Bioservo Technologies of Stockholm, Sweden, for industrial workplaces.</a:t>
            </a:r>
            <a:endParaRPr lang="en-US" sz="1600" b="0" dirty="0">
              <a:solidFill>
                <a:schemeClr val="tx1"/>
              </a:solidFill>
            </a:endParaRPr>
          </a:p>
        </p:txBody>
      </p:sp>
      <p:sp>
        <p:nvSpPr>
          <p:cNvPr id="8" name="Rectangle 7">
            <a:extLst>
              <a:ext uri="{FF2B5EF4-FFF2-40B4-BE49-F238E27FC236}">
                <a16:creationId xmlns:a16="http://schemas.microsoft.com/office/drawing/2014/main" id="{0A697E7D-1A6B-3047-ACED-C116A6C94479}"/>
              </a:ext>
            </a:extLst>
          </p:cNvPr>
          <p:cNvSpPr/>
          <p:nvPr/>
        </p:nvSpPr>
        <p:spPr>
          <a:xfrm>
            <a:off x="134906" y="914477"/>
            <a:ext cx="5561356" cy="523220"/>
          </a:xfrm>
          <a:prstGeom prst="rect">
            <a:avLst/>
          </a:prstGeom>
        </p:spPr>
        <p:txBody>
          <a:bodyPr wrap="square">
            <a:spAutoFit/>
          </a:bodyPr>
          <a:lstStyle/>
          <a:p>
            <a:r>
              <a:rPr lang="en-US" sz="1400" dirty="0">
                <a:solidFill>
                  <a:schemeClr val="accent2">
                    <a:lumMod val="60000"/>
                    <a:lumOff val="40000"/>
                  </a:schemeClr>
                </a:solidFill>
              </a:rPr>
              <a:t>Grip-strengthening glove based on robotic astronaut assistant aims to reduce workplace stress injuries </a:t>
            </a:r>
          </a:p>
        </p:txBody>
      </p:sp>
      <p:pic>
        <p:nvPicPr>
          <p:cNvPr id="9" name="Picture 8">
            <a:extLst>
              <a:ext uri="{FF2B5EF4-FFF2-40B4-BE49-F238E27FC236}">
                <a16:creationId xmlns:a16="http://schemas.microsoft.com/office/drawing/2014/main" id="{6D8AAE87-3E8C-B246-B921-56AC151BBC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9200" y="2236636"/>
            <a:ext cx="1995714" cy="1773968"/>
          </a:xfrm>
          <a:prstGeom prst="rect">
            <a:avLst/>
          </a:prstGeom>
        </p:spPr>
      </p:pic>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5868" t="-197" r="-2" b="-27"/>
          <a:stretch/>
        </p:blipFill>
        <p:spPr>
          <a:xfrm>
            <a:off x="6054178" y="1030514"/>
            <a:ext cx="3089822" cy="2980090"/>
          </a:xfrm>
          <a:prstGeom prst="rect">
            <a:avLst/>
          </a:prstGeom>
        </p:spPr>
      </p:pic>
    </p:spTree>
    <p:extLst>
      <p:ext uri="{BB962C8B-B14F-4D97-AF65-F5344CB8AC3E}">
        <p14:creationId xmlns:p14="http://schemas.microsoft.com/office/powerpoint/2010/main" val="4273316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Expertise Flows from Computer Cognition</a:t>
            </a:r>
          </a:p>
        </p:txBody>
      </p:sp>
      <p:sp>
        <p:nvSpPr>
          <p:cNvPr id="4" name="Text Placeholder 3">
            <a:extLst>
              <a:ext uri="{FF2B5EF4-FFF2-40B4-BE49-F238E27FC236}">
                <a16:creationId xmlns:a16="http://schemas.microsoft.com/office/drawing/2014/main" id="{EDDDEADE-2B7A-9D44-8DCC-BBC960C171E2}"/>
              </a:ext>
            </a:extLst>
          </p:cNvPr>
          <p:cNvSpPr>
            <a:spLocks noGrp="1"/>
          </p:cNvSpPr>
          <p:nvPr>
            <p:ph type="body" sz="quarter" idx="13"/>
          </p:nvPr>
        </p:nvSpPr>
        <p:spPr/>
        <p:txBody>
          <a:bodyPr/>
          <a:lstStyle/>
          <a:p>
            <a:r>
              <a:rPr lang="en-US" dirty="0"/>
              <a:t>NASA-grown AI technology enables energy industry innovations</a:t>
            </a:r>
          </a:p>
          <a:p>
            <a:endParaRPr lang="en-US" dirty="0"/>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34906" y="1647265"/>
            <a:ext cx="4342751" cy="3176190"/>
          </a:xfrm>
        </p:spPr>
        <p:txBody>
          <a:bodyPr/>
          <a:lstStyle/>
          <a:p>
            <a:r>
              <a:rPr lang="en-US" dirty="0">
                <a:solidFill>
                  <a:schemeClr val="accent2">
                    <a:lumMod val="60000"/>
                    <a:lumOff val="40000"/>
                  </a:schemeClr>
                </a:solidFill>
              </a:rPr>
              <a:t>Jet Propulsion Laboratory</a:t>
            </a:r>
          </a:p>
          <a:p>
            <a:r>
              <a:rPr lang="en-US" dirty="0">
                <a:solidFill>
                  <a:schemeClr val="accent2">
                    <a:lumMod val="60000"/>
                    <a:lumOff val="40000"/>
                  </a:schemeClr>
                </a:solidFill>
              </a:rPr>
              <a:t>Beyond Limits: Glendale, CA</a:t>
            </a:r>
          </a:p>
          <a:p>
            <a:endParaRPr lang="en-US" dirty="0"/>
          </a:p>
          <a:p>
            <a:r>
              <a:rPr lang="en-US" sz="1600" dirty="0"/>
              <a:t>Artificial intelligence systems to monitor performance of space systems and suggest solutions to issues led Beyond Limits of Glendale, California to use software derived from those programs in energy production across the entire process.</a:t>
            </a:r>
            <a:endParaRPr lang="en-US" sz="1600" b="0" dirty="0">
              <a:solidFill>
                <a:schemeClr val="tx1"/>
              </a:solidFill>
            </a:endParaRPr>
          </a:p>
        </p:txBody>
      </p:sp>
      <p:pic>
        <p:nvPicPr>
          <p:cNvPr id="18" name="Picture 17">
            <a:extLst>
              <a:ext uri="{FF2B5EF4-FFF2-40B4-BE49-F238E27FC236}">
                <a16:creationId xmlns:a16="http://schemas.microsoft.com/office/drawing/2014/main" id="{1CEBB612-2A3C-074F-86AF-E457C69D61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93771" y="1066492"/>
            <a:ext cx="2902857" cy="1935238"/>
          </a:xfrm>
          <a:prstGeom prst="rect">
            <a:avLst/>
          </a:prstGeom>
        </p:spPr>
      </p:pic>
      <p:pic>
        <p:nvPicPr>
          <p:cNvPr id="14" name="Picture 13">
            <a:extLst>
              <a:ext uri="{FF2B5EF4-FFF2-40B4-BE49-F238E27FC236}">
                <a16:creationId xmlns:a16="http://schemas.microsoft.com/office/drawing/2014/main" id="{E28E540A-E615-1847-AD37-EE778A0340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5200" y="2774640"/>
            <a:ext cx="3098800" cy="1745920"/>
          </a:xfrm>
          <a:prstGeom prst="rect">
            <a:avLst/>
          </a:prstGeom>
        </p:spPr>
      </p:pic>
    </p:spTree>
    <p:extLst>
      <p:ext uri="{BB962C8B-B14F-4D97-AF65-F5344CB8AC3E}">
        <p14:creationId xmlns:p14="http://schemas.microsoft.com/office/powerpoint/2010/main" val="280977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High-Performance Lasers Make Waves in Self-Driving Cars, Quantum Devices</a:t>
            </a: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34906" y="1647265"/>
            <a:ext cx="4553208" cy="3176190"/>
          </a:xfrm>
        </p:spPr>
        <p:txBody>
          <a:bodyPr/>
          <a:lstStyle/>
          <a:p>
            <a:r>
              <a:rPr lang="en-US" dirty="0">
                <a:solidFill>
                  <a:schemeClr val="accent2">
                    <a:lumMod val="60000"/>
                    <a:lumOff val="40000"/>
                  </a:schemeClr>
                </a:solidFill>
              </a:rPr>
              <a:t>Jet Propulsion Laboratory</a:t>
            </a:r>
          </a:p>
          <a:p>
            <a:r>
              <a:rPr lang="en-US" dirty="0">
                <a:solidFill>
                  <a:schemeClr val="accent2">
                    <a:lumMod val="60000"/>
                    <a:lumOff val="40000"/>
                  </a:schemeClr>
                </a:solidFill>
              </a:rPr>
              <a:t>OEwaves: Pasadena, CA</a:t>
            </a:r>
          </a:p>
          <a:p>
            <a:endParaRPr lang="en-US" dirty="0"/>
          </a:p>
          <a:p>
            <a:r>
              <a:rPr lang="en-US" sz="1600" dirty="0"/>
              <a:t>The optoelectronic oscillator and whispering gallery mode optical resonator, created at NASA and licensed to their inventor at OEwaves of Pasadena, California, have gained widespread popularity and enable high-performance lasers and communication devices for emerging fields. </a:t>
            </a:r>
            <a:endParaRPr lang="en-US" sz="1600" b="0" dirty="0">
              <a:solidFill>
                <a:schemeClr val="tx1"/>
              </a:solidFill>
            </a:endParaRPr>
          </a:p>
        </p:txBody>
      </p:sp>
      <p:sp>
        <p:nvSpPr>
          <p:cNvPr id="9" name="Rectangle 8">
            <a:extLst>
              <a:ext uri="{FF2B5EF4-FFF2-40B4-BE49-F238E27FC236}">
                <a16:creationId xmlns:a16="http://schemas.microsoft.com/office/drawing/2014/main" id="{A18A1F93-E52B-5C47-9F55-33F380103240}"/>
              </a:ext>
            </a:extLst>
          </p:cNvPr>
          <p:cNvSpPr/>
          <p:nvPr/>
        </p:nvSpPr>
        <p:spPr>
          <a:xfrm>
            <a:off x="134906" y="914477"/>
            <a:ext cx="6926294" cy="523220"/>
          </a:xfrm>
          <a:prstGeom prst="rect">
            <a:avLst/>
          </a:prstGeom>
        </p:spPr>
        <p:txBody>
          <a:bodyPr wrap="square">
            <a:spAutoFit/>
          </a:bodyPr>
          <a:lstStyle/>
          <a:p>
            <a:r>
              <a:rPr lang="en-US" sz="1400" dirty="0">
                <a:solidFill>
                  <a:schemeClr val="accent2">
                    <a:lumMod val="60000"/>
                    <a:lumOff val="40000"/>
                  </a:schemeClr>
                </a:solidFill>
              </a:rPr>
              <a:t>JPL photonics inventions improve lasers and oscillators for autonomous vehicles, next-generation communications, and quantum computing</a:t>
            </a:r>
          </a:p>
        </p:txBody>
      </p:sp>
      <p:pic>
        <p:nvPicPr>
          <p:cNvPr id="7" name="Picture 6">
            <a:extLst>
              <a:ext uri="{FF2B5EF4-FFF2-40B4-BE49-F238E27FC236}">
                <a16:creationId xmlns:a16="http://schemas.microsoft.com/office/drawing/2014/main" id="{93438C04-B79D-4449-8838-7B2DF7E032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4023" y="1647265"/>
            <a:ext cx="3609977" cy="2406651"/>
          </a:xfrm>
          <a:prstGeom prst="rect">
            <a:avLst/>
          </a:prstGeom>
        </p:spPr>
      </p:pic>
      <p:pic>
        <p:nvPicPr>
          <p:cNvPr id="21" name="Picture 20">
            <a:extLst>
              <a:ext uri="{FF2B5EF4-FFF2-40B4-BE49-F238E27FC236}">
                <a16:creationId xmlns:a16="http://schemas.microsoft.com/office/drawing/2014/main" id="{9188898C-145F-8540-98E8-3AF37CCC4D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1923" y="2475126"/>
            <a:ext cx="1337319" cy="1925739"/>
          </a:xfrm>
          <a:prstGeom prst="rect">
            <a:avLst/>
          </a:prstGeom>
        </p:spPr>
      </p:pic>
    </p:spTree>
    <p:extLst>
      <p:ext uri="{BB962C8B-B14F-4D97-AF65-F5344CB8AC3E}">
        <p14:creationId xmlns:p14="http://schemas.microsoft.com/office/powerpoint/2010/main" val="196998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EF7D2C-BDFD-0749-B420-D499D2D25F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38479" y="1303361"/>
            <a:ext cx="3048000" cy="15621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94785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a:t>
            </a:r>
          </a:p>
          <a:p>
            <a:r>
              <a:rPr lang="en-US" kern="0" dirty="0">
                <a:solidFill>
                  <a:schemeClr val="accent2">
                    <a:lumMod val="60000"/>
                    <a:lumOff val="40000"/>
                  </a:schemeClr>
                </a:solidFill>
              </a:rPr>
              <a:t>13-One: </a:t>
            </a:r>
            <a:r>
              <a:rPr lang="en-US" dirty="0">
                <a:solidFill>
                  <a:schemeClr val="accent2">
                    <a:lumMod val="60000"/>
                    <a:lumOff val="40000"/>
                  </a:schemeClr>
                </a:solidFill>
              </a:rPr>
              <a:t>Larchmont</a:t>
            </a:r>
            <a:r>
              <a:rPr lang="en-US" kern="0" dirty="0">
                <a:solidFill>
                  <a:schemeClr val="accent2">
                    <a:lumMod val="60000"/>
                    <a:lumOff val="40000"/>
                  </a:schemeClr>
                </a:solidFill>
              </a:rPr>
              <a:t>, NY</a:t>
            </a:r>
          </a:p>
          <a:p>
            <a:endParaRPr lang="en-US" kern="0" dirty="0"/>
          </a:p>
          <a:p>
            <a:r>
              <a:rPr lang="en-US" sz="1600" kern="0" dirty="0"/>
              <a:t>Inspired by the “space blankets” at her first post-surgery race, a runner founded 13-One in Larchmont, New York, to turn a fabric based on NASA’s radiant barrier insulation into a line of warm, portable, weatherproof jackets.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‘Reflecting’ on Life’s Daily Challenges</a:t>
            </a:r>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p:txBody>
          <a:bodyPr/>
          <a:lstStyle/>
          <a:p>
            <a:r>
              <a:rPr lang="en-US" dirty="0"/>
              <a:t>Fabric spun off from reflective space insulation lines lightweight rain jackets </a:t>
            </a:r>
          </a:p>
        </p:txBody>
      </p:sp>
      <p:pic>
        <p:nvPicPr>
          <p:cNvPr id="11" name="Picture 10">
            <a:extLst>
              <a:ext uri="{FF2B5EF4-FFF2-40B4-BE49-F238E27FC236}">
                <a16:creationId xmlns:a16="http://schemas.microsoft.com/office/drawing/2014/main" id="{F834845D-9B80-6747-9172-F4700DE2F3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2200" y="1303361"/>
            <a:ext cx="1701800" cy="3086100"/>
          </a:xfrm>
          <a:prstGeom prst="rect">
            <a:avLst/>
          </a:prstGeom>
        </p:spPr>
      </p:pic>
      <p:pic>
        <p:nvPicPr>
          <p:cNvPr id="15" name="Picture 14">
            <a:extLst>
              <a:ext uri="{FF2B5EF4-FFF2-40B4-BE49-F238E27FC236}">
                <a16:creationId xmlns:a16="http://schemas.microsoft.com/office/drawing/2014/main" id="{03158E45-DA24-3D41-B243-52D8B0E030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4683" y="3005528"/>
            <a:ext cx="1501795" cy="2137972"/>
          </a:xfrm>
          <a:prstGeom prst="rect">
            <a:avLst/>
          </a:prstGeom>
        </p:spPr>
      </p:pic>
    </p:spTree>
    <p:extLst>
      <p:ext uri="{BB962C8B-B14F-4D97-AF65-F5344CB8AC3E}">
        <p14:creationId xmlns:p14="http://schemas.microsoft.com/office/powerpoint/2010/main" val="2155753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4370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Kennedy Space Center</a:t>
            </a:r>
          </a:p>
          <a:p>
            <a:r>
              <a:rPr lang="en-US" kern="0" dirty="0">
                <a:solidFill>
                  <a:schemeClr val="accent2">
                    <a:lumMod val="60000"/>
                    <a:lumOff val="40000"/>
                  </a:schemeClr>
                </a:solidFill>
              </a:rPr>
              <a:t>Lunar Outpost: </a:t>
            </a:r>
            <a:r>
              <a:rPr lang="en-US" dirty="0">
                <a:solidFill>
                  <a:schemeClr val="accent2">
                    <a:lumMod val="60000"/>
                    <a:lumOff val="40000"/>
                  </a:schemeClr>
                </a:solidFill>
              </a:rPr>
              <a:t>Golden</a:t>
            </a:r>
            <a:r>
              <a:rPr lang="en-US" kern="0" dirty="0">
                <a:solidFill>
                  <a:schemeClr val="accent2">
                    <a:lumMod val="60000"/>
                    <a:lumOff val="40000"/>
                  </a:schemeClr>
                </a:solidFill>
              </a:rPr>
              <a:t>, CO</a:t>
            </a:r>
          </a:p>
          <a:p>
            <a:endParaRPr lang="en-US" kern="0" dirty="0"/>
          </a:p>
          <a:p>
            <a:r>
              <a:rPr lang="en-US" sz="1600" kern="0" dirty="0"/>
              <a:t>Working as a contributor on a NASA </a:t>
            </a:r>
            <a:r>
              <a:rPr lang="en-US" sz="1600" kern="0" dirty="0" err="1"/>
              <a:t>NextSTEP</a:t>
            </a:r>
            <a:r>
              <a:rPr lang="en-US" sz="1600" kern="0" dirty="0"/>
              <a:t> lunar habitat project, Lunar Outpost Inc. developed an air-quality sensor system to detect and measure the amount of lunar soil in the air that also detects pollutant on Earth.</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Measuring Moon Dust to Fight Air Pollution</a:t>
            </a:r>
            <a:br>
              <a:rPr lang="en-US" dirty="0"/>
            </a:br>
            <a:endParaRPr lang="en-US" dirty="0"/>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a:xfrm>
            <a:off x="134938" y="622940"/>
            <a:ext cx="5322741" cy="510778"/>
          </a:xfrm>
        </p:spPr>
        <p:txBody>
          <a:bodyPr/>
          <a:lstStyle/>
          <a:p>
            <a:pPr marL="0" indent="0"/>
            <a:r>
              <a:rPr lang="en-US" dirty="0"/>
              <a:t>NASA’s need to contain hazardous lunar dust led to technology that senses other pollutants</a:t>
            </a:r>
          </a:p>
        </p:txBody>
      </p:sp>
      <p:pic>
        <p:nvPicPr>
          <p:cNvPr id="7" name="Picture 6">
            <a:extLst>
              <a:ext uri="{FF2B5EF4-FFF2-40B4-BE49-F238E27FC236}">
                <a16:creationId xmlns:a16="http://schemas.microsoft.com/office/drawing/2014/main" id="{4F8AF9EF-571F-5A47-80AA-418FB5D66A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4700" y="1010205"/>
            <a:ext cx="3819299" cy="2627011"/>
          </a:xfrm>
          <a:prstGeom prst="rect">
            <a:avLst/>
          </a:prstGeom>
        </p:spPr>
      </p:pic>
      <p:pic>
        <p:nvPicPr>
          <p:cNvPr id="10" name="Picture 9">
            <a:extLst>
              <a:ext uri="{FF2B5EF4-FFF2-40B4-BE49-F238E27FC236}">
                <a16:creationId xmlns:a16="http://schemas.microsoft.com/office/drawing/2014/main" id="{C37651F9-F3E2-9A4D-8D57-4B786B8C29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5317" y="2663199"/>
            <a:ext cx="2191537" cy="1948033"/>
          </a:xfrm>
          <a:prstGeom prst="rect">
            <a:avLst/>
          </a:prstGeom>
        </p:spPr>
      </p:pic>
    </p:spTree>
    <p:extLst>
      <p:ext uri="{BB962C8B-B14F-4D97-AF65-F5344CB8AC3E}">
        <p14:creationId xmlns:p14="http://schemas.microsoft.com/office/powerpoint/2010/main" val="3919903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90928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Ames Research Center</a:t>
            </a:r>
          </a:p>
          <a:p>
            <a:r>
              <a:rPr lang="en-US" dirty="0" err="1">
                <a:solidFill>
                  <a:schemeClr val="accent2">
                    <a:lumMod val="60000"/>
                    <a:lumOff val="40000"/>
                  </a:schemeClr>
                </a:solidFill>
              </a:rPr>
              <a:t>Intrinsyx</a:t>
            </a:r>
            <a:r>
              <a:rPr lang="en-US" dirty="0">
                <a:solidFill>
                  <a:schemeClr val="accent2">
                    <a:lumMod val="60000"/>
                    <a:lumOff val="40000"/>
                  </a:schemeClr>
                </a:solidFill>
              </a:rPr>
              <a:t> Environmental</a:t>
            </a:r>
            <a:r>
              <a:rPr lang="en-US" kern="0" dirty="0">
                <a:solidFill>
                  <a:schemeClr val="accent2">
                    <a:lumMod val="60000"/>
                    <a:lumOff val="40000"/>
                  </a:schemeClr>
                </a:solidFill>
              </a:rPr>
              <a:t>: </a:t>
            </a:r>
            <a:r>
              <a:rPr lang="en-US" dirty="0">
                <a:solidFill>
                  <a:schemeClr val="accent2">
                    <a:lumMod val="60000"/>
                    <a:lumOff val="40000"/>
                  </a:schemeClr>
                </a:solidFill>
              </a:rPr>
              <a:t>Moffett Field</a:t>
            </a:r>
            <a:r>
              <a:rPr lang="en-US" kern="0" dirty="0">
                <a:solidFill>
                  <a:schemeClr val="accent2">
                    <a:lumMod val="60000"/>
                    <a:lumOff val="40000"/>
                  </a:schemeClr>
                </a:solidFill>
              </a:rPr>
              <a:t>, CA</a:t>
            </a:r>
          </a:p>
          <a:p>
            <a:endParaRPr lang="en-US" kern="0" dirty="0"/>
          </a:p>
          <a:p>
            <a:r>
              <a:rPr lang="en-US" sz="1600" kern="0" dirty="0"/>
              <a:t>The use of symbiotic bacteria to help trees eliminate environmental contaminants got its first field test at a NASA center, leading to the formation of Moffett Field, California-based </a:t>
            </a:r>
            <a:r>
              <a:rPr lang="en-US" sz="1600" kern="0" dirty="0" err="1"/>
              <a:t>Intrinsyx</a:t>
            </a:r>
            <a:r>
              <a:rPr lang="en-US" sz="1600" kern="0" dirty="0"/>
              <a:t> Environmental. </a:t>
            </a:r>
            <a:br>
              <a:rPr lang="en-US" sz="1600" kern="0" dirty="0"/>
            </a:br>
            <a:r>
              <a:rPr lang="en-US" sz="1600" kern="0" dirty="0"/>
              <a:t>The company’s trees are now cleaning up pollution across the country. </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Microbes Help Trees Clean Up Pollution</a:t>
            </a:r>
            <a:br>
              <a:rPr lang="en-US" dirty="0"/>
            </a:br>
            <a:br>
              <a:rPr lang="en-US" dirty="0"/>
            </a:br>
            <a:endParaRPr lang="en-US" dirty="0"/>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a:xfrm>
            <a:off x="134938" y="622940"/>
            <a:ext cx="5322741" cy="510778"/>
          </a:xfrm>
        </p:spPr>
        <p:txBody>
          <a:bodyPr/>
          <a:lstStyle/>
          <a:p>
            <a:pPr marL="0" indent="0"/>
            <a:r>
              <a:rPr lang="en-US" dirty="0"/>
              <a:t>Bacteria-fortified trees now eliminating pollution were first field-proven with help from NASA</a:t>
            </a:r>
          </a:p>
        </p:txBody>
      </p:sp>
      <p:pic>
        <p:nvPicPr>
          <p:cNvPr id="5" name="Picture 4">
            <a:extLst>
              <a:ext uri="{FF2B5EF4-FFF2-40B4-BE49-F238E27FC236}">
                <a16:creationId xmlns:a16="http://schemas.microsoft.com/office/drawing/2014/main" id="{40A68B84-C4A1-5C4F-AA60-E4558A16C5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44098" y="1152560"/>
            <a:ext cx="3299901" cy="2254932"/>
          </a:xfrm>
          <a:prstGeom prst="rect">
            <a:avLst/>
          </a:prstGeom>
        </p:spPr>
      </p:pic>
      <p:pic>
        <p:nvPicPr>
          <p:cNvPr id="9" name="Picture 8">
            <a:extLst>
              <a:ext uri="{FF2B5EF4-FFF2-40B4-BE49-F238E27FC236}">
                <a16:creationId xmlns:a16="http://schemas.microsoft.com/office/drawing/2014/main" id="{759D09B6-E7E3-B64C-8C08-62CB11A08E89}"/>
              </a:ext>
            </a:extLst>
          </p:cNvPr>
          <p:cNvPicPr>
            <a:picLocks noChangeAspect="1"/>
          </p:cNvPicPr>
          <p:nvPr/>
        </p:nvPicPr>
        <p:blipFill>
          <a:blip r:embed="rId3"/>
          <a:stretch>
            <a:fillRect/>
          </a:stretch>
        </p:blipFill>
        <p:spPr>
          <a:xfrm>
            <a:off x="5457679" y="3169454"/>
            <a:ext cx="2327714" cy="1163857"/>
          </a:xfrm>
          <a:prstGeom prst="rect">
            <a:avLst/>
          </a:prstGeom>
        </p:spPr>
      </p:pic>
    </p:spTree>
    <p:extLst>
      <p:ext uri="{BB962C8B-B14F-4D97-AF65-F5344CB8AC3E}">
        <p14:creationId xmlns:p14="http://schemas.microsoft.com/office/powerpoint/2010/main" val="1165912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4370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dirty="0" err="1">
                <a:solidFill>
                  <a:schemeClr val="accent2">
                    <a:lumMod val="60000"/>
                    <a:lumOff val="40000"/>
                  </a:schemeClr>
                </a:solidFill>
              </a:rPr>
              <a:t>Fabrisonic</a:t>
            </a:r>
            <a:r>
              <a:rPr lang="en-US" kern="0" dirty="0">
                <a:solidFill>
                  <a:schemeClr val="accent2">
                    <a:lumMod val="60000"/>
                    <a:lumOff val="40000"/>
                  </a:schemeClr>
                </a:solidFill>
              </a:rPr>
              <a:t>: </a:t>
            </a:r>
            <a:r>
              <a:rPr lang="en-US" dirty="0">
                <a:solidFill>
                  <a:schemeClr val="accent2">
                    <a:lumMod val="60000"/>
                    <a:lumOff val="40000"/>
                  </a:schemeClr>
                </a:solidFill>
              </a:rPr>
              <a:t>Columbus</a:t>
            </a:r>
            <a:r>
              <a:rPr lang="en-US" kern="0" dirty="0">
                <a:solidFill>
                  <a:schemeClr val="accent2">
                    <a:lumMod val="60000"/>
                    <a:lumOff val="40000"/>
                  </a:schemeClr>
                </a:solidFill>
              </a:rPr>
              <a:t>, OH</a:t>
            </a:r>
          </a:p>
          <a:p>
            <a:endParaRPr lang="en-US" kern="0" dirty="0"/>
          </a:p>
          <a:p>
            <a:r>
              <a:rPr lang="en-US" sz="1600" kern="0" dirty="0" err="1"/>
              <a:t>Fabrisonic</a:t>
            </a:r>
            <a:r>
              <a:rPr lang="en-US" sz="1600" kern="0" dirty="0"/>
              <a:t> LLC used NASA SBIR funding for materials development to refine ultrasonic welding practices that provide the agency and commercial industry with lightweight parts that can be made with disparate metals and embedded sensors.</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Ultrasonic Welding Makes Parts for NASA Missions, Commercial Industry</a:t>
            </a:r>
          </a:p>
        </p:txBody>
      </p:sp>
      <p:sp>
        <p:nvSpPr>
          <p:cNvPr id="7" name="Rectangle 6">
            <a:extLst>
              <a:ext uri="{FF2B5EF4-FFF2-40B4-BE49-F238E27FC236}">
                <a16:creationId xmlns:a16="http://schemas.microsoft.com/office/drawing/2014/main" id="{7ADACBD2-E42E-2645-9EE8-6F983D52189B}"/>
              </a:ext>
            </a:extLst>
          </p:cNvPr>
          <p:cNvSpPr/>
          <p:nvPr/>
        </p:nvSpPr>
        <p:spPr>
          <a:xfrm>
            <a:off x="134906" y="914477"/>
            <a:ext cx="6926294" cy="307777"/>
          </a:xfrm>
          <a:prstGeom prst="rect">
            <a:avLst/>
          </a:prstGeom>
        </p:spPr>
        <p:txBody>
          <a:bodyPr wrap="square">
            <a:spAutoFit/>
          </a:bodyPr>
          <a:lstStyle/>
          <a:p>
            <a:pPr marL="0" indent="0"/>
            <a:r>
              <a:rPr lang="en-US" sz="1400" dirty="0">
                <a:solidFill>
                  <a:schemeClr val="accent2">
                    <a:lumMod val="60000"/>
                    <a:lumOff val="40000"/>
                  </a:schemeClr>
                </a:solidFill>
              </a:rPr>
              <a:t>Combine metals and embed sensors with this novel additive manufacturing technique </a:t>
            </a:r>
          </a:p>
        </p:txBody>
      </p:sp>
      <p:pic>
        <p:nvPicPr>
          <p:cNvPr id="13" name="Picture 12">
            <a:extLst>
              <a:ext uri="{FF2B5EF4-FFF2-40B4-BE49-F238E27FC236}">
                <a16:creationId xmlns:a16="http://schemas.microsoft.com/office/drawing/2014/main" id="{2CE1C68F-067D-D74A-84B2-BBF6C5DBBF52}"/>
              </a:ext>
            </a:extLst>
          </p:cNvPr>
          <p:cNvPicPr>
            <a:picLocks noChangeAspect="1"/>
          </p:cNvPicPr>
          <p:nvPr/>
        </p:nvPicPr>
        <p:blipFill>
          <a:blip r:embed="rId2"/>
          <a:stretch>
            <a:fillRect/>
          </a:stretch>
        </p:blipFill>
        <p:spPr>
          <a:xfrm>
            <a:off x="5700215" y="1432790"/>
            <a:ext cx="3443785" cy="2277920"/>
          </a:xfrm>
          <a:prstGeom prst="rect">
            <a:avLst/>
          </a:prstGeom>
        </p:spPr>
      </p:pic>
      <p:pic>
        <p:nvPicPr>
          <p:cNvPr id="15" name="Picture 14">
            <a:extLst>
              <a:ext uri="{FF2B5EF4-FFF2-40B4-BE49-F238E27FC236}">
                <a16:creationId xmlns:a16="http://schemas.microsoft.com/office/drawing/2014/main" id="{C505D45A-11E9-744B-B558-A34241C9CE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2340" y="2571750"/>
            <a:ext cx="2117075" cy="1587806"/>
          </a:xfrm>
          <a:prstGeom prst="rect">
            <a:avLst/>
          </a:prstGeom>
        </p:spPr>
      </p:pic>
    </p:spTree>
    <p:extLst>
      <p:ext uri="{BB962C8B-B14F-4D97-AF65-F5344CB8AC3E}">
        <p14:creationId xmlns:p14="http://schemas.microsoft.com/office/powerpoint/2010/main" val="256492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chemeClr val="accent4">
              <a:lumMod val="75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Plant-Growth R&amp;D</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437095" cy="3248925"/>
          </a:xfrm>
        </p:spPr>
        <p:txBody>
          <a:bodyPr/>
          <a:lstStyle/>
          <a:p>
            <a:r>
              <a:rPr lang="en-US" dirty="0">
                <a:solidFill>
                  <a:schemeClr val="accent4">
                    <a:lumMod val="75000"/>
                  </a:schemeClr>
                </a:solidFill>
              </a:rPr>
              <a:t>Kennedy Space Center</a:t>
            </a:r>
          </a:p>
          <a:p>
            <a:r>
              <a:rPr lang="en-US" dirty="0">
                <a:solidFill>
                  <a:schemeClr val="accent4">
                    <a:lumMod val="75000"/>
                  </a:schemeClr>
                </a:solidFill>
              </a:rPr>
              <a:t>Green Sense Farm Holdings: Portage, IN</a:t>
            </a:r>
          </a:p>
          <a:p>
            <a:pPr marL="0" indent="0">
              <a:buNone/>
            </a:pPr>
            <a:endParaRPr lang="en-US" dirty="0"/>
          </a:p>
          <a:p>
            <a:r>
              <a:rPr lang="en-US" sz="1600" dirty="0"/>
              <a:t>Building on plant data from NASA growth experiments, Green Sense Farm Holdings Inc. develops and automates optimal growing conditions for plant varieties for Earth-bound indoor farmers. </a:t>
            </a:r>
            <a:endParaRPr lang="en-US" sz="1600" b="0" dirty="0">
              <a:solidFill>
                <a:schemeClr val="tx1"/>
              </a:solidFill>
            </a:endParaRPr>
          </a:p>
        </p:txBody>
      </p:sp>
      <p:pic>
        <p:nvPicPr>
          <p:cNvPr id="8" name="Picture 7">
            <a:extLst>
              <a:ext uri="{FF2B5EF4-FFF2-40B4-BE49-F238E27FC236}">
                <a16:creationId xmlns:a16="http://schemas.microsoft.com/office/drawing/2014/main" id="{881E4A0C-39EE-B14B-85CF-CC7F830902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071533" y="1460481"/>
            <a:ext cx="3764401" cy="2509601"/>
          </a:xfrm>
          <a:prstGeom prst="rect">
            <a:avLst/>
          </a:prstGeom>
        </p:spPr>
      </p:pic>
    </p:spTree>
    <p:extLst>
      <p:ext uri="{BB962C8B-B14F-4D97-AF65-F5344CB8AC3E}">
        <p14:creationId xmlns:p14="http://schemas.microsoft.com/office/powerpoint/2010/main" val="70383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8311D9E-EBC9-4849-A8F0-FB9A07A2844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183106" y="1375378"/>
            <a:ext cx="3960894" cy="2228002"/>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4370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dirty="0" err="1">
                <a:solidFill>
                  <a:schemeClr val="accent2">
                    <a:lumMod val="60000"/>
                    <a:lumOff val="40000"/>
                  </a:schemeClr>
                </a:solidFill>
              </a:rPr>
              <a:t>nkd</a:t>
            </a:r>
            <a:r>
              <a:rPr lang="en-US" dirty="0">
                <a:solidFill>
                  <a:schemeClr val="accent2">
                    <a:lumMod val="60000"/>
                    <a:lumOff val="40000"/>
                  </a:schemeClr>
                </a:solidFill>
              </a:rPr>
              <a:t> LIFE</a:t>
            </a:r>
            <a:r>
              <a:rPr lang="en-US" kern="0" dirty="0">
                <a:solidFill>
                  <a:schemeClr val="accent2">
                    <a:lumMod val="60000"/>
                    <a:lumOff val="40000"/>
                  </a:schemeClr>
                </a:solidFill>
              </a:rPr>
              <a:t>: </a:t>
            </a:r>
            <a:r>
              <a:rPr lang="en-US" dirty="0">
                <a:solidFill>
                  <a:schemeClr val="accent2">
                    <a:lumMod val="60000"/>
                    <a:lumOff val="40000"/>
                  </a:schemeClr>
                </a:solidFill>
              </a:rPr>
              <a:t>West Palm Beach</a:t>
            </a:r>
            <a:r>
              <a:rPr lang="en-US" kern="0" dirty="0">
                <a:solidFill>
                  <a:schemeClr val="accent2">
                    <a:lumMod val="60000"/>
                    <a:lumOff val="40000"/>
                  </a:schemeClr>
                </a:solidFill>
              </a:rPr>
              <a:t>, FL</a:t>
            </a:r>
          </a:p>
          <a:p>
            <a:endParaRPr lang="en-US" kern="0" dirty="0"/>
          </a:p>
          <a:p>
            <a:r>
              <a:rPr lang="en-US" sz="1600" kern="0" dirty="0"/>
              <a:t>The company </a:t>
            </a:r>
            <a:r>
              <a:rPr lang="en-US" sz="1600" kern="0" dirty="0" err="1"/>
              <a:t>nkd</a:t>
            </a:r>
            <a:r>
              <a:rPr lang="en-US" sz="1600" kern="0" dirty="0"/>
              <a:t> LIFE Ltd., whose U.S. office is in West Palm Beach, Florida, makes bottles for purifying water on the go, using a filtration medium developed with the help of NASA SBIR funding. The company is now working to make drinking water more accessible in the developing world. </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Water Purification Anywhere on Earth</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5336348" cy="415925"/>
          </a:xfrm>
        </p:spPr>
        <p:txBody>
          <a:bodyPr/>
          <a:lstStyle/>
          <a:p>
            <a:pPr marL="0" indent="0"/>
            <a:r>
              <a:rPr lang="en-US" dirty="0"/>
              <a:t>Company puts NASA-enhanced filter in consumer water bottles, looks to expand to developing world </a:t>
            </a:r>
          </a:p>
        </p:txBody>
      </p:sp>
      <p:pic>
        <p:nvPicPr>
          <p:cNvPr id="12" name="Picture 11">
            <a:extLst>
              <a:ext uri="{FF2B5EF4-FFF2-40B4-BE49-F238E27FC236}">
                <a16:creationId xmlns:a16="http://schemas.microsoft.com/office/drawing/2014/main" id="{767A0C94-9473-0344-84EE-45E40A2C52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9253" y="2489378"/>
            <a:ext cx="1439141" cy="2228003"/>
          </a:xfrm>
          <a:prstGeom prst="rect">
            <a:avLst/>
          </a:prstGeom>
        </p:spPr>
      </p:pic>
    </p:spTree>
    <p:extLst>
      <p:ext uri="{BB962C8B-B14F-4D97-AF65-F5344CB8AC3E}">
        <p14:creationId xmlns:p14="http://schemas.microsoft.com/office/powerpoint/2010/main" val="1085585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89248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Ames Research Center</a:t>
            </a:r>
          </a:p>
          <a:p>
            <a:r>
              <a:rPr lang="en-US" dirty="0">
                <a:solidFill>
                  <a:schemeClr val="accent2">
                    <a:lumMod val="60000"/>
                    <a:lumOff val="40000"/>
                  </a:schemeClr>
                </a:solidFill>
              </a:rPr>
              <a:t>Space Foundry</a:t>
            </a:r>
            <a:r>
              <a:rPr lang="en-US" kern="0" dirty="0">
                <a:solidFill>
                  <a:schemeClr val="accent2">
                    <a:lumMod val="60000"/>
                    <a:lumOff val="40000"/>
                  </a:schemeClr>
                </a:solidFill>
              </a:rPr>
              <a:t>: </a:t>
            </a:r>
            <a:r>
              <a:rPr lang="en-US" dirty="0">
                <a:solidFill>
                  <a:schemeClr val="accent2">
                    <a:lumMod val="60000"/>
                    <a:lumOff val="40000"/>
                  </a:schemeClr>
                </a:solidFill>
              </a:rPr>
              <a:t>San Jose</a:t>
            </a:r>
            <a:r>
              <a:rPr lang="en-US" kern="0" dirty="0">
                <a:solidFill>
                  <a:schemeClr val="accent2">
                    <a:lumMod val="60000"/>
                    <a:lumOff val="40000"/>
                  </a:schemeClr>
                </a:solidFill>
              </a:rPr>
              <a:t>, CA</a:t>
            </a:r>
          </a:p>
          <a:p>
            <a:endParaRPr lang="en-US" kern="0" dirty="0"/>
          </a:p>
          <a:p>
            <a:r>
              <a:rPr lang="en-US" sz="1600" kern="0" dirty="0"/>
              <a:t>A new method of 3D printing electronics uses plasma to fine-tune the electronic properties of the print materials, or inks. It was developed by San Jose, California-based Space Foundry with NASA funding and help.</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Plasma Improves 3D Electronics Printing </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5336348" cy="415925"/>
          </a:xfrm>
        </p:spPr>
        <p:txBody>
          <a:bodyPr/>
          <a:lstStyle/>
          <a:p>
            <a:pPr marL="0" indent="0"/>
            <a:r>
              <a:rPr lang="en-US" dirty="0"/>
              <a:t>Space Foundry’s plasma jet printer makes it easier to build electronics components on Earth and in space</a:t>
            </a:r>
          </a:p>
        </p:txBody>
      </p:sp>
      <p:pic>
        <p:nvPicPr>
          <p:cNvPr id="5" name="Picture 4" descr="A picture containing text, device, gauge&#10;&#10;Description automatically generated">
            <a:extLst>
              <a:ext uri="{FF2B5EF4-FFF2-40B4-BE49-F238E27FC236}">
                <a16:creationId xmlns:a16="http://schemas.microsoft.com/office/drawing/2014/main" id="{71A81E92-FAAB-A540-A735-D97B93B66AE7}"/>
              </a:ext>
            </a:extLst>
          </p:cNvPr>
          <p:cNvPicPr>
            <a:picLocks noChangeAspect="1"/>
          </p:cNvPicPr>
          <p:nvPr/>
        </p:nvPicPr>
        <p:blipFill>
          <a:blip r:embed="rId2"/>
          <a:stretch>
            <a:fillRect/>
          </a:stretch>
        </p:blipFill>
        <p:spPr>
          <a:xfrm>
            <a:off x="4272695" y="1292943"/>
            <a:ext cx="880784" cy="1623946"/>
          </a:xfrm>
          <a:prstGeom prst="rect">
            <a:avLst/>
          </a:prstGeom>
        </p:spPr>
      </p:pic>
      <p:pic>
        <p:nvPicPr>
          <p:cNvPr id="7" name="Picture 6" descr="A group of people wearing masks&#10;&#10;Description automatically generated with low confidence">
            <a:extLst>
              <a:ext uri="{FF2B5EF4-FFF2-40B4-BE49-F238E27FC236}">
                <a16:creationId xmlns:a16="http://schemas.microsoft.com/office/drawing/2014/main" id="{A346CA9D-32D2-F74E-B590-90C4DE7D4D0B}"/>
              </a:ext>
            </a:extLst>
          </p:cNvPr>
          <p:cNvPicPr>
            <a:picLocks noChangeAspect="1"/>
          </p:cNvPicPr>
          <p:nvPr/>
        </p:nvPicPr>
        <p:blipFill>
          <a:blip r:embed="rId3"/>
          <a:stretch>
            <a:fillRect/>
          </a:stretch>
        </p:blipFill>
        <p:spPr>
          <a:xfrm>
            <a:off x="5508157" y="1270292"/>
            <a:ext cx="3390900" cy="2222500"/>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2912A988-8864-484E-BC8A-AB32EED10053}"/>
              </a:ext>
            </a:extLst>
          </p:cNvPr>
          <p:cNvPicPr>
            <a:picLocks noChangeAspect="1"/>
          </p:cNvPicPr>
          <p:nvPr/>
        </p:nvPicPr>
        <p:blipFill>
          <a:blip r:embed="rId4"/>
          <a:stretch>
            <a:fillRect/>
          </a:stretch>
        </p:blipFill>
        <p:spPr>
          <a:xfrm>
            <a:off x="4272695" y="3063528"/>
            <a:ext cx="1828800" cy="1676400"/>
          </a:xfrm>
          <a:prstGeom prst="rect">
            <a:avLst/>
          </a:prstGeom>
        </p:spPr>
      </p:pic>
    </p:spTree>
    <p:extLst>
      <p:ext uri="{BB962C8B-B14F-4D97-AF65-F5344CB8AC3E}">
        <p14:creationId xmlns:p14="http://schemas.microsoft.com/office/powerpoint/2010/main" val="61669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3B3E8-1AEC-FA4E-B938-3699A12AA4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58261" y="2571750"/>
            <a:ext cx="1828800" cy="17272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533634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a:t>
            </a:r>
          </a:p>
          <a:p>
            <a:r>
              <a:rPr lang="en-US" dirty="0">
                <a:solidFill>
                  <a:schemeClr val="accent2">
                    <a:lumMod val="60000"/>
                    <a:lumOff val="40000"/>
                  </a:schemeClr>
                </a:solidFill>
              </a:rPr>
              <a:t>Space Micro</a:t>
            </a:r>
            <a:r>
              <a:rPr lang="en-US" kern="0" dirty="0">
                <a:solidFill>
                  <a:schemeClr val="accent2">
                    <a:lumMod val="60000"/>
                    <a:lumOff val="40000"/>
                  </a:schemeClr>
                </a:solidFill>
              </a:rPr>
              <a:t>: </a:t>
            </a:r>
            <a:r>
              <a:rPr lang="en-US" dirty="0">
                <a:solidFill>
                  <a:schemeClr val="accent2">
                    <a:lumMod val="60000"/>
                    <a:lumOff val="40000"/>
                  </a:schemeClr>
                </a:solidFill>
              </a:rPr>
              <a:t>San Diego</a:t>
            </a:r>
            <a:r>
              <a:rPr lang="en-US" kern="0" dirty="0">
                <a:solidFill>
                  <a:schemeClr val="accent2">
                    <a:lumMod val="60000"/>
                    <a:lumOff val="40000"/>
                  </a:schemeClr>
                </a:solidFill>
              </a:rPr>
              <a:t>, CA</a:t>
            </a:r>
          </a:p>
          <a:p>
            <a:endParaRPr lang="en-US" kern="0" dirty="0"/>
          </a:p>
          <a:p>
            <a:r>
              <a:rPr lang="en-US" sz="1600" kern="0" dirty="0"/>
              <a:t>As a member of a collaborative endeavor, NASA Goddard helped develop a more resilient computer to use in CubeSats and </a:t>
            </a:r>
            <a:r>
              <a:rPr lang="en-US" sz="1600" kern="0" dirty="0" err="1"/>
              <a:t>SmallSats</a:t>
            </a:r>
            <a:r>
              <a:rPr lang="en-US" sz="1600" kern="0" dirty="0"/>
              <a:t>. Space Micro of San Diego now markets a derivative of this original processor to interested customers in academia and research institutions, plus industry and other NASA centers.</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Computers Tough Enough for Space</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5336348" cy="415925"/>
          </a:xfrm>
        </p:spPr>
        <p:txBody>
          <a:bodyPr/>
          <a:lstStyle/>
          <a:p>
            <a:pPr marL="0" indent="0"/>
            <a:r>
              <a:rPr lang="en-US" dirty="0"/>
              <a:t>NASA collaboration with industry and academia resulted in a reliable computer for CubeSats</a:t>
            </a:r>
          </a:p>
        </p:txBody>
      </p:sp>
      <p:pic>
        <p:nvPicPr>
          <p:cNvPr id="18" name="Picture 17">
            <a:extLst>
              <a:ext uri="{FF2B5EF4-FFF2-40B4-BE49-F238E27FC236}">
                <a16:creationId xmlns:a16="http://schemas.microsoft.com/office/drawing/2014/main" id="{EB51520A-E86E-2F47-83DE-A457A43224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064074" y="1038865"/>
            <a:ext cx="2607174" cy="2096602"/>
          </a:xfrm>
          <a:prstGeom prst="rect">
            <a:avLst/>
          </a:prstGeom>
        </p:spPr>
      </p:pic>
    </p:spTree>
    <p:extLst>
      <p:ext uri="{BB962C8B-B14F-4D97-AF65-F5344CB8AC3E}">
        <p14:creationId xmlns:p14="http://schemas.microsoft.com/office/powerpoint/2010/main" val="1531960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6B52CB-AD98-E84F-9E72-EA3CBF9A84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12731" y="1312785"/>
            <a:ext cx="3048000" cy="20320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95097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Ames Research Center</a:t>
            </a:r>
          </a:p>
          <a:p>
            <a:r>
              <a:rPr lang="en-US" dirty="0">
                <a:solidFill>
                  <a:schemeClr val="accent2">
                    <a:lumMod val="60000"/>
                    <a:lumOff val="40000"/>
                  </a:schemeClr>
                </a:solidFill>
              </a:rPr>
              <a:t>Altair Engineering: Troy, MI</a:t>
            </a:r>
          </a:p>
          <a:p>
            <a:endParaRPr lang="en-US" kern="0" dirty="0"/>
          </a:p>
          <a:p>
            <a:r>
              <a:rPr lang="en-US" sz="1600" kern="0" dirty="0"/>
              <a:t>When NASA Ames needed to keep their computers from traffic jams, they developed a tool that’s seen decades of continued development from Altair Engineering of Troy, Michigan, helping companies and researchers make the most of cloud computing.</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7017561" cy="510778"/>
          </a:xfrm>
        </p:spPr>
        <p:txBody>
          <a:bodyPr/>
          <a:lstStyle/>
          <a:p>
            <a:r>
              <a:rPr lang="en-US" kern="1200" spc="-50" dirty="0"/>
              <a:t>NASA-born Software Keeps Cloud Traffic Moving</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622940"/>
            <a:ext cx="5336348" cy="415925"/>
          </a:xfrm>
        </p:spPr>
        <p:txBody>
          <a:bodyPr/>
          <a:lstStyle/>
          <a:p>
            <a:pPr marL="0" indent="0"/>
            <a:r>
              <a:rPr lang="en-US" dirty="0"/>
              <a:t>Process scheduler software originally developed for NASA helps ensure optimal use of cloud computing resources</a:t>
            </a:r>
          </a:p>
        </p:txBody>
      </p:sp>
      <p:pic>
        <p:nvPicPr>
          <p:cNvPr id="5" name="Picture 4">
            <a:extLst>
              <a:ext uri="{FF2B5EF4-FFF2-40B4-BE49-F238E27FC236}">
                <a16:creationId xmlns:a16="http://schemas.microsoft.com/office/drawing/2014/main" id="{F8FD9804-CC4E-4046-A27E-317DB39B09B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71286" y="3127285"/>
            <a:ext cx="2471489" cy="1308688"/>
          </a:xfrm>
          <a:prstGeom prst="rect">
            <a:avLst/>
          </a:prstGeom>
        </p:spPr>
      </p:pic>
    </p:spTree>
    <p:extLst>
      <p:ext uri="{BB962C8B-B14F-4D97-AF65-F5344CB8AC3E}">
        <p14:creationId xmlns:p14="http://schemas.microsoft.com/office/powerpoint/2010/main" val="4062568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95097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Armstrong Flight Research Center</a:t>
            </a:r>
          </a:p>
          <a:p>
            <a:r>
              <a:rPr lang="en-US" dirty="0">
                <a:solidFill>
                  <a:schemeClr val="accent2">
                    <a:lumMod val="60000"/>
                    <a:lumOff val="40000"/>
                  </a:schemeClr>
                </a:solidFill>
              </a:rPr>
              <a:t>Blueshift Materials: Spencer, MA</a:t>
            </a:r>
          </a:p>
          <a:p>
            <a:endParaRPr lang="en-US" kern="0" dirty="0"/>
          </a:p>
          <a:p>
            <a:r>
              <a:rPr lang="en-US" sz="1600" kern="0" dirty="0"/>
              <a:t>Advanced plastic aerogel insulation provides industry with durable, flexible material that insulates without blocking radio signals. Blueshift Materials Inc. licensed a polyimide aerogel formula from NASA and used the recipe to develop its own proprietary version, </a:t>
            </a:r>
            <a:r>
              <a:rPr lang="en-US" sz="1600" kern="0" dirty="0" err="1"/>
              <a:t>AeroZero</a:t>
            </a:r>
            <a:r>
              <a:rPr lang="en-US" sz="1600" kern="0" dirty="0"/>
              <a:t>, which improves the efficiency of electronics, vehicles, and more.</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t>Neurological Devices, Racecars, Antennas Benefit from NASA Heat Shield Material </a:t>
            </a: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34938" y="896860"/>
            <a:ext cx="6341432" cy="415925"/>
          </a:xfrm>
        </p:spPr>
        <p:txBody>
          <a:bodyPr/>
          <a:lstStyle/>
          <a:p>
            <a:pPr marL="0" indent="0"/>
            <a:r>
              <a:rPr lang="en-US" dirty="0"/>
              <a:t>An ultra-thin, flexible insulation finds diverse uses in the commercial sector</a:t>
            </a:r>
          </a:p>
        </p:txBody>
      </p:sp>
      <p:pic>
        <p:nvPicPr>
          <p:cNvPr id="6" name="Picture 5">
            <a:extLst>
              <a:ext uri="{FF2B5EF4-FFF2-40B4-BE49-F238E27FC236}">
                <a16:creationId xmlns:a16="http://schemas.microsoft.com/office/drawing/2014/main" id="{2A1A74F8-FF69-1A43-827B-7874AFA383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71809" y="2215156"/>
            <a:ext cx="3272191" cy="2181460"/>
          </a:xfrm>
          <a:prstGeom prst="rect">
            <a:avLst/>
          </a:prstGeom>
        </p:spPr>
      </p:pic>
      <p:pic>
        <p:nvPicPr>
          <p:cNvPr id="10" name="Picture 9">
            <a:extLst>
              <a:ext uri="{FF2B5EF4-FFF2-40B4-BE49-F238E27FC236}">
                <a16:creationId xmlns:a16="http://schemas.microsoft.com/office/drawing/2014/main" id="{3C353EEA-ECEA-9447-999C-32DB56951B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5779" y="1609898"/>
            <a:ext cx="1828800" cy="1524000"/>
          </a:xfrm>
          <a:prstGeom prst="rect">
            <a:avLst/>
          </a:prstGeom>
        </p:spPr>
      </p:pic>
    </p:spTree>
    <p:extLst>
      <p:ext uri="{BB962C8B-B14F-4D97-AF65-F5344CB8AC3E}">
        <p14:creationId xmlns:p14="http://schemas.microsoft.com/office/powerpoint/2010/main" val="1545014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29152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a:t>
            </a:r>
          </a:p>
          <a:p>
            <a:r>
              <a:rPr lang="en-US" kern="0" dirty="0" err="1">
                <a:solidFill>
                  <a:schemeClr val="accent2">
                    <a:lumMod val="60000"/>
                    <a:lumOff val="40000"/>
                  </a:schemeClr>
                </a:solidFill>
              </a:rPr>
              <a:t>Masten</a:t>
            </a:r>
            <a:r>
              <a:rPr lang="en-US" kern="0" dirty="0">
                <a:solidFill>
                  <a:schemeClr val="accent2">
                    <a:lumMod val="60000"/>
                    <a:lumOff val="40000"/>
                  </a:schemeClr>
                </a:solidFill>
              </a:rPr>
              <a:t> Space Systems</a:t>
            </a:r>
            <a:r>
              <a:rPr lang="en-US" dirty="0">
                <a:solidFill>
                  <a:schemeClr val="accent2">
                    <a:lumMod val="60000"/>
                    <a:lumOff val="40000"/>
                  </a:schemeClr>
                </a:solidFill>
              </a:rPr>
              <a:t>: </a:t>
            </a:r>
            <a:r>
              <a:rPr lang="en-US" kern="0" dirty="0">
                <a:solidFill>
                  <a:schemeClr val="accent2">
                    <a:lumMod val="60000"/>
                    <a:lumOff val="40000"/>
                  </a:schemeClr>
                </a:solidFill>
              </a:rPr>
              <a:t>Mojave</a:t>
            </a:r>
            <a:r>
              <a:rPr lang="en-US" dirty="0">
                <a:solidFill>
                  <a:schemeClr val="accent2">
                    <a:lumMod val="60000"/>
                    <a:lumOff val="40000"/>
                  </a:schemeClr>
                </a:solidFill>
              </a:rPr>
              <a:t>, CA</a:t>
            </a:r>
          </a:p>
          <a:p>
            <a:endParaRPr lang="en-US" kern="0" dirty="0"/>
          </a:p>
          <a:p>
            <a:r>
              <a:rPr lang="en-US" sz="1600" kern="0" dirty="0"/>
              <a:t>Needing to test space landing systems on Earth, NASA funded a small startup, </a:t>
            </a:r>
            <a:r>
              <a:rPr lang="en-US" sz="1600" kern="0" dirty="0" err="1"/>
              <a:t>Masten</a:t>
            </a:r>
            <a:r>
              <a:rPr lang="en-US" sz="1600" kern="0" dirty="0"/>
              <a:t> Space Systems, based in Mojave, California, to develop a rocket-powered testing platform that now supports the aerospace industry.</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t>Test Rockets Prepare for Distant Landings</a:t>
            </a:r>
          </a:p>
        </p:txBody>
      </p:sp>
      <p:sp>
        <p:nvSpPr>
          <p:cNvPr id="5" name="Text Placeholder 4">
            <a:extLst>
              <a:ext uri="{FF2B5EF4-FFF2-40B4-BE49-F238E27FC236}">
                <a16:creationId xmlns:a16="http://schemas.microsoft.com/office/drawing/2014/main" id="{B3A3DF80-D96A-534F-970E-7587CB06C09B}"/>
              </a:ext>
            </a:extLst>
          </p:cNvPr>
          <p:cNvSpPr>
            <a:spLocks noGrp="1"/>
          </p:cNvSpPr>
          <p:nvPr>
            <p:ph type="body" sz="quarter" idx="13"/>
          </p:nvPr>
        </p:nvSpPr>
        <p:spPr>
          <a:xfrm>
            <a:off x="134938" y="622940"/>
            <a:ext cx="6061822" cy="415925"/>
          </a:xfrm>
        </p:spPr>
        <p:txBody>
          <a:bodyPr/>
          <a:lstStyle/>
          <a:p>
            <a:pPr marL="0" indent="0"/>
            <a:r>
              <a:rPr lang="en-US" dirty="0"/>
              <a:t>Rocket-powered vehicle for testing lander navigation systems supports space companies</a:t>
            </a:r>
          </a:p>
        </p:txBody>
      </p:sp>
      <p:pic>
        <p:nvPicPr>
          <p:cNvPr id="9" name="Picture 8">
            <a:extLst>
              <a:ext uri="{FF2B5EF4-FFF2-40B4-BE49-F238E27FC236}">
                <a16:creationId xmlns:a16="http://schemas.microsoft.com/office/drawing/2014/main" id="{56020410-4E78-6D4A-9A6D-68FD9B8D56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4926" y="983654"/>
            <a:ext cx="2819888" cy="3176191"/>
          </a:xfrm>
          <a:prstGeom prst="rect">
            <a:avLst/>
          </a:prstGeom>
        </p:spPr>
      </p:pic>
      <p:pic>
        <p:nvPicPr>
          <p:cNvPr id="12" name="Picture 11">
            <a:extLst>
              <a:ext uri="{FF2B5EF4-FFF2-40B4-BE49-F238E27FC236}">
                <a16:creationId xmlns:a16="http://schemas.microsoft.com/office/drawing/2014/main" id="{39DC81A8-CA64-5D4B-88B8-5545D1616C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576" y="3038005"/>
            <a:ext cx="2023293" cy="1583039"/>
          </a:xfrm>
          <a:prstGeom prst="rect">
            <a:avLst/>
          </a:prstGeom>
        </p:spPr>
      </p:pic>
    </p:spTree>
    <p:extLst>
      <p:ext uri="{BB962C8B-B14F-4D97-AF65-F5344CB8AC3E}">
        <p14:creationId xmlns:p14="http://schemas.microsoft.com/office/powerpoint/2010/main" val="2056180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58266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Langley Research Center </a:t>
            </a:r>
          </a:p>
          <a:p>
            <a:r>
              <a:rPr lang="en-US" kern="0" dirty="0">
                <a:solidFill>
                  <a:schemeClr val="accent2">
                    <a:lumMod val="60000"/>
                    <a:lumOff val="40000"/>
                  </a:schemeClr>
                </a:solidFill>
              </a:rPr>
              <a:t>Advanced Aircraft Company</a:t>
            </a:r>
            <a:r>
              <a:rPr lang="en-US" dirty="0">
                <a:solidFill>
                  <a:schemeClr val="accent2">
                    <a:lumMod val="60000"/>
                    <a:lumOff val="40000"/>
                  </a:schemeClr>
                </a:solidFill>
              </a:rPr>
              <a:t>: </a:t>
            </a:r>
            <a:r>
              <a:rPr lang="en-US" kern="0" dirty="0">
                <a:solidFill>
                  <a:schemeClr val="accent2">
                    <a:lumMod val="60000"/>
                    <a:lumOff val="40000"/>
                  </a:schemeClr>
                </a:solidFill>
              </a:rPr>
              <a:t>Hampton, V</a:t>
            </a:r>
            <a:r>
              <a:rPr lang="en-US" dirty="0">
                <a:solidFill>
                  <a:schemeClr val="accent2">
                    <a:lumMod val="60000"/>
                    <a:lumOff val="40000"/>
                  </a:schemeClr>
                </a:solidFill>
              </a:rPr>
              <a:t>A</a:t>
            </a:r>
          </a:p>
          <a:p>
            <a:endParaRPr lang="en-US" kern="0" dirty="0"/>
          </a:p>
          <a:p>
            <a:r>
              <a:rPr lang="en-US" sz="1600" kern="0" dirty="0"/>
              <a:t>Founded by a former NASA engineer working with licensed technology he invented at Langley Research Center, Advanced Aircraft Company of Hampton, Virginia has built a hybrid-engine aircraft capable of outlasting battery powered drones.</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t>Swinging the HAMR </a:t>
            </a:r>
          </a:p>
        </p:txBody>
      </p:sp>
      <p:sp>
        <p:nvSpPr>
          <p:cNvPr id="5" name="Text Placeholder 4">
            <a:extLst>
              <a:ext uri="{FF2B5EF4-FFF2-40B4-BE49-F238E27FC236}">
                <a16:creationId xmlns:a16="http://schemas.microsoft.com/office/drawing/2014/main" id="{B3A3DF80-D96A-534F-970E-7587CB06C09B}"/>
              </a:ext>
            </a:extLst>
          </p:cNvPr>
          <p:cNvSpPr>
            <a:spLocks noGrp="1"/>
          </p:cNvSpPr>
          <p:nvPr>
            <p:ph type="body" sz="quarter" idx="13"/>
          </p:nvPr>
        </p:nvSpPr>
        <p:spPr>
          <a:xfrm>
            <a:off x="134938" y="622940"/>
            <a:ext cx="6061822" cy="415925"/>
          </a:xfrm>
        </p:spPr>
        <p:txBody>
          <a:bodyPr/>
          <a:lstStyle/>
          <a:p>
            <a:pPr marL="0" indent="0"/>
            <a:r>
              <a:rPr lang="en-US" dirty="0"/>
              <a:t>NASA technology and experience bring hybrid aircraft to the skies</a:t>
            </a:r>
          </a:p>
        </p:txBody>
      </p:sp>
      <p:pic>
        <p:nvPicPr>
          <p:cNvPr id="4" name="Picture 3">
            <a:extLst>
              <a:ext uri="{FF2B5EF4-FFF2-40B4-BE49-F238E27FC236}">
                <a16:creationId xmlns:a16="http://schemas.microsoft.com/office/drawing/2014/main" id="{397C6E13-04A7-794E-936D-80B7FA939099}"/>
              </a:ext>
            </a:extLst>
          </p:cNvPr>
          <p:cNvPicPr>
            <a:picLocks noChangeAspect="1"/>
          </p:cNvPicPr>
          <p:nvPr/>
        </p:nvPicPr>
        <p:blipFill>
          <a:blip r:embed="rId2"/>
          <a:stretch>
            <a:fillRect/>
          </a:stretch>
        </p:blipFill>
        <p:spPr>
          <a:xfrm>
            <a:off x="4975041" y="1245932"/>
            <a:ext cx="4168959" cy="3126719"/>
          </a:xfrm>
          <a:prstGeom prst="rect">
            <a:avLst/>
          </a:prstGeom>
        </p:spPr>
      </p:pic>
    </p:spTree>
    <p:extLst>
      <p:ext uri="{BB962C8B-B14F-4D97-AF65-F5344CB8AC3E}">
        <p14:creationId xmlns:p14="http://schemas.microsoft.com/office/powerpoint/2010/main" val="3690343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5464850"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kern="0" dirty="0">
                <a:solidFill>
                  <a:schemeClr val="accent2">
                    <a:lumMod val="60000"/>
                    <a:lumOff val="40000"/>
                  </a:schemeClr>
                </a:solidFill>
              </a:rPr>
              <a:t>Airborne Snow Observatories</a:t>
            </a:r>
            <a:r>
              <a:rPr lang="en-US" dirty="0">
                <a:solidFill>
                  <a:schemeClr val="accent2">
                    <a:lumMod val="60000"/>
                    <a:lumOff val="40000"/>
                  </a:schemeClr>
                </a:solidFill>
              </a:rPr>
              <a:t>: Mammoth Lakes</a:t>
            </a:r>
            <a:r>
              <a:rPr lang="en-US" kern="0" dirty="0">
                <a:solidFill>
                  <a:schemeClr val="accent2">
                    <a:lumMod val="60000"/>
                    <a:lumOff val="40000"/>
                  </a:schemeClr>
                </a:solidFill>
              </a:rPr>
              <a:t>, C</a:t>
            </a:r>
            <a:r>
              <a:rPr lang="en-US" dirty="0">
                <a:solidFill>
                  <a:schemeClr val="accent2">
                    <a:lumMod val="60000"/>
                    <a:lumOff val="40000"/>
                  </a:schemeClr>
                </a:solidFill>
              </a:rPr>
              <a:t>A</a:t>
            </a:r>
          </a:p>
          <a:p>
            <a:endParaRPr lang="en-US" kern="0" dirty="0"/>
          </a:p>
          <a:p>
            <a:r>
              <a:rPr lang="en-US" sz="1600" kern="0" dirty="0"/>
              <a:t>Calculating the amount of water in mountain snowpack is now possible with NASA-developed technology. Airborne Snow Observatories Inc. measures the depth and quality of snow to accurately calculate when and how much water will be available downstream.</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t>Getting Water Out of Snow </a:t>
            </a:r>
            <a:br>
              <a:rPr lang="en-US" dirty="0"/>
            </a:br>
            <a:r>
              <a:rPr lang="en-US" dirty="0"/>
              <a:t>with NASA Technology</a:t>
            </a:r>
          </a:p>
        </p:txBody>
      </p:sp>
      <p:sp>
        <p:nvSpPr>
          <p:cNvPr id="5" name="Text Placeholder 4">
            <a:extLst>
              <a:ext uri="{FF2B5EF4-FFF2-40B4-BE49-F238E27FC236}">
                <a16:creationId xmlns:a16="http://schemas.microsoft.com/office/drawing/2014/main" id="{B3A3DF80-D96A-534F-970E-7587CB06C09B}"/>
              </a:ext>
            </a:extLst>
          </p:cNvPr>
          <p:cNvSpPr>
            <a:spLocks noGrp="1"/>
          </p:cNvSpPr>
          <p:nvPr>
            <p:ph type="body" sz="quarter" idx="13"/>
          </p:nvPr>
        </p:nvSpPr>
        <p:spPr>
          <a:xfrm>
            <a:off x="134905" y="969433"/>
            <a:ext cx="5464850" cy="415925"/>
          </a:xfrm>
        </p:spPr>
        <p:txBody>
          <a:bodyPr/>
          <a:lstStyle/>
          <a:p>
            <a:pPr marL="0" indent="0"/>
            <a:r>
              <a:rPr lang="en-US" dirty="0"/>
              <a:t>Sensors attached to an airplane measure snowpack in mountains to calculate the water it contains</a:t>
            </a:r>
          </a:p>
        </p:txBody>
      </p:sp>
      <p:pic>
        <p:nvPicPr>
          <p:cNvPr id="6" name="Picture 5">
            <a:extLst>
              <a:ext uri="{FF2B5EF4-FFF2-40B4-BE49-F238E27FC236}">
                <a16:creationId xmlns:a16="http://schemas.microsoft.com/office/drawing/2014/main" id="{4585649A-C6FB-9448-9302-D07F8ADA4D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28"/>
          <a:stretch/>
        </p:blipFill>
        <p:spPr>
          <a:xfrm>
            <a:off x="5919804" y="913916"/>
            <a:ext cx="3224196" cy="1829284"/>
          </a:xfrm>
          <a:prstGeom prst="rect">
            <a:avLst/>
          </a:prstGeom>
        </p:spPr>
      </p:pic>
      <p:pic>
        <p:nvPicPr>
          <p:cNvPr id="9" name="Picture 8">
            <a:extLst>
              <a:ext uri="{FF2B5EF4-FFF2-40B4-BE49-F238E27FC236}">
                <a16:creationId xmlns:a16="http://schemas.microsoft.com/office/drawing/2014/main" id="{F0BF831B-7986-9941-BD66-30BB1CF349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9804" y="2876619"/>
            <a:ext cx="2070624" cy="1754279"/>
          </a:xfrm>
          <a:prstGeom prst="rect">
            <a:avLst/>
          </a:prstGeom>
        </p:spPr>
      </p:pic>
    </p:spTree>
    <p:extLst>
      <p:ext uri="{BB962C8B-B14F-4D97-AF65-F5344CB8AC3E}">
        <p14:creationId xmlns:p14="http://schemas.microsoft.com/office/powerpoint/2010/main" val="1070328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81184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kern="0" dirty="0">
                <a:solidFill>
                  <a:schemeClr val="accent2">
                    <a:lumMod val="60000"/>
                    <a:lumOff val="40000"/>
                  </a:schemeClr>
                </a:solidFill>
              </a:rPr>
              <a:t>Underwriters Laboratories</a:t>
            </a:r>
            <a:r>
              <a:rPr lang="en-US" dirty="0">
                <a:solidFill>
                  <a:schemeClr val="accent2">
                    <a:lumMod val="60000"/>
                    <a:lumOff val="40000"/>
                  </a:schemeClr>
                </a:solidFill>
              </a:rPr>
              <a:t>: Northbrook</a:t>
            </a:r>
            <a:r>
              <a:rPr lang="en-US" kern="0" dirty="0">
                <a:solidFill>
                  <a:schemeClr val="accent2">
                    <a:lumMod val="60000"/>
                    <a:lumOff val="40000"/>
                  </a:schemeClr>
                </a:solidFill>
              </a:rPr>
              <a:t>, IL</a:t>
            </a:r>
            <a:endParaRPr lang="en-US" dirty="0">
              <a:solidFill>
                <a:schemeClr val="accent2">
                  <a:lumMod val="60000"/>
                  <a:lumOff val="40000"/>
                </a:schemeClr>
              </a:solidFill>
            </a:endParaRPr>
          </a:p>
          <a:p>
            <a:endParaRPr lang="en-US" kern="0" dirty="0"/>
          </a:p>
          <a:p>
            <a:r>
              <a:rPr lang="en-US" sz="1600" kern="0" dirty="0"/>
              <a:t>Experience developing battery testing methods for human spaceflight at NASA was brought to Underwriters Laboratories Inc., headquartered in Northbrook, Illinois, helping reduce the risk of lithium-ion battery chemistries and ensuring that batteries in equipment and appliances are safer. </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r>
              <a:rPr lang="en-US" dirty="0"/>
              <a:t>Stay Safe with Battery Testing for Space</a:t>
            </a:r>
          </a:p>
        </p:txBody>
      </p:sp>
      <p:sp>
        <p:nvSpPr>
          <p:cNvPr id="4" name="Text Placeholder 3">
            <a:extLst>
              <a:ext uri="{FF2B5EF4-FFF2-40B4-BE49-F238E27FC236}">
                <a16:creationId xmlns:a16="http://schemas.microsoft.com/office/drawing/2014/main" id="{BE803268-4FE6-1A48-AD27-7E4EF3A770A7}"/>
              </a:ext>
            </a:extLst>
          </p:cNvPr>
          <p:cNvSpPr>
            <a:spLocks noGrp="1"/>
          </p:cNvSpPr>
          <p:nvPr>
            <p:ph type="body" sz="quarter" idx="13"/>
          </p:nvPr>
        </p:nvSpPr>
        <p:spPr/>
        <p:txBody>
          <a:bodyPr/>
          <a:lstStyle/>
          <a:p>
            <a:r>
              <a:rPr lang="en-US" dirty="0"/>
              <a:t>NASA battery safety exams influence commercial product testing</a:t>
            </a:r>
          </a:p>
        </p:txBody>
      </p:sp>
      <p:pic>
        <p:nvPicPr>
          <p:cNvPr id="10" name="Picture 9">
            <a:extLst>
              <a:ext uri="{FF2B5EF4-FFF2-40B4-BE49-F238E27FC236}">
                <a16:creationId xmlns:a16="http://schemas.microsoft.com/office/drawing/2014/main" id="{CF4B7BCB-AFD7-AF48-BC66-E81F5150FB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6066" y="1346600"/>
            <a:ext cx="3147934" cy="1888760"/>
          </a:xfrm>
          <a:prstGeom prst="rect">
            <a:avLst/>
          </a:prstGeom>
        </p:spPr>
      </p:pic>
      <p:pic>
        <p:nvPicPr>
          <p:cNvPr id="12" name="Picture 11">
            <a:extLst>
              <a:ext uri="{FF2B5EF4-FFF2-40B4-BE49-F238E27FC236}">
                <a16:creationId xmlns:a16="http://schemas.microsoft.com/office/drawing/2014/main" id="{832DEB17-33F0-F746-A48B-62FC2DFDF4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1469" y="2936305"/>
            <a:ext cx="1828800" cy="1333500"/>
          </a:xfrm>
          <a:prstGeom prst="rect">
            <a:avLst/>
          </a:prstGeom>
        </p:spPr>
      </p:pic>
    </p:spTree>
    <p:extLst>
      <p:ext uri="{BB962C8B-B14F-4D97-AF65-F5344CB8AC3E}">
        <p14:creationId xmlns:p14="http://schemas.microsoft.com/office/powerpoint/2010/main" val="3401245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81184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kern="0" dirty="0" err="1">
                <a:solidFill>
                  <a:schemeClr val="accent2">
                    <a:lumMod val="60000"/>
                    <a:lumOff val="40000"/>
                  </a:schemeClr>
                </a:solidFill>
              </a:rPr>
              <a:t>Amorphology</a:t>
            </a:r>
            <a:r>
              <a:rPr lang="en-US" dirty="0">
                <a:solidFill>
                  <a:schemeClr val="accent2">
                    <a:lumMod val="60000"/>
                    <a:lumOff val="40000"/>
                  </a:schemeClr>
                </a:solidFill>
              </a:rPr>
              <a:t>: Pasadena</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r>
              <a:rPr lang="en-US" sz="1600" kern="0" dirty="0"/>
              <a:t>Founded by JPL’s foremost pioneer of metallic glasses and metal 3D printing, Pasadena, California-based </a:t>
            </a:r>
            <a:r>
              <a:rPr lang="en-US" sz="1600" kern="0" dirty="0" err="1"/>
              <a:t>Amorphology</a:t>
            </a:r>
            <a:r>
              <a:rPr lang="en-US" sz="1600" kern="0" dirty="0"/>
              <a:t> Inc. aims to turn multiple NASA patents into cheaper robot gears and much more.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Metallic Glass Gears Up for ‘</a:t>
            </a:r>
            <a:r>
              <a:rPr lang="en-US" dirty="0" err="1"/>
              <a:t>Cobots</a:t>
            </a:r>
            <a:r>
              <a:rPr lang="en-US" dirty="0"/>
              <a:t>,’ Coatings, and More</a:t>
            </a:r>
          </a:p>
        </p:txBody>
      </p:sp>
      <p:sp>
        <p:nvSpPr>
          <p:cNvPr id="4" name="Text Placeholder 3">
            <a:extLst>
              <a:ext uri="{FF2B5EF4-FFF2-40B4-BE49-F238E27FC236}">
                <a16:creationId xmlns:a16="http://schemas.microsoft.com/office/drawing/2014/main" id="{BE803268-4FE6-1A48-AD27-7E4EF3A770A7}"/>
              </a:ext>
            </a:extLst>
          </p:cNvPr>
          <p:cNvSpPr>
            <a:spLocks noGrp="1"/>
          </p:cNvSpPr>
          <p:nvPr>
            <p:ph type="body" sz="quarter" idx="13"/>
          </p:nvPr>
        </p:nvSpPr>
        <p:spPr>
          <a:xfrm>
            <a:off x="134904" y="969433"/>
            <a:ext cx="8222111" cy="415925"/>
          </a:xfrm>
        </p:spPr>
        <p:txBody>
          <a:bodyPr/>
          <a:lstStyle/>
          <a:p>
            <a:pPr marL="0" indent="0"/>
            <a:r>
              <a:rPr lang="en-US" dirty="0"/>
              <a:t>Bulk metallic glass could slash prices of collaborative robots and lead to advanced 3D-printed metals</a:t>
            </a:r>
          </a:p>
          <a:p>
            <a:pPr marL="0" indent="0"/>
            <a:br>
              <a:rPr lang="en-US" dirty="0"/>
            </a:br>
            <a:endParaRPr lang="en-US" dirty="0"/>
          </a:p>
        </p:txBody>
      </p:sp>
      <p:pic>
        <p:nvPicPr>
          <p:cNvPr id="5" name="Picture 4">
            <a:extLst>
              <a:ext uri="{FF2B5EF4-FFF2-40B4-BE49-F238E27FC236}">
                <a16:creationId xmlns:a16="http://schemas.microsoft.com/office/drawing/2014/main" id="{E96FBC1C-CDD5-FF43-9F8D-4C4A4335FB1C}"/>
              </a:ext>
            </a:extLst>
          </p:cNvPr>
          <p:cNvPicPr>
            <a:picLocks noChangeAspect="1"/>
          </p:cNvPicPr>
          <p:nvPr/>
        </p:nvPicPr>
        <p:blipFill>
          <a:blip r:embed="rId2"/>
          <a:stretch>
            <a:fillRect/>
          </a:stretch>
        </p:blipFill>
        <p:spPr>
          <a:xfrm>
            <a:off x="5388964" y="1505867"/>
            <a:ext cx="3755036" cy="2131765"/>
          </a:xfrm>
          <a:prstGeom prst="rect">
            <a:avLst/>
          </a:prstGeom>
        </p:spPr>
      </p:pic>
      <p:pic>
        <p:nvPicPr>
          <p:cNvPr id="7" name="Picture 6">
            <a:extLst>
              <a:ext uri="{FF2B5EF4-FFF2-40B4-BE49-F238E27FC236}">
                <a16:creationId xmlns:a16="http://schemas.microsoft.com/office/drawing/2014/main" id="{DEE0E227-8FB9-F243-8115-9831D9DEA2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513"/>
          <a:stretch/>
        </p:blipFill>
        <p:spPr>
          <a:xfrm>
            <a:off x="4946754" y="3235360"/>
            <a:ext cx="2022336" cy="1513749"/>
          </a:xfrm>
          <a:prstGeom prst="rect">
            <a:avLst/>
          </a:prstGeom>
        </p:spPr>
      </p:pic>
    </p:spTree>
    <p:extLst>
      <p:ext uri="{BB962C8B-B14F-4D97-AF65-F5344CB8AC3E}">
        <p14:creationId xmlns:p14="http://schemas.microsoft.com/office/powerpoint/2010/main" val="305642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chemeClr val="accent4">
              <a:lumMod val="75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Redefining ‘Data Farm’</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284695" cy="3248925"/>
          </a:xfrm>
        </p:spPr>
        <p:txBody>
          <a:bodyPr/>
          <a:lstStyle/>
          <a:p>
            <a:r>
              <a:rPr lang="en-US" dirty="0">
                <a:solidFill>
                  <a:schemeClr val="accent4">
                    <a:lumMod val="75000"/>
                  </a:schemeClr>
                </a:solidFill>
              </a:rPr>
              <a:t>Kennedy Space Center</a:t>
            </a:r>
          </a:p>
          <a:p>
            <a:r>
              <a:rPr lang="en-US" dirty="0">
                <a:solidFill>
                  <a:schemeClr val="accent4">
                    <a:lumMod val="75000"/>
                  </a:schemeClr>
                </a:solidFill>
              </a:rPr>
              <a:t>Bowery Farming: New York, NY</a:t>
            </a:r>
          </a:p>
          <a:p>
            <a:pPr marL="0" indent="0">
              <a:buNone/>
            </a:pPr>
            <a:endParaRPr lang="en-US" dirty="0"/>
          </a:p>
          <a:p>
            <a:r>
              <a:rPr lang="en-US" sz="1600" dirty="0"/>
              <a:t>To convert existing buildings into indoor farms, Bowery Farming Inc. is leveraging the vertical farm structure NASA originated, along with the expertise of employees who participated in NASA-funded plant-growth research projects.</a:t>
            </a:r>
          </a:p>
          <a:p>
            <a:endParaRPr lang="en-US" b="0" dirty="0">
              <a:solidFill>
                <a:schemeClr val="tx1"/>
              </a:solidFill>
            </a:endParaRPr>
          </a:p>
        </p:txBody>
      </p:sp>
      <p:pic>
        <p:nvPicPr>
          <p:cNvPr id="8" name="Picture 7">
            <a:extLst>
              <a:ext uri="{FF2B5EF4-FFF2-40B4-BE49-F238E27FC236}">
                <a16:creationId xmlns:a16="http://schemas.microsoft.com/office/drawing/2014/main" id="{881E4A0C-39EE-B14B-85CF-CC7F83090245}"/>
              </a:ext>
            </a:extLst>
          </p:cNvPr>
          <p:cNvPicPr>
            <a:picLocks noChangeAspect="1"/>
          </p:cNvPicPr>
          <p:nvPr/>
        </p:nvPicPr>
        <p:blipFill>
          <a:blip r:embed="rId2"/>
          <a:stretch>
            <a:fillRect/>
          </a:stretch>
        </p:blipFill>
        <p:spPr>
          <a:xfrm>
            <a:off x="5586385" y="1340053"/>
            <a:ext cx="3042761" cy="3042761"/>
          </a:xfrm>
          <a:prstGeom prst="rect">
            <a:avLst/>
          </a:prstGeom>
        </p:spPr>
      </p:pic>
    </p:spTree>
    <p:extLst>
      <p:ext uri="{BB962C8B-B14F-4D97-AF65-F5344CB8AC3E}">
        <p14:creationId xmlns:p14="http://schemas.microsoft.com/office/powerpoint/2010/main" val="2531983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53453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a:t>
            </a:r>
          </a:p>
          <a:p>
            <a:r>
              <a:rPr lang="en-US" kern="0" dirty="0">
                <a:solidFill>
                  <a:schemeClr val="accent2">
                    <a:lumMod val="60000"/>
                    <a:lumOff val="40000"/>
                  </a:schemeClr>
                </a:solidFill>
              </a:rPr>
              <a:t>Orbit Logic</a:t>
            </a:r>
            <a:r>
              <a:rPr lang="en-US" dirty="0">
                <a:solidFill>
                  <a:schemeClr val="accent2">
                    <a:lumMod val="60000"/>
                    <a:lumOff val="40000"/>
                  </a:schemeClr>
                </a:solidFill>
              </a:rPr>
              <a:t>: Greenbelt</a:t>
            </a:r>
            <a:r>
              <a:rPr lang="en-US" kern="0" dirty="0">
                <a:solidFill>
                  <a:schemeClr val="accent2">
                    <a:lumMod val="60000"/>
                    <a:lumOff val="40000"/>
                  </a:schemeClr>
                </a:solidFill>
              </a:rPr>
              <a:t>, MD</a:t>
            </a:r>
            <a:endParaRPr lang="en-US" dirty="0">
              <a:solidFill>
                <a:schemeClr val="accent2">
                  <a:lumMod val="60000"/>
                  <a:lumOff val="40000"/>
                </a:schemeClr>
              </a:solidFill>
            </a:endParaRPr>
          </a:p>
          <a:p>
            <a:endParaRPr lang="en-US" kern="0" dirty="0"/>
          </a:p>
          <a:p>
            <a:r>
              <a:rPr lang="en-US" sz="1600" kern="0" dirty="0"/>
              <a:t>Experience gained while working on NASA satellite systems helped Orbit Logic of Greenbelt, Maryland, make improvements to NOAA’s Earth-observing satellite scheduling capabilities, which will be used to get weather-tracking data down to Earth more efficiently.</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NASA-Born Software Helps Weather Forecasting Around the Globe</a:t>
            </a:r>
          </a:p>
        </p:txBody>
      </p:sp>
      <p:sp>
        <p:nvSpPr>
          <p:cNvPr id="4" name="Text Placeholder 3">
            <a:extLst>
              <a:ext uri="{FF2B5EF4-FFF2-40B4-BE49-F238E27FC236}">
                <a16:creationId xmlns:a16="http://schemas.microsoft.com/office/drawing/2014/main" id="{BE803268-4FE6-1A48-AD27-7E4EF3A770A7}"/>
              </a:ext>
            </a:extLst>
          </p:cNvPr>
          <p:cNvSpPr>
            <a:spLocks noGrp="1"/>
          </p:cNvSpPr>
          <p:nvPr>
            <p:ph type="body" sz="quarter" idx="13"/>
          </p:nvPr>
        </p:nvSpPr>
        <p:spPr>
          <a:xfrm>
            <a:off x="134905" y="969433"/>
            <a:ext cx="5149128" cy="415925"/>
          </a:xfrm>
        </p:spPr>
        <p:txBody>
          <a:bodyPr/>
          <a:lstStyle/>
          <a:p>
            <a:pPr marL="0" indent="0"/>
            <a:r>
              <a:rPr lang="en-US" dirty="0"/>
              <a:t>Satellite scheduling software helps to consolidate data acquisition and improve weather forecasting</a:t>
            </a:r>
            <a:br>
              <a:rPr lang="en-US" dirty="0"/>
            </a:br>
            <a:endParaRPr lang="en-US" dirty="0"/>
          </a:p>
        </p:txBody>
      </p:sp>
      <p:pic>
        <p:nvPicPr>
          <p:cNvPr id="6" name="Picture 5">
            <a:extLst>
              <a:ext uri="{FF2B5EF4-FFF2-40B4-BE49-F238E27FC236}">
                <a16:creationId xmlns:a16="http://schemas.microsoft.com/office/drawing/2014/main" id="{23C1907B-F9BA-FB42-9018-83F36C2EF3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8472" y="1039201"/>
            <a:ext cx="3005528" cy="2301107"/>
          </a:xfrm>
          <a:prstGeom prst="rect">
            <a:avLst/>
          </a:prstGeom>
        </p:spPr>
      </p:pic>
      <p:pic>
        <p:nvPicPr>
          <p:cNvPr id="10" name="Picture 9">
            <a:extLst>
              <a:ext uri="{FF2B5EF4-FFF2-40B4-BE49-F238E27FC236}">
                <a16:creationId xmlns:a16="http://schemas.microsoft.com/office/drawing/2014/main" id="{4CEA9EA7-8C37-9F48-8168-E47C1BDCE1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4399" y="2717169"/>
            <a:ext cx="1828800" cy="1778000"/>
          </a:xfrm>
          <a:prstGeom prst="rect">
            <a:avLst/>
          </a:prstGeom>
        </p:spPr>
      </p:pic>
    </p:spTree>
    <p:extLst>
      <p:ext uri="{BB962C8B-B14F-4D97-AF65-F5344CB8AC3E}">
        <p14:creationId xmlns:p14="http://schemas.microsoft.com/office/powerpoint/2010/main" val="4160447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09981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kern="0" dirty="0">
                <a:solidFill>
                  <a:schemeClr val="accent2">
                    <a:lumMod val="60000"/>
                    <a:lumOff val="40000"/>
                  </a:schemeClr>
                </a:solidFill>
              </a:rPr>
              <a:t>Ario</a:t>
            </a:r>
            <a:r>
              <a:rPr lang="en-US" dirty="0">
                <a:solidFill>
                  <a:schemeClr val="accent2">
                    <a:lumMod val="60000"/>
                    <a:lumOff val="40000"/>
                  </a:schemeClr>
                </a:solidFill>
              </a:rPr>
              <a:t>: Seattle</a:t>
            </a:r>
            <a:r>
              <a:rPr lang="en-US" kern="0" dirty="0">
                <a:solidFill>
                  <a:schemeClr val="accent2">
                    <a:lumMod val="60000"/>
                    <a:lumOff val="40000"/>
                  </a:schemeClr>
                </a:solidFill>
              </a:rPr>
              <a:t>, WA</a:t>
            </a:r>
            <a:endParaRPr lang="en-US" dirty="0">
              <a:solidFill>
                <a:schemeClr val="accent2">
                  <a:lumMod val="60000"/>
                  <a:lumOff val="40000"/>
                </a:schemeClr>
              </a:solidFill>
            </a:endParaRPr>
          </a:p>
          <a:p>
            <a:endParaRPr lang="en-US" kern="0" dirty="0"/>
          </a:p>
          <a:p>
            <a:r>
              <a:rPr lang="en-US" sz="1600" kern="0" dirty="0"/>
              <a:t>When a lighting engineer wanted to make something new to help people get the rest they needed, NASA research allowed Ario of Seattle to create a wirelessly controlled LED lamp that is now seeing use in homes and hospitality.</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From a Lightbox to Lamps</a:t>
            </a:r>
          </a:p>
        </p:txBody>
      </p:sp>
      <p:sp>
        <p:nvSpPr>
          <p:cNvPr id="5" name="Text Placeholder 4">
            <a:extLst>
              <a:ext uri="{FF2B5EF4-FFF2-40B4-BE49-F238E27FC236}">
                <a16:creationId xmlns:a16="http://schemas.microsoft.com/office/drawing/2014/main" id="{DC1CA6F7-F700-5947-A16A-86FF36AAA16E}"/>
              </a:ext>
            </a:extLst>
          </p:cNvPr>
          <p:cNvSpPr>
            <a:spLocks noGrp="1"/>
          </p:cNvSpPr>
          <p:nvPr>
            <p:ph type="body" sz="quarter" idx="13"/>
          </p:nvPr>
        </p:nvSpPr>
        <p:spPr/>
        <p:txBody>
          <a:bodyPr/>
          <a:lstStyle/>
          <a:p>
            <a:r>
              <a:rPr lang="en-US" dirty="0"/>
              <a:t>Wireless LED lamps keep people’s circadian rhythm in check</a:t>
            </a:r>
          </a:p>
        </p:txBody>
      </p:sp>
      <p:pic>
        <p:nvPicPr>
          <p:cNvPr id="9" name="Picture 8">
            <a:extLst>
              <a:ext uri="{FF2B5EF4-FFF2-40B4-BE49-F238E27FC236}">
                <a16:creationId xmlns:a16="http://schemas.microsoft.com/office/drawing/2014/main" id="{05E4611D-36F5-D042-88E3-767FAD5A0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1577270"/>
            <a:ext cx="3048000" cy="1892300"/>
          </a:xfrm>
          <a:prstGeom prst="rect">
            <a:avLst/>
          </a:prstGeom>
        </p:spPr>
      </p:pic>
      <p:pic>
        <p:nvPicPr>
          <p:cNvPr id="12" name="Picture 11">
            <a:extLst>
              <a:ext uri="{FF2B5EF4-FFF2-40B4-BE49-F238E27FC236}">
                <a16:creationId xmlns:a16="http://schemas.microsoft.com/office/drawing/2014/main" id="{A8DC50A6-7C8D-704F-AA7E-86CC5F6C1A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4613" y="1577270"/>
            <a:ext cx="1508911" cy="2263367"/>
          </a:xfrm>
          <a:prstGeom prst="rect">
            <a:avLst/>
          </a:prstGeom>
        </p:spPr>
      </p:pic>
    </p:spTree>
    <p:extLst>
      <p:ext uri="{BB962C8B-B14F-4D97-AF65-F5344CB8AC3E}">
        <p14:creationId xmlns:p14="http://schemas.microsoft.com/office/powerpoint/2010/main" val="2787483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69192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kern="0" dirty="0">
                <a:solidFill>
                  <a:schemeClr val="accent2">
                    <a:lumMod val="60000"/>
                    <a:lumOff val="40000"/>
                  </a:schemeClr>
                </a:solidFill>
              </a:rPr>
              <a:t>Western Water International</a:t>
            </a:r>
            <a:r>
              <a:rPr lang="en-US" dirty="0">
                <a:solidFill>
                  <a:schemeClr val="accent2">
                    <a:lumMod val="60000"/>
                    <a:lumOff val="40000"/>
                  </a:schemeClr>
                </a:solidFill>
              </a:rPr>
              <a:t>: Forestville</a:t>
            </a:r>
            <a:r>
              <a:rPr lang="en-US" kern="0" dirty="0">
                <a:solidFill>
                  <a:schemeClr val="accent2">
                    <a:lumMod val="60000"/>
                    <a:lumOff val="40000"/>
                  </a:schemeClr>
                </a:solidFill>
              </a:rPr>
              <a:t>, MD</a:t>
            </a:r>
            <a:endParaRPr lang="en-US" dirty="0">
              <a:solidFill>
                <a:schemeClr val="accent2">
                  <a:lumMod val="60000"/>
                  <a:lumOff val="40000"/>
                </a:schemeClr>
              </a:solidFill>
            </a:endParaRPr>
          </a:p>
          <a:p>
            <a:endParaRPr lang="en-US" kern="0" dirty="0">
              <a:solidFill>
                <a:schemeClr val="accent2">
                  <a:lumMod val="60000"/>
                  <a:lumOff val="40000"/>
                </a:schemeClr>
              </a:solidFill>
            </a:endParaRPr>
          </a:p>
          <a:p>
            <a:r>
              <a:rPr lang="en-US" sz="1600" kern="0" dirty="0"/>
              <a:t>Decades ago, Western Water International of Forestville, Maryland, based its </a:t>
            </a:r>
            <a:r>
              <a:rPr lang="en-US" sz="1600" kern="0" dirty="0" err="1"/>
              <a:t>Aquaspace</a:t>
            </a:r>
            <a:r>
              <a:rPr lang="en-US" sz="1600" kern="0" dirty="0"/>
              <a:t> water filter compound in part on NASA technical reports. The business continues to grow after being selected by high-profile customers like the White House and D.C. schools.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‘Positive Energy’ Captures Contaminants</a:t>
            </a:r>
          </a:p>
        </p:txBody>
      </p:sp>
      <p:sp>
        <p:nvSpPr>
          <p:cNvPr id="5" name="Text Placeholder 4">
            <a:extLst>
              <a:ext uri="{FF2B5EF4-FFF2-40B4-BE49-F238E27FC236}">
                <a16:creationId xmlns:a16="http://schemas.microsoft.com/office/drawing/2014/main" id="{DC1CA6F7-F700-5947-A16A-86FF36AAA16E}"/>
              </a:ext>
            </a:extLst>
          </p:cNvPr>
          <p:cNvSpPr>
            <a:spLocks noGrp="1"/>
          </p:cNvSpPr>
          <p:nvPr>
            <p:ph type="body" sz="quarter" idx="13"/>
          </p:nvPr>
        </p:nvSpPr>
        <p:spPr/>
        <p:txBody>
          <a:bodyPr/>
          <a:lstStyle/>
          <a:p>
            <a:r>
              <a:rPr lang="en-US" dirty="0" err="1"/>
              <a:t>Aquaspace</a:t>
            </a:r>
            <a:r>
              <a:rPr lang="en-US" dirty="0"/>
              <a:t> filters still build on research for Apollo, space shuttle  water purification </a:t>
            </a:r>
          </a:p>
        </p:txBody>
      </p:sp>
      <p:pic>
        <p:nvPicPr>
          <p:cNvPr id="4" name="Picture 3">
            <a:extLst>
              <a:ext uri="{FF2B5EF4-FFF2-40B4-BE49-F238E27FC236}">
                <a16:creationId xmlns:a16="http://schemas.microsoft.com/office/drawing/2014/main" id="{F6BBF436-E797-7246-879A-702B66CE1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4019" y="1205859"/>
            <a:ext cx="3689981" cy="1583617"/>
          </a:xfrm>
          <a:prstGeom prst="rect">
            <a:avLst/>
          </a:prstGeom>
        </p:spPr>
      </p:pic>
      <p:pic>
        <p:nvPicPr>
          <p:cNvPr id="7" name="Picture 6">
            <a:extLst>
              <a:ext uri="{FF2B5EF4-FFF2-40B4-BE49-F238E27FC236}">
                <a16:creationId xmlns:a16="http://schemas.microsoft.com/office/drawing/2014/main" id="{A144652C-DD13-2843-8959-B593BB2E9B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0209" y="2934341"/>
            <a:ext cx="1828800" cy="2006600"/>
          </a:xfrm>
          <a:prstGeom prst="rect">
            <a:avLst/>
          </a:prstGeom>
        </p:spPr>
      </p:pic>
    </p:spTree>
    <p:extLst>
      <p:ext uri="{BB962C8B-B14F-4D97-AF65-F5344CB8AC3E}">
        <p14:creationId xmlns:p14="http://schemas.microsoft.com/office/powerpoint/2010/main" val="3772139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B59E20-B421-4241-AAB5-686AAA4104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190"/>
          <a:stretch/>
        </p:blipFill>
        <p:spPr>
          <a:xfrm>
            <a:off x="4323084" y="1158114"/>
            <a:ext cx="1712428" cy="1807232"/>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380750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dirty="0" err="1">
                <a:solidFill>
                  <a:schemeClr val="accent2">
                    <a:lumMod val="60000"/>
                    <a:lumOff val="40000"/>
                  </a:schemeClr>
                </a:solidFill>
              </a:rPr>
              <a:t>Walero</a:t>
            </a:r>
            <a:r>
              <a:rPr lang="en-US" dirty="0">
                <a:solidFill>
                  <a:schemeClr val="accent2">
                    <a:lumMod val="60000"/>
                    <a:lumOff val="40000"/>
                  </a:schemeClr>
                </a:solidFill>
              </a:rPr>
              <a:t>: Mooresville, NC </a:t>
            </a:r>
          </a:p>
          <a:p>
            <a:endParaRPr lang="en-US" kern="0" dirty="0"/>
          </a:p>
          <a:p>
            <a:r>
              <a:rPr lang="en-US" sz="1600" kern="0" dirty="0"/>
              <a:t>Phase Change Materials originally developed for spacesuits under an SBIR with NASA’s Johnson Space Flight Center are now being used in specialized undergarments to help keep race car drivers cool in the cockpit.</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From Spacesuits to Racing Suits</a:t>
            </a:r>
          </a:p>
        </p:txBody>
      </p:sp>
      <p:sp>
        <p:nvSpPr>
          <p:cNvPr id="5" name="Text Placeholder 4">
            <a:extLst>
              <a:ext uri="{FF2B5EF4-FFF2-40B4-BE49-F238E27FC236}">
                <a16:creationId xmlns:a16="http://schemas.microsoft.com/office/drawing/2014/main" id="{DC1CA6F7-F700-5947-A16A-86FF36AAA16E}"/>
              </a:ext>
            </a:extLst>
          </p:cNvPr>
          <p:cNvSpPr>
            <a:spLocks noGrp="1"/>
          </p:cNvSpPr>
          <p:nvPr>
            <p:ph type="body" sz="quarter" idx="13"/>
          </p:nvPr>
        </p:nvSpPr>
        <p:spPr/>
        <p:txBody>
          <a:bodyPr/>
          <a:lstStyle/>
          <a:p>
            <a:r>
              <a:rPr lang="en-US" dirty="0"/>
              <a:t>NASA-funded materials give race car drivers more comfort and better performance</a:t>
            </a:r>
          </a:p>
        </p:txBody>
      </p:sp>
      <p:pic>
        <p:nvPicPr>
          <p:cNvPr id="6" name="Picture 5">
            <a:extLst>
              <a:ext uri="{FF2B5EF4-FFF2-40B4-BE49-F238E27FC236}">
                <a16:creationId xmlns:a16="http://schemas.microsoft.com/office/drawing/2014/main" id="{C0E256B5-B687-7144-82BA-AD4036C678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4900" y="3097697"/>
            <a:ext cx="1909789" cy="1490567"/>
          </a:xfrm>
          <a:prstGeom prst="rect">
            <a:avLst/>
          </a:prstGeom>
        </p:spPr>
      </p:pic>
      <p:pic>
        <p:nvPicPr>
          <p:cNvPr id="10" name="Picture 9">
            <a:extLst>
              <a:ext uri="{FF2B5EF4-FFF2-40B4-BE49-F238E27FC236}">
                <a16:creationId xmlns:a16="http://schemas.microsoft.com/office/drawing/2014/main" id="{561E3152-6512-9743-BB96-EFFBA4CC41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4900" y="1158114"/>
            <a:ext cx="2959100" cy="1803400"/>
          </a:xfrm>
          <a:prstGeom prst="rect">
            <a:avLst/>
          </a:prstGeom>
        </p:spPr>
      </p:pic>
    </p:spTree>
    <p:extLst>
      <p:ext uri="{BB962C8B-B14F-4D97-AF65-F5344CB8AC3E}">
        <p14:creationId xmlns:p14="http://schemas.microsoft.com/office/powerpoint/2010/main" val="1771461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61697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dirty="0">
                <a:solidFill>
                  <a:schemeClr val="accent2">
                    <a:lumMod val="60000"/>
                    <a:lumOff val="40000"/>
                  </a:schemeClr>
                </a:solidFill>
              </a:rPr>
              <a:t>REM Surface Engineering: Southington, CT </a:t>
            </a:r>
          </a:p>
          <a:p>
            <a:endParaRPr lang="en-US" kern="0" dirty="0"/>
          </a:p>
          <a:p>
            <a:r>
              <a:rPr lang="en-US" sz="1600" kern="0" dirty="0"/>
              <a:t>Additive manufacturing with superalloys promised cheaper, better rocket engines, </a:t>
            </a:r>
            <a:br>
              <a:rPr lang="en-US" sz="1600" kern="0" dirty="0"/>
            </a:br>
            <a:r>
              <a:rPr lang="en-US" sz="1600" kern="0" dirty="0"/>
              <a:t>but rough surfaces reduced performance </a:t>
            </a:r>
            <a:br>
              <a:rPr lang="en-US" sz="1600" kern="0" dirty="0"/>
            </a:br>
            <a:r>
              <a:rPr lang="en-US" sz="1600" kern="0" dirty="0"/>
              <a:t>of 3D printed parts. With NASA SBIR funding, </a:t>
            </a:r>
            <a:br>
              <a:rPr lang="en-US" sz="1600" kern="0" dirty="0"/>
            </a:br>
            <a:r>
              <a:rPr lang="en-US" sz="1600" kern="0" dirty="0"/>
              <a:t>a company developed a solution. </a:t>
            </a:r>
            <a:endParaRPr lang="en-US" sz="1400" kern="0" dirty="0"/>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r>
              <a:rPr lang="en-US" dirty="0"/>
              <a:t>Some Engineering Is Only Skin Deep</a:t>
            </a:r>
          </a:p>
        </p:txBody>
      </p:sp>
      <p:sp>
        <p:nvSpPr>
          <p:cNvPr id="5" name="Text Placeholder 4">
            <a:extLst>
              <a:ext uri="{FF2B5EF4-FFF2-40B4-BE49-F238E27FC236}">
                <a16:creationId xmlns:a16="http://schemas.microsoft.com/office/drawing/2014/main" id="{DC1CA6F7-F700-5947-A16A-86FF36AAA16E}"/>
              </a:ext>
            </a:extLst>
          </p:cNvPr>
          <p:cNvSpPr>
            <a:spLocks noGrp="1"/>
          </p:cNvSpPr>
          <p:nvPr>
            <p:ph type="body" sz="quarter" idx="13"/>
          </p:nvPr>
        </p:nvSpPr>
        <p:spPr>
          <a:xfrm>
            <a:off x="134938" y="622940"/>
            <a:ext cx="5598800" cy="463847"/>
          </a:xfrm>
        </p:spPr>
        <p:txBody>
          <a:bodyPr/>
          <a:lstStyle/>
          <a:p>
            <a:pPr marL="0" indent="0"/>
            <a:r>
              <a:rPr lang="en-US" dirty="0"/>
              <a:t>Ability to finish surfaces of 3D-printed superalloys improves performance for engines, industry </a:t>
            </a:r>
          </a:p>
        </p:txBody>
      </p:sp>
      <p:pic>
        <p:nvPicPr>
          <p:cNvPr id="4" name="Picture 3">
            <a:extLst>
              <a:ext uri="{FF2B5EF4-FFF2-40B4-BE49-F238E27FC236}">
                <a16:creationId xmlns:a16="http://schemas.microsoft.com/office/drawing/2014/main" id="{7E7D1E7B-89E8-0045-9416-D4FF8AF6ED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09082" y="937822"/>
            <a:ext cx="3934918" cy="2082227"/>
          </a:xfrm>
          <a:prstGeom prst="rect">
            <a:avLst/>
          </a:prstGeom>
        </p:spPr>
      </p:pic>
      <p:pic>
        <p:nvPicPr>
          <p:cNvPr id="13" name="Picture 12">
            <a:extLst>
              <a:ext uri="{FF2B5EF4-FFF2-40B4-BE49-F238E27FC236}">
                <a16:creationId xmlns:a16="http://schemas.microsoft.com/office/drawing/2014/main" id="{E71118DF-5643-EB46-ABD5-B44AE0F464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0294" y="3147518"/>
            <a:ext cx="1828800" cy="1371600"/>
          </a:xfrm>
          <a:prstGeom prst="rect">
            <a:avLst/>
          </a:prstGeom>
        </p:spPr>
      </p:pic>
      <p:pic>
        <p:nvPicPr>
          <p:cNvPr id="15" name="Picture 14">
            <a:extLst>
              <a:ext uri="{FF2B5EF4-FFF2-40B4-BE49-F238E27FC236}">
                <a16:creationId xmlns:a16="http://schemas.microsoft.com/office/drawing/2014/main" id="{1B9F2ED2-2F55-F345-9E64-F215E11B72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09082" y="3147518"/>
            <a:ext cx="1828800" cy="1816100"/>
          </a:xfrm>
          <a:prstGeom prst="rect">
            <a:avLst/>
          </a:prstGeom>
        </p:spPr>
      </p:pic>
    </p:spTree>
    <p:extLst>
      <p:ext uri="{BB962C8B-B14F-4D97-AF65-F5344CB8AC3E}">
        <p14:creationId xmlns:p14="http://schemas.microsoft.com/office/powerpoint/2010/main" val="107489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chemeClr val="accent4">
              <a:lumMod val="75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Specialized Spuds</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132295" cy="3248925"/>
          </a:xfrm>
        </p:spPr>
        <p:txBody>
          <a:bodyPr/>
          <a:lstStyle/>
          <a:p>
            <a:r>
              <a:rPr lang="en-US" dirty="0">
                <a:solidFill>
                  <a:schemeClr val="accent4">
                    <a:lumMod val="75000"/>
                  </a:schemeClr>
                </a:solidFill>
              </a:rPr>
              <a:t>Kennedy Space Center</a:t>
            </a:r>
          </a:p>
          <a:p>
            <a:r>
              <a:rPr lang="en-US" dirty="0">
                <a:solidFill>
                  <a:schemeClr val="accent4">
                    <a:lumMod val="75000"/>
                  </a:schemeClr>
                </a:solidFill>
              </a:rPr>
              <a:t>CSS Farms: Watertown, SD</a:t>
            </a:r>
          </a:p>
          <a:p>
            <a:pPr marL="0" indent="0">
              <a:buNone/>
            </a:pPr>
            <a:endParaRPr lang="en-US" dirty="0"/>
          </a:p>
          <a:p>
            <a:r>
              <a:rPr lang="en-US" sz="1600" dirty="0"/>
              <a:t>Dramatic greenhouse yields at CSS Farms LLC are the result of a NASA-developed hydroponic growing method specifically for root vegetables such as potatoes.</a:t>
            </a:r>
            <a:br>
              <a:rPr lang="en-US" sz="1600" dirty="0"/>
            </a:br>
            <a:endParaRPr lang="en-US" sz="1600" b="0" dirty="0">
              <a:solidFill>
                <a:schemeClr val="tx1"/>
              </a:solidFill>
            </a:endParaRPr>
          </a:p>
        </p:txBody>
      </p:sp>
      <p:pic>
        <p:nvPicPr>
          <p:cNvPr id="8" name="Picture 7">
            <a:extLst>
              <a:ext uri="{FF2B5EF4-FFF2-40B4-BE49-F238E27FC236}">
                <a16:creationId xmlns:a16="http://schemas.microsoft.com/office/drawing/2014/main" id="{881E4A0C-39EE-B14B-85CF-CC7F830902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4943"/>
          <a:stretch/>
        </p:blipFill>
        <p:spPr>
          <a:xfrm>
            <a:off x="4876802" y="1047750"/>
            <a:ext cx="3331394" cy="3335064"/>
          </a:xfrm>
          <a:prstGeom prst="rect">
            <a:avLst/>
          </a:prstGeom>
        </p:spPr>
      </p:pic>
    </p:spTree>
    <p:extLst>
      <p:ext uri="{BB962C8B-B14F-4D97-AF65-F5344CB8AC3E}">
        <p14:creationId xmlns:p14="http://schemas.microsoft.com/office/powerpoint/2010/main" val="47489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0222BD-42CC-E144-BB5B-033839766303}"/>
              </a:ext>
            </a:extLst>
          </p:cNvPr>
          <p:cNvSpPr/>
          <p:nvPr/>
        </p:nvSpPr>
        <p:spPr>
          <a:xfrm>
            <a:off x="0" y="1379434"/>
            <a:ext cx="4385734" cy="3288100"/>
          </a:xfrm>
          <a:prstGeom prst="rect">
            <a:avLst/>
          </a:prstGeom>
          <a:solidFill>
            <a:srgbClr val="0070C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NASA Helps Drones Take Flight</a:t>
            </a:r>
            <a:br>
              <a:rPr lang="en-US" dirty="0"/>
            </a:b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54056" y="1978422"/>
            <a:ext cx="3859144" cy="2869841"/>
          </a:xfrm>
        </p:spPr>
        <p:txBody>
          <a:bodyPr/>
          <a:lstStyle/>
          <a:p>
            <a:r>
              <a:rPr lang="en-US" sz="2000" dirty="0">
                <a:solidFill>
                  <a:schemeClr val="tx1"/>
                </a:solidFill>
              </a:rPr>
              <a:t>Spinoff Theme</a:t>
            </a:r>
          </a:p>
          <a:p>
            <a:r>
              <a:rPr lang="en-US" dirty="0"/>
              <a:t>Software, research, and testing environments provided by NASA are providing the critical groundwork to help drones navigate better and avoid accidents.  </a:t>
            </a:r>
          </a:p>
        </p:txBody>
      </p:sp>
      <p:pic>
        <p:nvPicPr>
          <p:cNvPr id="11" name="Picture 10">
            <a:extLst>
              <a:ext uri="{FF2B5EF4-FFF2-40B4-BE49-F238E27FC236}">
                <a16:creationId xmlns:a16="http://schemas.microsoft.com/office/drawing/2014/main" id="{F916A570-8311-F842-985A-B2D2C7E6731C}"/>
              </a:ext>
            </a:extLst>
          </p:cNvPr>
          <p:cNvPicPr>
            <a:picLocks noChangeAspect="1"/>
          </p:cNvPicPr>
          <p:nvPr/>
        </p:nvPicPr>
        <p:blipFill>
          <a:blip r:embed="rId2"/>
          <a:srcRect t="4070" b="4070"/>
          <a:stretch/>
        </p:blipFill>
        <p:spPr>
          <a:xfrm rot="10800000" flipV="1">
            <a:off x="4311719" y="1379434"/>
            <a:ext cx="4832279" cy="3288100"/>
          </a:xfrm>
          <a:prstGeom prst="rect">
            <a:avLst/>
          </a:prstGeom>
        </p:spPr>
      </p:pic>
      <p:sp>
        <p:nvSpPr>
          <p:cNvPr id="8" name="Rectangle 7">
            <a:extLst>
              <a:ext uri="{FF2B5EF4-FFF2-40B4-BE49-F238E27FC236}">
                <a16:creationId xmlns:a16="http://schemas.microsoft.com/office/drawing/2014/main" id="{160182D9-7DAD-3B43-8259-7B81CD02F2FB}"/>
              </a:ext>
            </a:extLst>
          </p:cNvPr>
          <p:cNvSpPr/>
          <p:nvPr/>
        </p:nvSpPr>
        <p:spPr>
          <a:xfrm>
            <a:off x="134905" y="496232"/>
            <a:ext cx="6131888" cy="523220"/>
          </a:xfrm>
          <a:prstGeom prst="rect">
            <a:avLst/>
          </a:prstGeom>
        </p:spPr>
        <p:txBody>
          <a:bodyPr wrap="square">
            <a:spAutoFit/>
          </a:bodyPr>
          <a:lstStyle/>
          <a:p>
            <a:r>
              <a:rPr lang="en-US" sz="1400" dirty="0">
                <a:solidFill>
                  <a:srgbClr val="0070C0"/>
                </a:solidFill>
              </a:rPr>
              <a:t>The agency has helped develop the foundational technology and systems that are enabling remotely piloted aircraft to fill our skies</a:t>
            </a:r>
          </a:p>
        </p:txBody>
      </p:sp>
    </p:spTree>
    <p:extLst>
      <p:ext uri="{BB962C8B-B14F-4D97-AF65-F5344CB8AC3E}">
        <p14:creationId xmlns:p14="http://schemas.microsoft.com/office/powerpoint/2010/main" val="124796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758266" y="1240627"/>
            <a:ext cx="4385734" cy="3288100"/>
          </a:xfrm>
          <a:prstGeom prst="rect">
            <a:avLst/>
          </a:prstGeom>
          <a:solidFill>
            <a:srgbClr val="0070C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Flying Your Own Drone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3755042" cy="4384475"/>
          </a:xfrm>
        </p:spPr>
        <p:txBody>
          <a:bodyPr/>
          <a:lstStyle/>
          <a:p>
            <a:r>
              <a:rPr lang="en-US" dirty="0">
                <a:solidFill>
                  <a:srgbClr val="0070C0"/>
                </a:solidFill>
              </a:rPr>
              <a:t>Ames Research Center</a:t>
            </a:r>
          </a:p>
          <a:p>
            <a:r>
              <a:rPr lang="en-US" dirty="0">
                <a:solidFill>
                  <a:srgbClr val="0070C0"/>
                </a:solidFill>
              </a:rPr>
              <a:t>Avision: Santa Monica, CA</a:t>
            </a:r>
          </a:p>
          <a:p>
            <a:pPr marL="0" indent="0">
              <a:buNone/>
            </a:pPr>
            <a:endParaRPr lang="en-US" dirty="0"/>
          </a:p>
          <a:p>
            <a:r>
              <a:rPr lang="en-US" sz="1600" dirty="0"/>
              <a:t>After working with engineers at NASA under a Space Act Agreement, Santa Monica, California-based Avision developed its own drone management app to help pilots navigate small drones in low-altitude airspace.</a:t>
            </a:r>
            <a:endParaRPr lang="en-US" dirty="0">
              <a:solidFill>
                <a:schemeClr val="tx1"/>
              </a:solidFill>
            </a:endParaRPr>
          </a:p>
        </p:txBody>
      </p:sp>
      <p:pic>
        <p:nvPicPr>
          <p:cNvPr id="8" name="Picture 7">
            <a:extLst>
              <a:ext uri="{FF2B5EF4-FFF2-40B4-BE49-F238E27FC236}">
                <a16:creationId xmlns:a16="http://schemas.microsoft.com/office/drawing/2014/main" id="{342A4217-B572-1044-B08B-42CDC28F3B77}"/>
              </a:ext>
            </a:extLst>
          </p:cNvPr>
          <p:cNvPicPr>
            <a:picLocks noChangeAspect="1"/>
          </p:cNvPicPr>
          <p:nvPr/>
        </p:nvPicPr>
        <p:blipFill>
          <a:blip r:embed="rId2"/>
          <a:stretch>
            <a:fillRect/>
          </a:stretch>
        </p:blipFill>
        <p:spPr>
          <a:xfrm>
            <a:off x="4405339" y="1529553"/>
            <a:ext cx="4738661" cy="2690178"/>
          </a:xfrm>
          <a:prstGeom prst="rect">
            <a:avLst/>
          </a:prstGeom>
        </p:spPr>
      </p:pic>
    </p:spTree>
    <p:extLst>
      <p:ext uri="{BB962C8B-B14F-4D97-AF65-F5344CB8AC3E}">
        <p14:creationId xmlns:p14="http://schemas.microsoft.com/office/powerpoint/2010/main" val="417678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5384802" y="1240627"/>
            <a:ext cx="3759198" cy="3288100"/>
          </a:xfrm>
          <a:prstGeom prst="rect">
            <a:avLst/>
          </a:prstGeom>
          <a:solidFill>
            <a:srgbClr val="0070C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Remotely Piloted and Global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919933" cy="4384475"/>
          </a:xfrm>
        </p:spPr>
        <p:txBody>
          <a:bodyPr/>
          <a:lstStyle/>
          <a:p>
            <a:r>
              <a:rPr lang="en-US" dirty="0">
                <a:solidFill>
                  <a:srgbClr val="0070C0"/>
                </a:solidFill>
              </a:rPr>
              <a:t>Langley Research Center</a:t>
            </a:r>
          </a:p>
          <a:p>
            <a:r>
              <a:rPr lang="en-US" dirty="0">
                <a:solidFill>
                  <a:srgbClr val="0070C0"/>
                </a:solidFill>
              </a:rPr>
              <a:t>General Atomics:  San Diego, CA</a:t>
            </a:r>
          </a:p>
          <a:p>
            <a:pPr marL="0" indent="0">
              <a:buNone/>
            </a:pPr>
            <a:endParaRPr lang="en-US" dirty="0"/>
          </a:p>
          <a:p>
            <a:r>
              <a:rPr lang="en-US" sz="1600" dirty="0"/>
              <a:t>While helping NASA develop detect-and-avoid algorithms that eventually validated new safety standards, San Diego-based General Atomics developed its own system to help aircraft, including drones, avoid collisions.</a:t>
            </a:r>
          </a:p>
        </p:txBody>
      </p:sp>
      <p:pic>
        <p:nvPicPr>
          <p:cNvPr id="5" name="Picture 4">
            <a:extLst>
              <a:ext uri="{FF2B5EF4-FFF2-40B4-BE49-F238E27FC236}">
                <a16:creationId xmlns:a16="http://schemas.microsoft.com/office/drawing/2014/main" id="{0FD343DD-7BFF-C54B-95F0-BF048E3A85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77028" y="2127077"/>
            <a:ext cx="3766972" cy="2401650"/>
          </a:xfrm>
          <a:prstGeom prst="rect">
            <a:avLst/>
          </a:prstGeom>
        </p:spPr>
      </p:pic>
      <p:pic>
        <p:nvPicPr>
          <p:cNvPr id="8" name="Picture 7">
            <a:extLst>
              <a:ext uri="{FF2B5EF4-FFF2-40B4-BE49-F238E27FC236}">
                <a16:creationId xmlns:a16="http://schemas.microsoft.com/office/drawing/2014/main" id="{342A4217-B572-1044-B08B-42CDC28F3B7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54838" y="1033960"/>
            <a:ext cx="3230341" cy="1850717"/>
          </a:xfrm>
          <a:prstGeom prst="rect">
            <a:avLst/>
          </a:prstGeom>
        </p:spPr>
      </p:pic>
    </p:spTree>
    <p:extLst>
      <p:ext uri="{BB962C8B-B14F-4D97-AF65-F5344CB8AC3E}">
        <p14:creationId xmlns:p14="http://schemas.microsoft.com/office/powerpoint/2010/main" val="1004228767"/>
      </p:ext>
    </p:extLst>
  </p:cSld>
  <p:clrMapOvr>
    <a:masterClrMapping/>
  </p:clrMapOvr>
</p:sld>
</file>

<file path=ppt/theme/theme1.xml><?xml version="1.0" encoding="utf-8"?>
<a:theme xmlns:a="http://schemas.openxmlformats.org/drawingml/2006/main" name="T2 Widescreen Template 2017">
  <a:themeElements>
    <a:clrScheme name="Custom 1">
      <a:dk1>
        <a:srgbClr val="000000"/>
      </a:dk1>
      <a:lt1>
        <a:srgbClr val="FFFFFF"/>
      </a:lt1>
      <a:dk2>
        <a:srgbClr val="000000"/>
      </a:dk2>
      <a:lt2>
        <a:srgbClr val="666666"/>
      </a:lt2>
      <a:accent1>
        <a:srgbClr val="BB3249"/>
      </a:accent1>
      <a:accent2>
        <a:srgbClr val="0662A1"/>
      </a:accent2>
      <a:accent3>
        <a:srgbClr val="A200D7"/>
      </a:accent3>
      <a:accent4>
        <a:srgbClr val="44B140"/>
      </a:accent4>
      <a:accent5>
        <a:srgbClr val="FCD156"/>
      </a:accent5>
      <a:accent6>
        <a:srgbClr val="F0620B"/>
      </a:accent6>
      <a:hlink>
        <a:srgbClr val="2369BF"/>
      </a:hlink>
      <a:folHlink>
        <a:srgbClr val="7129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smtClean="0">
            <a:solidFill>
              <a:srgbClr val="00599B"/>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a:noAutofit/>
      </a:bodyPr>
      <a:lstStyle>
        <a:defPPr marL="342900" indent="-342900" eaLnBrk="1" fontAlgn="auto" hangingPunct="1">
          <a:spcBef>
            <a:spcPts val="0"/>
          </a:spcBef>
          <a:spcAft>
            <a:spcPts val="600"/>
          </a:spcAft>
          <a:defRPr sz="1400" b="1" dirty="0">
            <a:solidFill>
              <a:schemeClr val="accent2"/>
            </a:solidFill>
            <a:latin typeface="Arial"/>
            <a:cs typeface="Arial"/>
          </a:defRPr>
        </a:defPPr>
      </a:lstStyle>
      <a:style>
        <a:lnRef idx="2">
          <a:schemeClr val="accent1"/>
        </a:lnRef>
        <a:fillRef idx="1">
          <a:schemeClr val="lt1"/>
        </a:fillRef>
        <a:effectRef idx="0">
          <a:schemeClr val="accent1"/>
        </a:effectRef>
        <a:fontRef idx="minor">
          <a:schemeClr val="dk1"/>
        </a:fontRef>
      </a: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inoff.2021" id="{92B65811-F244-6342-BA88-D6C796E49A00}" vid="{EC67A411-B283-3049-9F1D-7AFBB2C20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T2 Widescreen Template 2017</Template>
  <TotalTime>9361</TotalTime>
  <Words>3280</Words>
  <Application>Microsoft Macintosh PowerPoint</Application>
  <PresentationFormat>On-screen Show (16:9)</PresentationFormat>
  <Paragraphs>282</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HelveticaNeueLT Std Med</vt:lpstr>
      <vt:lpstr>Wingdings</vt:lpstr>
      <vt:lpstr>T2 Widescreen Template 2017</vt:lpstr>
      <vt:lpstr>PowerPoint Presentation</vt:lpstr>
      <vt:lpstr>A Moveable Feast: Plant Research for Space Advances Earth Agriculture  </vt:lpstr>
      <vt:lpstr>Space Inspired Farming</vt:lpstr>
      <vt:lpstr>Plant-Growth R&amp;D</vt:lpstr>
      <vt:lpstr>Redefining ‘Data Farm’</vt:lpstr>
      <vt:lpstr>Specialized Spuds</vt:lpstr>
      <vt:lpstr>NASA Helps Drones Take Flight </vt:lpstr>
      <vt:lpstr>Flying Your Own Drone </vt:lpstr>
      <vt:lpstr>Remotely Piloted and Global </vt:lpstr>
      <vt:lpstr>On the Ground and in the Cloud</vt:lpstr>
      <vt:lpstr>Simulations, Live Flights, and Flight Simulators</vt:lpstr>
      <vt:lpstr>Safely Detoxifying Soil and Groundwater with NASA Technology</vt:lpstr>
      <vt:lpstr>Cheaper, Faster, More Effective Brownfield Cleanup </vt:lpstr>
      <vt:lpstr>Improving Toxic Site Remediation </vt:lpstr>
      <vt:lpstr>Tackling Worldwide Environmental Cleanup </vt:lpstr>
      <vt:lpstr>Eliminating Persistent Chemicals from Soil  and Groundwater </vt:lpstr>
      <vt:lpstr>Clean Air Tech for Spacecraft  Helps Fight Pandemic</vt:lpstr>
      <vt:lpstr>From Plants in Space to the Human Race</vt:lpstr>
      <vt:lpstr>Spacecraft: The Ultimate Indoor Environment </vt:lpstr>
      <vt:lpstr>‘Electronic Nose’ Smells Trouble </vt:lpstr>
      <vt:lpstr>Keeping Warmer in the Great Outdoors</vt:lpstr>
      <vt:lpstr>New Twist on a Classic Insulator</vt:lpstr>
      <vt:lpstr>Going for Gold</vt:lpstr>
      <vt:lpstr>On the Hunt for Better Insulation</vt:lpstr>
      <vt:lpstr>Aerogel Keeps On Climbing</vt:lpstr>
      <vt:lpstr>Lighting in a Bottle</vt:lpstr>
      <vt:lpstr>LED Lights for Sleep and Sanitizing</vt:lpstr>
      <vt:lpstr>LEDs: They’ve Got What Plants Crave</vt:lpstr>
      <vt:lpstr>Spinoff Features</vt:lpstr>
      <vt:lpstr>NASA Helps Private Lander Shoot for the Moon</vt:lpstr>
      <vt:lpstr>Space Pens, Pencils, and How NASA Takes Notes in Space</vt:lpstr>
      <vt:lpstr>Forecasting Saharan Dust to Minimize Health Risks</vt:lpstr>
      <vt:lpstr>NASA’s Robotic Glove Finds Commercial Handhold</vt:lpstr>
      <vt:lpstr>Expertise Flows from Computer Cognition</vt:lpstr>
      <vt:lpstr>High-Performance Lasers Make Waves in Self-Driving Cars, Quantum Devices</vt:lpstr>
      <vt:lpstr>‘Reflecting’ on Life’s Daily Challenges</vt:lpstr>
      <vt:lpstr>Measuring Moon Dust to Fight Air Pollution </vt:lpstr>
      <vt:lpstr>Microbes Help Trees Clean Up Pollution  </vt:lpstr>
      <vt:lpstr>Ultrasonic Welding Makes Parts for NASA Missions, Commercial Industry</vt:lpstr>
      <vt:lpstr>Water Purification Anywhere on Earth</vt:lpstr>
      <vt:lpstr>Plasma Improves 3D Electronics Printing </vt:lpstr>
      <vt:lpstr>Computers Tough Enough for Space</vt:lpstr>
      <vt:lpstr>NASA-born Software Keeps Cloud Traffic Moving</vt:lpstr>
      <vt:lpstr>Neurological Devices, Racecars, Antennas Benefit from NASA Heat Shield Material </vt:lpstr>
      <vt:lpstr>Test Rockets Prepare for Distant Landings</vt:lpstr>
      <vt:lpstr>Swinging the HAMR </vt:lpstr>
      <vt:lpstr>Getting Water Out of Snow  with NASA Technology</vt:lpstr>
      <vt:lpstr>Stay Safe with Battery Testing for Space</vt:lpstr>
      <vt:lpstr>Metallic Glass Gears Up for ‘Cobots,’ Coatings, and More</vt:lpstr>
      <vt:lpstr>NASA-Born Software Helps Weather Forecasting Around the Globe</vt:lpstr>
      <vt:lpstr>From a Lightbox to Lamps</vt:lpstr>
      <vt:lpstr>‘Positive Energy’ Captures Contaminants</vt:lpstr>
      <vt:lpstr>From Spacesuits to Racing Suits</vt:lpstr>
      <vt:lpstr>Some Engineering Is Only Skin Deep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Jennie (GSFC-279.0)[TRAX INTERNATIONAL CORP]</dc:creator>
  <cp:lastModifiedBy>Mitchell, Jennie (GSFC-279.0)[TRAX INTERNATIONAL CORP]</cp:lastModifiedBy>
  <cp:revision>186</cp:revision>
  <cp:lastPrinted>2018-03-13T15:51:15Z</cp:lastPrinted>
  <dcterms:created xsi:type="dcterms:W3CDTF">2020-10-14T14:56:11Z</dcterms:created>
  <dcterms:modified xsi:type="dcterms:W3CDTF">2022-01-18T20:11:42Z</dcterms:modified>
</cp:coreProperties>
</file>