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2"/>
  </p:notesMasterIdLst>
  <p:sldIdLst>
    <p:sldId id="256" r:id="rId3"/>
    <p:sldId id="257" r:id="rId4"/>
    <p:sldId id="296" r:id="rId5"/>
    <p:sldId id="314" r:id="rId6"/>
    <p:sldId id="294" r:id="rId7"/>
    <p:sldId id="286" r:id="rId8"/>
    <p:sldId id="300" r:id="rId9"/>
    <p:sldId id="303" r:id="rId10"/>
    <p:sldId id="258" r:id="rId11"/>
    <p:sldId id="285" r:id="rId12"/>
    <p:sldId id="270" r:id="rId13"/>
    <p:sldId id="268" r:id="rId14"/>
    <p:sldId id="266" r:id="rId15"/>
    <p:sldId id="271" r:id="rId16"/>
    <p:sldId id="306" r:id="rId17"/>
    <p:sldId id="259" r:id="rId18"/>
    <p:sldId id="280" r:id="rId19"/>
    <p:sldId id="279" r:id="rId20"/>
    <p:sldId id="298" r:id="rId21"/>
    <p:sldId id="310" r:id="rId22"/>
    <p:sldId id="273" r:id="rId23"/>
    <p:sldId id="272" r:id="rId24"/>
    <p:sldId id="304" r:id="rId25"/>
    <p:sldId id="292" r:id="rId26"/>
    <p:sldId id="260" r:id="rId27"/>
    <p:sldId id="299" r:id="rId28"/>
    <p:sldId id="305" r:id="rId29"/>
    <p:sldId id="287" r:id="rId30"/>
    <p:sldId id="308" r:id="rId31"/>
    <p:sldId id="311" r:id="rId32"/>
    <p:sldId id="277" r:id="rId33"/>
    <p:sldId id="269" r:id="rId34"/>
    <p:sldId id="290" r:id="rId35"/>
    <p:sldId id="261" r:id="rId36"/>
    <p:sldId id="278" r:id="rId37"/>
    <p:sldId id="291" r:id="rId38"/>
    <p:sldId id="301" r:id="rId39"/>
    <p:sldId id="293" r:id="rId40"/>
    <p:sldId id="284" r:id="rId41"/>
    <p:sldId id="307" r:id="rId42"/>
    <p:sldId id="288" r:id="rId43"/>
    <p:sldId id="262" r:id="rId44"/>
    <p:sldId id="281" r:id="rId45"/>
    <p:sldId id="267" r:id="rId46"/>
    <p:sldId id="289" r:id="rId47"/>
    <p:sldId id="312" r:id="rId48"/>
    <p:sldId id="276" r:id="rId49"/>
    <p:sldId id="309" r:id="rId50"/>
    <p:sldId id="283" r:id="rId51"/>
    <p:sldId id="263" r:id="rId52"/>
    <p:sldId id="274" r:id="rId53"/>
    <p:sldId id="275" r:id="rId54"/>
    <p:sldId id="282" r:id="rId55"/>
    <p:sldId id="297" r:id="rId56"/>
    <p:sldId id="313" r:id="rId57"/>
    <p:sldId id="295" r:id="rId58"/>
    <p:sldId id="302" r:id="rId59"/>
    <p:sldId id="264" r:id="rId60"/>
    <p:sldId id="26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ck, Naomi M. (GSFC-279.0)[TRAX INTERNATIONAL CORP]"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30" autoAdjust="0"/>
    <p:restoredTop sz="94660"/>
  </p:normalViewPr>
  <p:slideViewPr>
    <p:cSldViewPr snapToGrid="0">
      <p:cViewPr varScale="1">
        <p:scale>
          <a:sx n="127" d="100"/>
          <a:sy n="127" d="100"/>
        </p:scale>
        <p:origin x="12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34B9A-EFD9-4694-8DBB-B8EC0006C85C}" type="datetimeFigureOut">
              <a:rPr lang="en-US" smtClean="0"/>
              <a:t>3/18/19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E1B82-EC95-4E6E-B77E-67CB153DD127}" type="slidenum">
              <a:rPr lang="en-US" smtClean="0"/>
              <a:t>‹#›</a:t>
            </a:fld>
            <a:endParaRPr lang="en-US"/>
          </a:p>
        </p:txBody>
      </p:sp>
    </p:spTree>
    <p:extLst>
      <p:ext uri="{BB962C8B-B14F-4D97-AF65-F5344CB8AC3E}">
        <p14:creationId xmlns:p14="http://schemas.microsoft.com/office/powerpoint/2010/main" val="316297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042716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13</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502071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14</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9324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15</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81476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17</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40503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18</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8428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19</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79626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20</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15090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21</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06232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22</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279526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23</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8697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24723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24</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69805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26</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477028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27</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637509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28</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25840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29</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806876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30</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897809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31</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08390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32</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72202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33</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922189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35</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470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446456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36</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804340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37</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218303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38</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47211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39</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46796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40</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69637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41</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99791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43</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60444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44</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73300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45</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33720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46</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97837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6</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76391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47</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219286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48</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25046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49</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62523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51</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090651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52</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982111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53</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57882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54</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603662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55</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40879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56</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702480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57</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21328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7</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046967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8</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24458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10</a:t>
            </a:fld>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16475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11</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80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12</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89153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99303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49914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24115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1589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28511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3BF6D3-E43D-4B55-9571-6B5D8B4BC809}" type="datetimeFigureOut">
              <a:rPr lang="en-US" smtClean="0"/>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48974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3BF6D3-E43D-4B55-9571-6B5D8B4BC809}" type="datetimeFigureOut">
              <a:rPr lang="en-US" smtClean="0"/>
              <a:t>3/18/19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4008302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3BF6D3-E43D-4B55-9571-6B5D8B4BC809}" type="datetimeFigureOut">
              <a:rPr lang="en-US" smtClean="0"/>
              <a:t>3/18/19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148680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3BF6D3-E43D-4B55-9571-6B5D8B4BC809}" type="datetimeFigureOut">
              <a:rPr lang="en-US" smtClean="0"/>
              <a:t>3/18/19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22907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BF6D3-E43D-4B55-9571-6B5D8B4BC809}" type="datetimeFigureOut">
              <a:rPr lang="en-US" smtClean="0"/>
              <a:t>3/18/19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774532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3BF6D3-E43D-4B55-9571-6B5D8B4BC809}" type="datetimeFigureOut">
              <a:rPr lang="en-US" smtClean="0"/>
              <a:t>3/18/19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56572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3BF6D3-E43D-4B55-9571-6B5D8B4BC809}" type="datetimeFigureOut">
              <a:rPr lang="en-US" smtClean="0"/>
              <a:t>3/18/19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659617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BF6D3-E43D-4B55-9571-6B5D8B4BC809}" type="datetimeFigureOut">
              <a:rPr lang="en-US" smtClean="0"/>
              <a:t>3/18/19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88E79-2F65-4A43-A294-2964EEEC0AC0}" type="slidenum">
              <a:rPr lang="en-US" smtClean="0"/>
              <a:t>‹#›</a:t>
            </a:fld>
            <a:endParaRPr lang="en-US"/>
          </a:p>
        </p:txBody>
      </p:sp>
    </p:spTree>
    <p:extLst>
      <p:ext uri="{BB962C8B-B14F-4D97-AF65-F5344CB8AC3E}">
        <p14:creationId xmlns:p14="http://schemas.microsoft.com/office/powerpoint/2010/main" val="2028994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dirty="0"/>
          </a:p>
        </p:txBody>
      </p:sp>
    </p:spTree>
    <p:extLst>
      <p:ext uri="{BB962C8B-B14F-4D97-AF65-F5344CB8AC3E}">
        <p14:creationId xmlns:p14="http://schemas.microsoft.com/office/powerpoint/2010/main" val="3894112337"/>
      </p:ext>
    </p:extLst>
  </p:cSld>
  <p:clrMap bg1="dk1" tx1="lt1" bg2="dk2" tx2="lt2" accent1="accent1" accent2="accent2" accent3="accent3" accent4="accent4" accent5="accent5" accent6="accent6" hlink="hlink" folHlink="folHlink"/>
  <p:sldLayoutIdLst>
    <p:sldLayoutId id="2147483673"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1919" cy="6858000"/>
          </a:xfrm>
          <a:prstGeom prst="rect">
            <a:avLst/>
          </a:prstGeom>
        </p:spPr>
      </p:pic>
    </p:spTree>
    <p:extLst>
      <p:ext uri="{BB962C8B-B14F-4D97-AF65-F5344CB8AC3E}">
        <p14:creationId xmlns:p14="http://schemas.microsoft.com/office/powerpoint/2010/main" val="311782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X-57 Maxwell is an all-electric NASA flight demonstrator that needed an innovative battery system to safely deliver power to 14 engines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Innovations in pulling heat from battery cell surfaces, welding techniques and lightweight packaging make it possible to use standard lithium batteries</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Armstrong Flight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Electric Power (EP) Systems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Industry, California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Commercial sales of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EPiC</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batteries began before NASA’s first scheduled test flight in 2019</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New vehicle concepts and aviation business models can now leverage low-noise, zero-emission electric engines; urban transport and flights between small airports </a:t>
            </a:r>
            <a:r>
              <a:rPr kumimoji="0" lang="en-US" sz="1400" b="0" i="0" u="none" strike="noStrike" kern="1200" cap="none" spc="0" normalizeH="0" baseline="0" noProof="0">
                <a:ln>
                  <a:noFill/>
                </a:ln>
                <a:solidFill>
                  <a:prstClr val="white"/>
                </a:solidFill>
                <a:effectLst/>
                <a:uLnTx/>
                <a:uFillTx/>
                <a:latin typeface="Arial" charset="0"/>
                <a:ea typeface="+mn-ea"/>
                <a:cs typeface="+mn-cs"/>
              </a:rPr>
              <a:t>are envisioned </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Sun Flyer operates at a cost of $3 per hour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Transportation</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Battery Innovations Power All-Electric Aircraft</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Under SBIR contracts, EP Systems built an 850-pound lithium-ion battery pack to meet NASA specifications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After the pack caught fire during testing, a number of NASA experts offered assistance and testing and manufacturing technology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Bye Aerospace powers its Sun Flyer with batteries based on the X-57 batteries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962" t="14415" r="627" b="182"/>
          <a:stretch/>
        </p:blipFill>
        <p:spPr>
          <a:xfrm>
            <a:off x="5105400" y="1254125"/>
            <a:ext cx="3655285" cy="2403475"/>
          </a:xfrm>
          <a:prstGeom prst="rect">
            <a:avLst/>
          </a:prstGeom>
        </p:spPr>
      </p:pic>
    </p:spTree>
    <p:extLst>
      <p:ext uri="{BB962C8B-B14F-4D97-AF65-F5344CB8AC3E}">
        <p14:creationId xmlns:p14="http://schemas.microsoft.com/office/powerpoint/2010/main" val="5124417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redesign of the space shuttle tires included plans for a pressure sensor to replace the previously used external strain gauge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sensor was designed to go inside the tires and give astronauts and ground control highly accurate readings before descent to avoid a bad landing</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Kennedy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Amphenol Advanced Sensors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St. </a:t>
            </a: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Marys</a:t>
            </a:r>
            <a:r>
              <a:rPr kumimoji="0" lang="en-US" sz="1600" b="1" i="1" u="none" strike="noStrike" kern="1200" cap="none" spc="0" normalizeH="0" baseline="0" noProof="0" dirty="0">
                <a:ln>
                  <a:noFill/>
                </a:ln>
                <a:solidFill>
                  <a:prstClr val="white"/>
                </a:solidFill>
                <a:effectLst/>
                <a:uLnTx/>
                <a:uFillTx/>
                <a:latin typeface="Arial" charset="0"/>
                <a:ea typeface="+mn-ea"/>
                <a:cs typeface="+mn-cs"/>
              </a:rPr>
              <a:t>, Pennsylvania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adapted the sensor for car tires, using nearly the </a:t>
            </a:r>
            <a:r>
              <a:rPr kumimoji="0" lang="en-US" sz="1400" b="0" i="0" u="none" strike="noStrike" kern="1200" cap="none" spc="0" normalizeH="0" baseline="0" noProof="0">
                <a:ln>
                  <a:noFill/>
                </a:ln>
                <a:solidFill>
                  <a:prstClr val="white"/>
                </a:solidFill>
                <a:effectLst/>
                <a:uLnTx/>
                <a:uFillTx/>
                <a:latin typeface="Arial" charset="0"/>
                <a:ea typeface="+mn-ea"/>
                <a:cs typeface="+mn-cs"/>
              </a:rPr>
              <a:t>same design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delivered to NASA</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Millions of pressure sensors are in passenger vehicles, as well as on “run-flat” tires in the U.S.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U.S. law mandates a pressure gauge on every car tire because of the increased safety enabled by pressure sensors like these</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Transportation</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Shuttle Tire Sensors Warn Drivers of Flat Tires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NovaSensor</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later acquired by Amphenol, built the new sensor using miniaturized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piezoresistive</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device had to work through extreme conditions during launch and in space, work using only a small battery, send results via radio frequency, and mount inside the tire</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526" t="11818" r="7526" b="909"/>
          <a:stretch/>
        </p:blipFill>
        <p:spPr>
          <a:xfrm>
            <a:off x="5031877" y="1224301"/>
            <a:ext cx="3652246" cy="2504397"/>
          </a:xfrm>
          <a:prstGeom prst="rect">
            <a:avLst/>
          </a:prstGeom>
        </p:spPr>
      </p:pic>
    </p:spTree>
    <p:extLst>
      <p:ext uri="{BB962C8B-B14F-4D97-AF65-F5344CB8AC3E}">
        <p14:creationId xmlns:p14="http://schemas.microsoft.com/office/powerpoint/2010/main" val="37242744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NASA-funded project figured out how to turn brittle aerogel, the world’s lightest solid, into a useful form</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Silica aerogel was infused into blankets to make high-performing insulation</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Later work created aerogels from other polymers, which can be cast in thin, flexible, very tough sheets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Glenn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Aerogel Technologies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Boston, Massachusetts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447466"/>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Airloys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can have a wide array of mechanical properties—high temperature tolerance, transparency, flexibility, and stiffness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Aegogel</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Technologies is working with plane and car manufacturers from Airbus to Ford to potentially replace heavier plastic parts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Lighter vehicles mean greater fuel efficiency</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Transportation</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Space-Age Insulation Evolves to Replace Plastic and Save Weight</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Aerogel Technologies licensed patents from Glenn and has done additional research and development to improve aerogel manufacturing</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new ambient drying process developed by the company dramatically lowers production costs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Glenn is studying electromagnetic resistance; Aerogel Technologies is interested in thermal conductivity—sharing results, benefits both teams</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9360" y="1143459"/>
            <a:ext cx="3217279" cy="2733675"/>
          </a:xfrm>
          <a:prstGeom prst="rect">
            <a:avLst/>
          </a:prstGeom>
        </p:spPr>
      </p:pic>
    </p:spTree>
    <p:extLst>
      <p:ext uri="{BB962C8B-B14F-4D97-AF65-F5344CB8AC3E}">
        <p14:creationId xmlns:p14="http://schemas.microsoft.com/office/powerpoint/2010/main" val="19813663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roof blowing off Aloha Airlines Flight 243 in 1983 resulted in an investigation involving NASA to diagnose a cause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turned to finite element analysis software, which enables the modeling of complicated structures by subdividing them into small parts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Langley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Abaqus Inc.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Johnston, Rhode Island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493632"/>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Abaqus finite element analysis software is used in a host of industries to test products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Improvements have been made to existing products such as optimizing windshield wiper blades, tires, and composite airframes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Stents for human hearts (pictured above), lawn mower design and more are designed, improved </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Transportation</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Software Helps Design Artery Stents, Lawn Mowers, Airplanes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Computer design and modeling reduces the number of expensive physical tests by simulating the response of different materials in advance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Finite element analysis improved, but the use of new materials required extensive software changes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Abaqus embarked on a major software upgrade, adding decades of analysis and composite materials</a:t>
            </a:r>
          </a:p>
        </p:txBody>
      </p:sp>
      <p:pic>
        <p:nvPicPr>
          <p:cNvPr id="20" name="Picture 19"/>
          <p:cNvPicPr>
            <a:picLocks noChangeAspect="1"/>
          </p:cNvPicPr>
          <p:nvPr/>
        </p:nvPicPr>
        <p:blipFill>
          <a:blip r:embed="rId4" cstate="screen">
            <a:extLst>
              <a:ext uri="{BEBA8EAE-BF5A-486C-A8C5-ECC9F3942E4B}">
                <a14:imgProps xmlns:a14="http://schemas.microsoft.com/office/drawing/2010/main">
                  <a14:imgLayer r:embed="rId5">
                    <a14:imgEffect>
                      <a14:backgroundRemoval t="2616" b="98994" l="1342" r="98993"/>
                    </a14:imgEffect>
                  </a14:imgLayer>
                </a14:imgProps>
              </a:ext>
              <a:ext uri="{28A0092B-C50C-407E-A947-70E740481C1C}">
                <a14:useLocalDpi xmlns:a14="http://schemas.microsoft.com/office/drawing/2010/main"/>
              </a:ext>
            </a:extLst>
          </a:blip>
          <a:stretch>
            <a:fillRect/>
          </a:stretch>
        </p:blipFill>
        <p:spPr>
          <a:xfrm>
            <a:off x="4809816" y="1528468"/>
            <a:ext cx="4105584" cy="2281532"/>
          </a:xfrm>
          <a:prstGeom prst="rect">
            <a:avLst/>
          </a:prstGeom>
        </p:spPr>
      </p:pic>
    </p:spTree>
    <p:extLst>
      <p:ext uri="{BB962C8B-B14F-4D97-AF65-F5344CB8AC3E}">
        <p14:creationId xmlns:p14="http://schemas.microsoft.com/office/powerpoint/2010/main" val="32483444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Measuring time precisely on spacecraft is fundamental to positioning calibration and advanced scientific research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More </a:t>
            </a:r>
            <a:r>
              <a:rPr kumimoji="0" lang="en-US" sz="1400" b="0" i="0" u="none" strike="noStrike" kern="1200" cap="none" spc="0" normalizeH="0" baseline="0" noProof="0">
                <a:ln>
                  <a:noFill/>
                </a:ln>
                <a:solidFill>
                  <a:prstClr val="white"/>
                </a:solidFill>
                <a:effectLst/>
                <a:uLnTx/>
                <a:uFillTx/>
                <a:latin typeface="Arial" charset="0"/>
                <a:ea typeface="+mn-ea"/>
                <a:cs typeface="+mn-cs"/>
              </a:rPr>
              <a:t>accurate positioning would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unlock new possibilities, such as enabling a fleet of satellites to conduct a synchronized, distributed experiment</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Goddard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AOSense</a:t>
            </a:r>
            <a:r>
              <a:rPr kumimoji="0" lang="en-US" sz="1600" b="1" i="1" u="none" strike="noStrike" kern="1200" cap="none" spc="0" normalizeH="0" baseline="0" noProof="0" dirty="0">
                <a:ln>
                  <a:noFill/>
                </a:ln>
                <a:solidFill>
                  <a:prstClr val="white"/>
                </a:solidFill>
                <a:effectLst/>
                <a:uLnTx/>
                <a:uFillTx/>
                <a:latin typeface="Arial" charset="0"/>
                <a:ea typeface="+mn-ea"/>
                <a:cs typeface="+mn-cs"/>
              </a:rPr>
              <a:t> Inc.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Sunnyvale,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38150"/>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This small clock will improve and secure satellite communications for GPS, ATMs, and more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University labs are now buying their atom source from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AOSense</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and getting </a:t>
            </a:r>
            <a:r>
              <a:rPr kumimoji="0" lang="en-US" sz="1400" b="0" i="0" u="none" strike="noStrike" kern="1200" cap="none" spc="0" normalizeH="0" baseline="0" noProof="0">
                <a:ln>
                  <a:noFill/>
                </a:ln>
                <a:solidFill>
                  <a:prstClr val="white"/>
                </a:solidFill>
                <a:effectLst/>
                <a:uLnTx/>
                <a:uFillTx/>
                <a:latin typeface="Arial" charset="0"/>
                <a:ea typeface="+mn-ea"/>
                <a:cs typeface="+mn-cs"/>
              </a:rPr>
              <a:t>better measurements</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new clock components, such as a laser that cools the atom source, can also be leveraged by other businesses now and into the future</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Transportation</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Super-Accurate Atomic Clocks Could Aid in Navigation, Communication</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097867"/>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Several SBIR contracts from NASA, most of them with Goddard, funded components for a small, portable optical atomic clock</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Each component must be reengineered from the lab-sized versions to be small, low-powered and robust enough for space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AOSense</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atom source outperforms the room-sized atomic clock previously used in academia</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1295400"/>
            <a:ext cx="3587496" cy="2391664"/>
          </a:xfrm>
          <a:prstGeom prst="rect">
            <a:avLst/>
          </a:prstGeom>
        </p:spPr>
      </p:pic>
    </p:spTree>
    <p:extLst>
      <p:ext uri="{BB962C8B-B14F-4D97-AF65-F5344CB8AC3E}">
        <p14:creationId xmlns:p14="http://schemas.microsoft.com/office/powerpoint/2010/main" val="30172942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uses devices called anemometers to measure  and understand how air flows around an object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new approach to characterizing high-speed turbulence in wind and fluid flows was needed for wind tunnel tests for supersonic flight, with measurements at very high frequencies</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Langley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Tao Systems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Hampton, Virginia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213556"/>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Measurements take milliseconds, not minutes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CVA can endure a wide range of temperatures and does the job of two traditional sensors </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America’s Cup winners have used the technology to design yachts </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Air Force uses it for aircraft and to characterize flows/turbulence in the stratosphere</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Transportation</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Probes Characterize Air and Water Flows over Aircraft, Yachts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57916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With two SBIR contracts, Tao Systems developed the constant voltage anemometer (CVA)</a:t>
            </a:r>
            <a:r>
              <a:rPr kumimoji="0" lang="en-US"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a new probe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Because the probe regains equilibrium more quickly than related systems, it’s capable of taking readings at frequencies up to 1 million per second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measures flow velocity and, at low voltage levels, detects temperature fluctuations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1966" y="1207161"/>
            <a:ext cx="3772067" cy="2538677"/>
          </a:xfrm>
          <a:prstGeom prst="rect">
            <a:avLst/>
          </a:prstGeom>
        </p:spPr>
      </p:pic>
    </p:spTree>
    <p:extLst>
      <p:ext uri="{BB962C8B-B14F-4D97-AF65-F5344CB8AC3E}">
        <p14:creationId xmlns:p14="http://schemas.microsoft.com/office/powerpoint/2010/main" val="13964297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coleman\Desktop\PS-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0"/>
            <a:ext cx="91425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423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Raw GPS data can produce positioning errors of 30 feet or more if not calibrated for signal delays, but for a long time real-time corrections weren’t possible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JPL developed software to correct for those errors, enabling real-time precision GPS</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Jet Propulsion Laboratory (JPL)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Comtech Telecommunications Corporation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Long Island, New York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Comtech</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provides location-based services for asset tracking, navigation, and social media</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Corrected GPS enables the detection and monitoring earthquakes and predicts tsunamis </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Accurate GPS enables flight navigation, precision agriculture, mapping, Earth science and imaging, offshore oil drilling, and more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Public Safety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30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imes New Roman" pitchFamily="18" charset="0"/>
                <a:ea typeface="+mn-ea"/>
                <a:cs typeface="+mn-cs"/>
              </a:rPr>
              <a:t>NASA Brings Accuracy to World’s Global Positioning Systems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Real-time tracking software conducts all GPS corrections, updating them every second, and results are accurate to within less than three inches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Location-based service is used in multiple industries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Using a license from JPL, Comtech delivers location data from cell phones to first responders, among other services </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5400" y="1305730"/>
            <a:ext cx="3505200" cy="2504270"/>
          </a:xfrm>
          <a:prstGeom prst="rect">
            <a:avLst/>
          </a:prstGeom>
        </p:spPr>
      </p:pic>
    </p:spTree>
    <p:extLst>
      <p:ext uri="{BB962C8B-B14F-4D97-AF65-F5344CB8AC3E}">
        <p14:creationId xmlns:p14="http://schemas.microsoft.com/office/powerpoint/2010/main" val="32334912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Astronauts must bring air to breathe with them, but it is dangerous if the air comes out from pressurized cannisters too fast or too slow</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Compressed oxygen is also highly flammable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Systems designed to regulate air flow have been a part of NASA since the first space missions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Cobham</a:t>
            </a:r>
            <a:r>
              <a:rPr kumimoji="0" lang="en-US" sz="1600" b="1" i="1" u="none" strike="noStrike" kern="1200" cap="none" spc="0" normalizeH="0" baseline="0" noProof="0" dirty="0">
                <a:ln>
                  <a:noFill/>
                </a:ln>
                <a:solidFill>
                  <a:prstClr val="white"/>
                </a:solidFill>
                <a:effectLst/>
                <a:uLnTx/>
                <a:uFillTx/>
                <a:latin typeface="Arial" charset="0"/>
                <a:ea typeface="+mn-ea"/>
                <a:cs typeface="+mn-cs"/>
              </a:rPr>
              <a:t> Mission Systems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Orchard Park, New York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Cobham</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regulators are used in emergency breathing systems for airline pilots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Other uses include military planes, submarines, as well as elite, high-altitude military parachutists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 these dangerous applications,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Cobham’s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reputation for reliability, and its successful track record with NASA, </a:t>
            </a:r>
            <a:r>
              <a:rPr kumimoji="0" lang="en-US" sz="1400" b="0" i="0" u="none" strike="noStrike" kern="1200" cap="none" spc="0" normalizeH="0" baseline="0" noProof="0">
                <a:ln>
                  <a:noFill/>
                </a:ln>
                <a:solidFill>
                  <a:prstClr val="white"/>
                </a:solidFill>
                <a:effectLst/>
                <a:uLnTx/>
                <a:uFillTx/>
                <a:latin typeface="Arial" charset="0"/>
                <a:ea typeface="+mn-ea"/>
                <a:cs typeface="+mn-cs"/>
              </a:rPr>
              <a:t>lend confidence</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Public Safety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Gas Regulators Keep Pilots Breathing</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57916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Cobham</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innovated a new gas regulator for John Glenn’s historic first orbit around Earth</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has updated the design and built on the expertise gained to continue making air regulators for every US astronaut since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NASA’s Orion uses an automated electric motor to hit set pressure points, but still relies on the basic innovation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Cobham</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created for John Glenn</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8551" y="1608753"/>
            <a:ext cx="3638898" cy="1883130"/>
          </a:xfrm>
          <a:prstGeom prst="rect">
            <a:avLst/>
          </a:prstGeom>
        </p:spPr>
      </p:pic>
    </p:spTree>
    <p:extLst>
      <p:ext uri="{BB962C8B-B14F-4D97-AF65-F5344CB8AC3E}">
        <p14:creationId xmlns:p14="http://schemas.microsoft.com/office/powerpoint/2010/main" val="390239421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JPL robotics team built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RoboSimian</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for the 2015 DARPA Robotics Challenge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robot was a modular design packed with features—actuators, sensors, manipulators, simplified interfaces—that could be repurposed</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Jet Propulsion Laboratory (JPL)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Motiv</a:t>
            </a:r>
            <a:r>
              <a:rPr kumimoji="0" lang="en-US" sz="1600" b="1" i="1" u="none" strike="noStrike" kern="1200" cap="none" spc="0" normalizeH="0" baseline="0" noProof="0" dirty="0">
                <a:ln>
                  <a:noFill/>
                </a:ln>
                <a:solidFill>
                  <a:prstClr val="white"/>
                </a:solidFill>
                <a:effectLst/>
                <a:uLnTx/>
                <a:uFillTx/>
                <a:latin typeface="Arial" charset="0"/>
                <a:ea typeface="+mn-ea"/>
                <a:cs typeface="+mn-cs"/>
              </a:rPr>
              <a:t> Space Systems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Pasadena,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447466"/>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Rutgers University was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Motiv’s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first customer</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RoboMatis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can take over for </a:t>
            </a:r>
            <a:r>
              <a:rPr kumimoji="0" lang="en-US" sz="1400" b="0" i="0" u="none" strike="noStrike" kern="1200" cap="none" spc="0" normalizeH="0" baseline="0" noProof="0">
                <a:ln>
                  <a:noFill/>
                </a:ln>
                <a:solidFill>
                  <a:prstClr val="white"/>
                </a:solidFill>
                <a:effectLst/>
                <a:uLnTx/>
                <a:uFillTx/>
                <a:latin typeface="Arial" charset="0"/>
                <a:ea typeface="+mn-ea"/>
                <a:cs typeface="+mn-cs"/>
              </a:rPr>
              <a:t>humans in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dangerous situations such as disaster relief or power plant maintenance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Individual pieces of the technology can support numerous industries, and the manipulators and  power systems are getting attention</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Public Safety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rPr>
              <a:t>RoboMantis Offers to Take Over Dangerous Missions</a:t>
            </a: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entire robot was available for license as a package with the goal of enabling new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Motiv</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licensed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RoboSimian</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and used NASA’s design to develop a five- or six-limbed robot for disaster response and working in hazardous areas.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new software’s increased computational ability is based on open source code and is publicly available</a:t>
            </a:r>
          </a:p>
        </p:txBody>
      </p:sp>
      <p:pic>
        <p:nvPicPr>
          <p:cNvPr id="20" name="Picture 19"/>
          <p:cNvPicPr>
            <a:picLocks noChangeAspect="1"/>
          </p:cNvPicPr>
          <p:nvPr/>
        </p:nvPicPr>
        <p:blipFill>
          <a:blip r:embed="rId4" cstate="screen">
            <a:extLst>
              <a:ext uri="{BEBA8EAE-BF5A-486C-A8C5-ECC9F3942E4B}">
                <a14:imgProps xmlns:a14="http://schemas.microsoft.com/office/drawing/2010/main">
                  <a14:imgLayer r:embed="rId5">
                    <a14:imgEffect>
                      <a14:backgroundRemoval t="3490" b="100000" l="930" r="100000"/>
                    </a14:imgEffect>
                  </a14:imgLayer>
                </a14:imgProps>
              </a:ext>
              <a:ext uri="{28A0092B-C50C-407E-A947-70E740481C1C}">
                <a14:useLocalDpi xmlns:a14="http://schemas.microsoft.com/office/drawing/2010/main"/>
              </a:ext>
            </a:extLst>
          </a:blip>
          <a:stretch>
            <a:fillRect/>
          </a:stretch>
        </p:blipFill>
        <p:spPr>
          <a:xfrm>
            <a:off x="5133725" y="1127839"/>
            <a:ext cx="3352800" cy="2749295"/>
          </a:xfrm>
          <a:prstGeom prst="rect">
            <a:avLst/>
          </a:prstGeom>
        </p:spPr>
      </p:pic>
    </p:spTree>
    <p:extLst>
      <p:ext uri="{BB962C8B-B14F-4D97-AF65-F5344CB8AC3E}">
        <p14:creationId xmlns:p14="http://schemas.microsoft.com/office/powerpoint/2010/main" val="34810527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coleman\Desktop\HM-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701" y="-12701"/>
            <a:ext cx="9156701" cy="686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95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space shuttle design required a new tank to safely store gases and liquids at higher pressures than previously possible, cutting the tanks’ weight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Composite overwrapped pressure vessels (COPVs) have a liner wrapped in high-strength filament  and can weigh 50 percent less than metal tanks</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Glenn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Worthington Industries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Pomona,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278189"/>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Company sells 60,000–80,000 COPVs a year</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Firefighter oxygen tanks reduce injury rates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Large tanks hold compressed and liquid natural gas for fuel on buses and other vehicles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COPVs cut weight on planes, helicopters, life-support equipment, breathing gear, military systems, spacecraft, paintball guns, and more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Public Safety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Wrapped Tanks Cut Weight on Everything from Buses to Paintball Guns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32063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Under contract to Glenn, Structural Composites Industries, now part of Worthington, spent years trying different liners, fibers, resins, and test methods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created a computer program to design and analyze the vessels, calculating stresses and strains, establishing optimum physical characteristics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Kevlar and carbon fibers developed in the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1990s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can reduce weight by an additional 20 percent</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32483" y="1327594"/>
            <a:ext cx="3451034" cy="2297812"/>
          </a:xfrm>
          <a:prstGeom prst="rect">
            <a:avLst/>
          </a:prstGeom>
        </p:spPr>
      </p:pic>
    </p:spTree>
    <p:extLst>
      <p:ext uri="{BB962C8B-B14F-4D97-AF65-F5344CB8AC3E}">
        <p14:creationId xmlns:p14="http://schemas.microsoft.com/office/powerpoint/2010/main" val="171917878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Heavy filtration beds on the International Space Station (ISS) that weigh down resupply missions have to be swapped out every 90 days, and certain semivolatile contaminants can’t be filtered out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needs a more effective, lighter-weight and longer-lasting filtration system for future missions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Ames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Aquaporin 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Copenhagen, Denmark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and the European Space Agency have placed orders for water purification systems </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Household modules use reverse osmosis to filter water about twice as fast and with nearly double the water recovery rate of other home purifiers </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Company is eyeing industrial uses for forward osmosis and pilot-testing </a:t>
            </a:r>
            <a:r>
              <a:rPr kumimoji="0" lang="en-US" sz="1400" b="0" i="0" u="none" strike="noStrike" kern="1200" cap="none" spc="0" normalizeH="0" baseline="0" noProof="0">
                <a:ln>
                  <a:noFill/>
                </a:ln>
                <a:solidFill>
                  <a:prstClr val="white"/>
                </a:solidFill>
                <a:effectLst/>
                <a:uLnTx/>
                <a:uFillTx/>
                <a:latin typeface="Arial" charset="0"/>
                <a:ea typeface="+mn-ea"/>
                <a:cs typeface="+mn-cs"/>
              </a:rPr>
              <a:t>with companies </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Public Safety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Membranes Mimic Kidneys to Filter Water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Using funds from the NASA Next Generation Life Support project, Ames helped fund Aquaporin A/S prototypes to try as an alternative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Proteins called aquaporins, found in virtually all life forms, filter water effectively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Aquaporin A/S embedded them in a lightweight membranes, and testing on the ISS showed they outperformed current filters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9201" y="1524000"/>
            <a:ext cx="3707595" cy="1935674"/>
          </a:xfrm>
          <a:prstGeom prst="rect">
            <a:avLst/>
          </a:prstGeom>
        </p:spPr>
      </p:pic>
    </p:spTree>
    <p:extLst>
      <p:ext uri="{BB962C8B-B14F-4D97-AF65-F5344CB8AC3E}">
        <p14:creationId xmlns:p14="http://schemas.microsoft.com/office/powerpoint/2010/main" val="27826620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Curiosity Mars rover’s laser spectrometer can zap a sample at a distance and analyze the resulting flash to determine molecular content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This process can’t identify isotopes, which reveal more about a sample’s age, formation, radioactivity</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Ames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Applied Spectra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Fremont,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Applied Spectra calls the new technology Laser Ablation Molecular Isotopic Spectrometry (LAMIS)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analyzes samples without the need to collect or even approach them</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LAMIS has proved useful in testing radioactive elements that </a:t>
            </a:r>
            <a:r>
              <a:rPr kumimoji="0" lang="en-US" sz="1400" b="0" i="0" u="none" strike="noStrike" kern="1200" cap="none" spc="0" normalizeH="0" baseline="0" noProof="0">
                <a:ln>
                  <a:noFill/>
                </a:ln>
                <a:solidFill>
                  <a:prstClr val="white"/>
                </a:solidFill>
                <a:effectLst/>
                <a:uLnTx/>
                <a:uFillTx/>
                <a:latin typeface="Arial" charset="0"/>
                <a:ea typeface="+mn-ea"/>
                <a:cs typeface="+mn-cs"/>
              </a:rPr>
              <a:t>are harmful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yet must be observed</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442826"/>
            <a:ext cx="2895600" cy="369974"/>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Public Safety</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Detailed Spectrometry Makes Dangerous-Materials Testing Safer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grant let an Ames researcher work on a version of the technology that identifies isotopes—most researchers thought this was impossible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After the researcher joined Applied Spectra, two Ames SBIR contracts helped him and the company successfully control the laser pulse, find the right sensors, and program them to observe the right moment and wavelengths</a:t>
            </a:r>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9200" y="1185525"/>
            <a:ext cx="3657600" cy="2434313"/>
          </a:xfrm>
          <a:prstGeom prst="rect">
            <a:avLst/>
          </a:prstGeom>
        </p:spPr>
      </p:pic>
    </p:spTree>
    <p:extLst>
      <p:ext uri="{BB962C8B-B14F-4D97-AF65-F5344CB8AC3E}">
        <p14:creationId xmlns:p14="http://schemas.microsoft.com/office/powerpoint/2010/main" val="31995822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Earth-based telescopes detected methane on Mars, suggesting the possibility of the presence of micro-organisms there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spectrometer on a rover could confirm the gas’ presence, but existing options either weren’t powerful enough or were too big</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Jet Propulsion Laboratory (JPL)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SeekOps</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Pasadena,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07351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Drones perform comprehensive industrial leak detection for oil and gas companies in about a third of the time of conventional inspections</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vehicle-mounted system transmits results in real-time to a tablet in staff cars</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Climate scientists could also use the sensor to monitor naturally occurring methane emissions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Public Safety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rPr>
              <a:t>Methane Detector Sniffs out Leaks</a:t>
            </a: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22" name="Rounded Rectangle 21"/>
          <p:cNvSpPr/>
          <p:nvPr/>
        </p:nvSpPr>
        <p:spPr>
          <a:xfrm>
            <a:off x="4724400" y="4114800"/>
            <a:ext cx="4267200" cy="22272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Engineers built the tunable laser spectrometer (TLS) for the Mars Curiosity rover to detect minute traces of methane, carbon dioxide, and water vapor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saw potential for Earth-based applications too, so JPL engineers worked to adapt the device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SeekOps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licensed the sensor technology to use it for methane inspections and manufacture it for sale</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984" t="10222" r="3984" b="6907"/>
          <a:stretch/>
        </p:blipFill>
        <p:spPr>
          <a:xfrm>
            <a:off x="5167747" y="1196005"/>
            <a:ext cx="3380506" cy="2560989"/>
          </a:xfrm>
          <a:prstGeom prst="rect">
            <a:avLst/>
          </a:prstGeom>
        </p:spPr>
      </p:pic>
    </p:spTree>
    <p:extLst>
      <p:ext uri="{BB962C8B-B14F-4D97-AF65-F5344CB8AC3E}">
        <p14:creationId xmlns:p14="http://schemas.microsoft.com/office/powerpoint/2010/main" val="118268387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Pilot distractibility during flight was a concern, so NASA developed an index for measuring engagement by observing brainwave outputs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Test subjects who were shown their engagement level, as determined by brainwave output while performing a task, learned to control their focus</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Langley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J&amp;F</a:t>
            </a:r>
            <a:r>
              <a:rPr kumimoji="0" lang="en-US" sz="1600" b="1" i="1" u="none" strike="noStrike" kern="1200" cap="none" spc="0" normalizeH="0" baseline="0" noProof="0" dirty="0">
                <a:ln>
                  <a:noFill/>
                </a:ln>
                <a:solidFill>
                  <a:prstClr val="white"/>
                </a:solidFill>
                <a:effectLst/>
                <a:uLnTx/>
                <a:uFillTx/>
                <a:latin typeface="Arial" charset="0"/>
                <a:ea typeface="+mn-ea"/>
                <a:cs typeface="+mn-cs"/>
              </a:rPr>
              <a:t> Alliance Group Inc.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Hampton, Virginia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Biocyber</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Physical System will train the user to enter a state of heightened engagement and calmness by making targets easier to hit in response to higher outputs of beta waves </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Sports training, healthcare, and education are additional areas that can benefit from virtual reality training with biofeedback</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Public Safety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Biofeedback Loops Aim to Augment Sports, Military Training </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Games incorporating biofeedback were created to test and train pilots—</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MindShift</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 video game, and a putting green, Zeroing Out Negative Effects (ZONE)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J&amp;F</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licensed ZONE and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MindShift</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technologies to use with virtual reality and augmented reality training</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Merging physiological data with a virtual reality world is a new approach for military/police training</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1600" y="1611846"/>
            <a:ext cx="3494497" cy="1938798"/>
          </a:xfrm>
          <a:prstGeom prst="rect">
            <a:avLst/>
          </a:prstGeom>
        </p:spPr>
      </p:pic>
    </p:spTree>
    <p:extLst>
      <p:ext uri="{BB962C8B-B14F-4D97-AF65-F5344CB8AC3E}">
        <p14:creationId xmlns:p14="http://schemas.microsoft.com/office/powerpoint/2010/main" val="271591411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CG-Div.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110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Astronauts lose muscle and bone mass and density while in orbit, so they make heavy use of exercise equipment on the space station</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Interim Resistive Exercise Device (IRED) used stacks of elastomer spring disks to produce up to 300 pounds of resistance.</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Nautilus Inc.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Vancouver, Washington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1782669"/>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Nautilus licensed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Spiraflex</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and other technology from Francis to build the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Bowflex</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Revolution home gym, which is lightweight and quiet and takes up little space </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design leverages the technology of the system built to NASA specifications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Consumer Goods</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Bowflex System Spurs Revolution in Home Fitness </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Contracted through commercial partner Lockheed Martin, inventor Paul Francis built a prototype, refining his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SpiraFlex</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technology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16-week ground test showed exercising with IRED produced the same results as using free weights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device was launched with the first long-duration crew staying on the ISS in 2000, and rotating teams of astronauts used it for the next decade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1" y="762001"/>
            <a:ext cx="3276600" cy="3276600"/>
          </a:xfrm>
          <a:prstGeom prst="rect">
            <a:avLst/>
          </a:prstGeom>
        </p:spPr>
      </p:pic>
    </p:spTree>
    <p:extLst>
      <p:ext uri="{BB962C8B-B14F-4D97-AF65-F5344CB8AC3E}">
        <p14:creationId xmlns:p14="http://schemas.microsoft.com/office/powerpoint/2010/main" val="257407079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NASA solicitation called for research on spacesuit air quality, primarily for the safety, health, and comfort of the astronauts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Seronix proposed polymer substances with a permanent electrical charge on them that removes toxic chemicals and kills viruses, bacteria, and mold</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Seronix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Champaign, Illinois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Colorfil-branded air purifier, an HVAC filter, and a cabin air filter for automobiles are available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When spent, the color changes from magenta to yellow; this prevents unnecessary filter changes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Product development for industry is ongoing with a microchip manufacturer, a process highly sensitive to ammonia and corrosive gases</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Consumer Goods</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Spacesuit Air Filters Eliminate Household Pet Odors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Small Business Innovation Research contract  demonstrated a lightweight, high-performing system for removing ammonia and formaldehyde from next-generation spacesuits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company’s patent-pending Colorfil technology uses a polyelectrolytes coating, applied to the surface of a fabric-like nonwoven material</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9200" y="1510452"/>
            <a:ext cx="3426238" cy="2362200"/>
          </a:xfrm>
          <a:prstGeom prst="rect">
            <a:avLst/>
          </a:prstGeom>
        </p:spPr>
      </p:pic>
    </p:spTree>
    <p:extLst>
      <p:ext uri="{BB962C8B-B14F-4D97-AF65-F5344CB8AC3E}">
        <p14:creationId xmlns:p14="http://schemas.microsoft.com/office/powerpoint/2010/main" val="14935973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09388"/>
            <a:ext cx="4572000" cy="22914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has spent years studying and planning for an eventual crewed mission to Mars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Data gathered from many satellites and rovers help scientists understand the planetary environment</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is interested in finding strategies for a Mars mission that is low-cost and sustainable over time</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Langley Research Center</a:t>
            </a:r>
          </a:p>
          <a:p>
            <a:pPr algn="ctr"/>
            <a:endParaRPr lang="en-US" sz="1600" b="1" i="1" dirty="0">
              <a:latin typeface="Arial" charset="0"/>
            </a:endParaRPr>
          </a:p>
          <a:p>
            <a:pPr algn="ctr"/>
            <a:r>
              <a:rPr lang="en-US" sz="1600" b="1" i="1" dirty="0">
                <a:latin typeface="Arial" charset="0"/>
              </a:rPr>
              <a:t>Fusion Media Group Labs</a:t>
            </a:r>
          </a:p>
          <a:p>
            <a:pPr algn="ctr"/>
            <a:r>
              <a:rPr lang="en-US" sz="1600" b="1" i="1" dirty="0">
                <a:latin typeface="Arial" charset="0"/>
              </a:rPr>
              <a:t>Miami, Florida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648200" y="4060242"/>
            <a:ext cx="4419600" cy="2385911"/>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Mars 2030 is a game that allows players to experience what it might be like to explore Mars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game depicts a real rover design and includes sound recorded driving JPL’s model; the surface was created using NASA’s digital terrain models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Everything in Mars 2030 is interactive, so players can experiment with technology to see how it will respond to the Mars’ environment</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Consumer Goods</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49225" y="249693"/>
            <a:ext cx="7772400" cy="430887"/>
          </a:xfrm>
          <a:prstGeom prst="rect">
            <a:avLst/>
          </a:prstGeom>
          <a:noFill/>
          <a:ln w="9525">
            <a:noFill/>
            <a:miter lim="800000"/>
            <a:headEnd/>
            <a:tailEnd/>
          </a:ln>
        </p:spPr>
        <p:txBody>
          <a:bodyPr>
            <a:spAutoFit/>
          </a:bodyPr>
          <a:lstStyle/>
          <a:p>
            <a:r>
              <a:rPr lang="en-US" sz="2200" dirty="0">
                <a:latin typeface="Times New Roman" panose="02020603050405020304" pitchFamily="18" charset="0"/>
                <a:cs typeface="Times New Roman" panose="02020603050405020304" pitchFamily="18" charset="0"/>
              </a:rPr>
              <a:t>NASA Research Sends Video Game Players on a Journey to Mars</a:t>
            </a:r>
          </a:p>
        </p:txBody>
      </p:sp>
      <p:sp>
        <p:nvSpPr>
          <p:cNvPr id="22" name="Rounded Rectangle 21"/>
          <p:cNvSpPr/>
          <p:nvPr/>
        </p:nvSpPr>
        <p:spPr>
          <a:xfrm>
            <a:off x="4724400" y="4114799"/>
            <a:ext cx="4267200" cy="22937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0" y="4114801"/>
            <a:ext cx="47244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Fusion Media Group Labs read news reports of </a:t>
            </a:r>
            <a:r>
              <a:rPr lang="en-US" sz="1400">
                <a:latin typeface="Arial" charset="0"/>
              </a:rPr>
              <a:t>a proposed </a:t>
            </a:r>
            <a:r>
              <a:rPr lang="en-US" sz="1400" dirty="0">
                <a:latin typeface="Arial" charset="0"/>
              </a:rPr>
              <a:t>commercial Mars mission and was inspired to create a realistic virtual reality Mars experience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MIT students published a report that the commercial venture wasn’t feasible, so FMG contacted them to ask for resources describing a real mission</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students pointed the company to NASA, which ultimately provided many resources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l="9607" r="-185"/>
          <a:stretch/>
        </p:blipFill>
        <p:spPr>
          <a:xfrm>
            <a:off x="4963093" y="1383687"/>
            <a:ext cx="3789814" cy="2131068"/>
          </a:xfrm>
          <a:prstGeom prst="rect">
            <a:avLst/>
          </a:prstGeom>
        </p:spPr>
      </p:pic>
    </p:spTree>
    <p:extLst>
      <p:ext uri="{BB962C8B-B14F-4D97-AF65-F5344CB8AC3E}">
        <p14:creationId xmlns:p14="http://schemas.microsoft.com/office/powerpoint/2010/main" val="258793240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was tasked with making commercial flight safer in the 1960s, with one project being a crash-proof seat that would protect passengers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Temper foam, now known as memory foam, was invented during this project—it absorbs shock, cushions the body, and readily springs back to shape</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Ames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ThirdLove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San Francisco,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447466"/>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Memory foam softens with body heat, allowing it to conform to the body</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Laminating the nylon fabric directly to the foam using a heat process adds extra structure to the foam, ensuring it is supportive enough while minimizing the amount of material and layers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Consumer Goods</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Memory Foam Supports and Shapes in Women’s Apparel</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Never patented, NASA released the formula for temper foam into the public domain in the 1980s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material is now used in everything from mattresses to wheelchairs to protective gear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ThirdLove needed a thinner but supportive pad for bras, so it tweaked the formula to make it lighter, less dense, and able to be cast in a very thin sheet</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757" t="6220" r="6757" b="1356"/>
          <a:stretch/>
        </p:blipFill>
        <p:spPr>
          <a:xfrm>
            <a:off x="5029200" y="1152816"/>
            <a:ext cx="3657600" cy="2606040"/>
          </a:xfrm>
          <a:prstGeom prst="rect">
            <a:avLst/>
          </a:prstGeom>
        </p:spPr>
      </p:pic>
    </p:spTree>
    <p:extLst>
      <p:ext uri="{BB962C8B-B14F-4D97-AF65-F5344CB8AC3E}">
        <p14:creationId xmlns:p14="http://schemas.microsoft.com/office/powerpoint/2010/main" val="14866521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0" name="TextBox 17"/>
          <p:cNvSpPr txBox="1">
            <a:spLocks noChangeArrowheads="1"/>
          </p:cNvSpPr>
          <p:nvPr/>
        </p:nvSpPr>
        <p:spPr bwMode="auto">
          <a:xfrm>
            <a:off x="13494" y="4176882"/>
            <a:ext cx="47244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Sources for the raw materials used to manufacture LaRC-SI began to move overseas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Through a series of SBIR contracts, a small company called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Imitec</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began producing LaRC-SI</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Medtronic received a license from Langley to commercialize LaRC-SI, purchased from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Imitec</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and the Medtronic eventually brought the original Langley inventor on as a consultant </a:t>
            </a:r>
          </a:p>
        </p:txBody>
      </p:sp>
      <p:sp>
        <p:nvSpPr>
          <p:cNvPr id="21" name="Rounded Rectangle 20"/>
          <p:cNvSpPr/>
          <p:nvPr/>
        </p:nvSpPr>
        <p:spPr>
          <a:xfrm>
            <a:off x="76200" y="4242607"/>
            <a:ext cx="4572000" cy="22225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26988" y="2152197"/>
            <a:ext cx="4697412" cy="1998112"/>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program to develop an aircraft able to carry passengers from Los Angeles to Tokyo at more than twice the speed of sound required materials for advanced composites and adhesives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Through research conducted by NASA, a formula for  a unique polymer resulted in the creation of the Langley Research Center-Soluble Imide (LaRC-SI)</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Langley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Medtronic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Minneapolis, Minnesota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385911"/>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LaRC-SI allows for cardiac resynchronization therapy to be better applied to patients with congestive heart failure or cardiomyopathy</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company’s line of ventricular leads are some of the safest and easiest </a:t>
            </a:r>
            <a:r>
              <a:rPr kumimoji="0" lang="en-US" sz="1400" b="0" i="0" u="none" strike="noStrike" kern="1200" cap="none" spc="0" normalizeH="0" baseline="0" noProof="0">
                <a:ln>
                  <a:noFill/>
                </a:ln>
                <a:solidFill>
                  <a:prstClr val="white"/>
                </a:solidFill>
                <a:effectLst/>
                <a:uLnTx/>
                <a:uFillTx/>
                <a:latin typeface="Arial" charset="0"/>
                <a:ea typeface="+mn-ea"/>
                <a:cs typeface="+mn-cs"/>
              </a:rPr>
              <a:t>to implant on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market</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Medtronic’s engineers continually evaluate different applications for LaRC-SI</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2075"/>
            <a:ext cx="2895600" cy="2314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Health and Medicine </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9579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06957"/>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Unique Polymer Finds Widespread Use in Heart Devices</a:t>
            </a:r>
          </a:p>
        </p:txBody>
      </p:sp>
      <p:sp>
        <p:nvSpPr>
          <p:cNvPr id="22" name="Rounded Rectangle 21"/>
          <p:cNvSpPr/>
          <p:nvPr/>
        </p:nvSpPr>
        <p:spPr>
          <a:xfrm>
            <a:off x="4751388" y="4161523"/>
            <a:ext cx="4267200" cy="23036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r="5410"/>
          <a:stretch/>
        </p:blipFill>
        <p:spPr>
          <a:xfrm>
            <a:off x="5059667" y="1206073"/>
            <a:ext cx="3613917" cy="2540854"/>
          </a:xfrm>
          <a:prstGeom prst="rect">
            <a:avLst/>
          </a:prstGeom>
        </p:spPr>
      </p:pic>
    </p:spTree>
    <p:extLst>
      <p:ext uri="{BB962C8B-B14F-4D97-AF65-F5344CB8AC3E}">
        <p14:creationId xmlns:p14="http://schemas.microsoft.com/office/powerpoint/2010/main" val="32157123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Jason You gained experience in air quality sensors while working for Kennedy, where launches are closely monitored for their environmental effects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Separately, a hardware engineer at NASA named Eric Munoz worked on rocket engine designs and built up experience directing fluid flows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63185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Kennedy Space Center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Marshall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Wynd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Redwood City,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Wynd’s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air filter is effective at alleviating allergy symptoms </a:t>
            </a:r>
            <a:r>
              <a:rPr kumimoji="0" lang="en-US" sz="1400" b="0" i="0" u="none" strike="noStrike" kern="1200" cap="none" spc="0" normalizeH="0" baseline="0" noProof="0">
                <a:ln>
                  <a:noFill/>
                </a:ln>
                <a:solidFill>
                  <a:prstClr val="white"/>
                </a:solidFill>
                <a:effectLst/>
                <a:uLnTx/>
                <a:uFillTx/>
                <a:latin typeface="Arial" charset="0"/>
                <a:ea typeface="+mn-ea"/>
                <a:cs typeface="+mn-cs"/>
              </a:rPr>
              <a:t>and reducing pollution</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silver liner that kills germs when oxidized can protect users from airborne illnesses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crowd-sourced, global map of air quality using sensor data will display information on the company’s free app</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Consumer Goods</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Rocket Design Leads to Turbo-Charged Air Purifier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26988" y="4114800"/>
            <a:ext cx="4572000" cy="199747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You, inspired from a trip to China where he dealt with significant pollution, went on to cofound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Wynd</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in order to build a personal air purifier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hired Munoz, who used his experience in fluid flow to develop a powerful fan for the water-bottle-sized device, which can move nine cubic feet of air per second</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38717" y="1178406"/>
            <a:ext cx="3438565" cy="2596188"/>
          </a:xfrm>
          <a:prstGeom prst="rect">
            <a:avLst/>
          </a:prstGeom>
        </p:spPr>
      </p:pic>
    </p:spTree>
    <p:extLst>
      <p:ext uri="{BB962C8B-B14F-4D97-AF65-F5344CB8AC3E}">
        <p14:creationId xmlns:p14="http://schemas.microsoft.com/office/powerpoint/2010/main" val="26925198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3637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24811" y="2218626"/>
            <a:ext cx="4623389" cy="1567225"/>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Autopilot systems can cause pilots to become bored, complacent, and disengaged</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team at Langley developed techniques to use electroencephalographic (EEG) data—brain waves—to quantify an individual’s level of engagement</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Langley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BrainCo Inc.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Cambridge, Massachusetts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648200" y="4072001"/>
            <a:ext cx="4343400" cy="2385911"/>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BrainCo’s Focus line has three products: EDU for classrooms,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FocusFit</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for the gym, and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FocusNow</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for home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aims to use the technology to help people with ADHD by training them to better control their attentiveness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a:ln>
                  <a:noFill/>
                </a:ln>
                <a:solidFill>
                  <a:prstClr val="white"/>
                </a:solidFill>
                <a:effectLst/>
                <a:uLnTx/>
                <a:uFillTx/>
                <a:latin typeface="Arial" charset="0"/>
                <a:ea typeface="+mn-ea"/>
                <a:cs typeface="+mn-cs"/>
              </a:rPr>
              <a:t>Technology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trains attention, improves workouts, and lets teachers monitor students’ attention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Consumer Goods</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49225" y="277719"/>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Brainwaves Reveal Student Engagement, Operate Household Objects</a:t>
            </a:r>
          </a:p>
        </p:txBody>
      </p:sp>
      <p:sp>
        <p:nvSpPr>
          <p:cNvPr id="22" name="Rounded Rectangle 21"/>
          <p:cNvSpPr/>
          <p:nvPr/>
        </p:nvSpPr>
        <p:spPr>
          <a:xfrm>
            <a:off x="4724400" y="4114800"/>
            <a:ext cx="4267200" cy="23637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26988" y="4148201"/>
            <a:ext cx="4697412"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BrainCo Inc. was founded with the idea of creating a practical way to use EEG readings to monitor students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came across Langley’s EEG research and the resulting “engagement index,” which it incorporated into its product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technology will be used in classrooms and at home to monitor and train students’ attention</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5400" y="1371600"/>
            <a:ext cx="3521801" cy="2347867"/>
          </a:xfrm>
          <a:prstGeom prst="rect">
            <a:avLst/>
          </a:prstGeom>
        </p:spPr>
      </p:pic>
    </p:spTree>
    <p:extLst>
      <p:ext uri="{BB962C8B-B14F-4D97-AF65-F5344CB8AC3E}">
        <p14:creationId xmlns:p14="http://schemas.microsoft.com/office/powerpoint/2010/main" val="32963800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598003"/>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To better understand the air-purifying ability of plants for space habitat life support systems, NASA funded research to see which plants work best and how</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surprising result was the discovery that most air filtration happens in and around a plant’s roots</a:t>
            </a:r>
            <a:endParaRPr kumimoji="0" lang="en-US" sz="14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Stennis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Airy </a:t>
            </a: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GreenTech</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Hamburg, Germany</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AIRY Plant Pot draws air through the soil into the plant’s roots using a simple design</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claims its system can neutralize virtually all environmental toxins from a typical room in 24 hours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AIRY Pot is works best in smaller rooms, and the AIRY Box in larger rooms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Consumer Goods</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NASA Plant Research Offers a Breath of Fresh Air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1782026"/>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With results of the study published and available to the public, engineers and entrepreneurs use the data to inform their own projects and products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Airy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GreenTech</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sought out to capitalize on the study’s findings by designing a plant pot to maximize air flow to the roots and increase filtration capacity</a:t>
            </a:r>
          </a:p>
        </p:txBody>
      </p:sp>
      <p:pic>
        <p:nvPicPr>
          <p:cNvPr id="3" name="Picture 2"/>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89960" l="18991" r="75602">
                        <a14:foregroundMark x1="34621" y1="17722" x2="34621" y2="17722"/>
                        <a14:foregroundMark x1="34621" y1="13881" x2="34621" y2="13881"/>
                        <a14:foregroundMark x1="34575" y1="9973" x2="34575" y2="9973"/>
                        <a14:foregroundMark x1="33030" y1="7143" x2="33030" y2="7143"/>
                        <a14:foregroundMark x1="33394" y1="6671" x2="33394" y2="6671"/>
                        <a14:foregroundMark x1="34666" y1="12399" x2="34666" y2="12399"/>
                        <a14:foregroundMark x1="35075" y1="12399" x2="35075" y2="12399"/>
                        <a14:foregroundMark x1="34121" y1="12466" x2="34121" y2="12466"/>
                        <a14:foregroundMark x1="34257" y1="15768" x2="34257" y2="15768"/>
                        <a14:foregroundMark x1="35075" y1="15229" x2="35075" y2="15229"/>
                        <a14:foregroundMark x1="34075" y1="18531" x2="34075" y2="18531"/>
                        <a14:foregroundMark x1="35211" y1="17992" x2="35211" y2="17992"/>
                        <a14:foregroundMark x1="33576" y1="21833" x2="33667" y2="10040"/>
                        <a14:foregroundMark x1="35484" y1="10377" x2="35802" y2="21765"/>
                      </a14:backgroundRemoval>
                    </a14:imgEffect>
                  </a14:imgLayer>
                </a14:imgProps>
              </a:ext>
              <a:ext uri="{28A0092B-C50C-407E-A947-70E740481C1C}">
                <a14:useLocalDpi xmlns:a14="http://schemas.microsoft.com/office/drawing/2010/main"/>
              </a:ext>
            </a:extLst>
          </a:blip>
          <a:srcRect l="25883" t="5484" r="29748" b="12254"/>
          <a:stretch/>
        </p:blipFill>
        <p:spPr>
          <a:xfrm>
            <a:off x="5726430" y="988219"/>
            <a:ext cx="2263140" cy="2828925"/>
          </a:xfrm>
          <a:prstGeom prst="rect">
            <a:avLst/>
          </a:prstGeom>
        </p:spPr>
      </p:pic>
    </p:spTree>
    <p:extLst>
      <p:ext uri="{BB962C8B-B14F-4D97-AF65-F5344CB8AC3E}">
        <p14:creationId xmlns:p14="http://schemas.microsoft.com/office/powerpoint/2010/main" val="296582451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Lack of normal day/night cycle disrupts the body’s circadian rhythms, so NASA needed to find a way to help astronauts sleep better and be more alert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NASA-funded research found a photoreceptor in the eye that responds to blue light and suppresses melatonin, which plays a role in sleep/wake cycles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Headwaters Research and Development Inc.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Marblehead, Massachusetts</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33974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Light </a:t>
            </a:r>
            <a:r>
              <a:rPr kumimoji="0" lang="en-US" sz="1400" b="0" i="0" u="none" strike="noStrike" kern="1200" cap="none" spc="0" normalizeH="0" baseline="0" noProof="0">
                <a:ln>
                  <a:noFill/>
                </a:ln>
                <a:solidFill>
                  <a:prstClr val="white"/>
                </a:solidFill>
                <a:effectLst/>
                <a:uLnTx/>
                <a:uFillTx/>
                <a:latin typeface="Arial" charset="0"/>
                <a:ea typeface="+mn-ea"/>
                <a:cs typeface="+mn-cs"/>
              </a:rPr>
              <a:t>cues may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help a person fall asleep faster and sleep more deeply throughout the night, reinforcing natural circadian rhythms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Illumy mask is lightweight, flexible, and uses an app for Apple and Android devices to program the mask for users’ individual settings, including when they wish to go to sleep and wake up</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Consumer Goods</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Light Research Aids Slumber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tailored LED lights to stimulate alertness and support regular sleep while in orbit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After interviewing a NASA-funded researcher and reading studies going back two decades, Headwater developed a lighted sleep mask</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Short-wavelength, blue light promotes wakefulness in the morning, and longer-wavelength, and red light aims to promote drowsiness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1600" y="1295400"/>
            <a:ext cx="3429001" cy="2286000"/>
          </a:xfrm>
          <a:prstGeom prst="rect">
            <a:avLst/>
          </a:prstGeom>
        </p:spPr>
      </p:pic>
    </p:spTree>
    <p:extLst>
      <p:ext uri="{BB962C8B-B14F-4D97-AF65-F5344CB8AC3E}">
        <p14:creationId xmlns:p14="http://schemas.microsoft.com/office/powerpoint/2010/main" val="36994520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EE-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685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011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Exoelectrogens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are microbes that can transfer electrons as part of their anaerobic metabolism process, essentially “breathing” an electrical charge</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investigated ways to put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exoelectrogens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to work in space, purifying wastewater while generating desirable by-products</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Ames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Cambrian Innovation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Watertown, Massachusetts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EcoVolt</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Reactor wastewater treatment system is a commercial-scale version of the same technology, which makes methane for energy</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10 breweries and wineries use the system</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Water output is clean enough to </a:t>
            </a:r>
            <a:r>
              <a:rPr kumimoji="0" lang="en-US" sz="1400" b="0" i="0" u="none" strike="noStrike" kern="1200" cap="none" spc="0" normalizeH="0" baseline="0" noProof="0">
                <a:ln>
                  <a:noFill/>
                </a:ln>
                <a:solidFill>
                  <a:prstClr val="white"/>
                </a:solidFill>
                <a:effectLst/>
                <a:uLnTx/>
                <a:uFillTx/>
                <a:latin typeface="Arial" charset="0"/>
                <a:ea typeface="+mn-ea"/>
                <a:cs typeface="+mn-cs"/>
              </a:rPr>
              <a:t>discharge into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municipal systems without surcharges, or it can be further refined for reuse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rPr>
              <a:t>Electrified Bacteria Clean Wastewater, Generate Power </a:t>
            </a: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57916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grant and subsequent SBIR contract helped fund the development of a bioelectrically enhanced wastewater treatment system from Cambrian Innovation</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Microbes break down waste, generating cleaner water and methane-rich natural gas for power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work validated the efficiency of the technology and the best conditions for the microbes to perform</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2957" b="95565" l="0" r="97519"/>
                    </a14:imgEffect>
                  </a14:imgLayer>
                </a14:imgProps>
              </a:ext>
              <a:ext uri="{28A0092B-C50C-407E-A947-70E740481C1C}">
                <a14:useLocalDpi xmlns:a14="http://schemas.microsoft.com/office/drawing/2010/main"/>
              </a:ext>
            </a:extLst>
          </a:blip>
          <a:stretch>
            <a:fillRect/>
          </a:stretch>
        </p:blipFill>
        <p:spPr>
          <a:xfrm>
            <a:off x="5057730" y="1676400"/>
            <a:ext cx="3600539" cy="2025303"/>
          </a:xfrm>
          <a:prstGeom prst="rect">
            <a:avLst/>
          </a:prstGeom>
        </p:spPr>
      </p:pic>
    </p:spTree>
    <p:extLst>
      <p:ext uri="{BB962C8B-B14F-4D97-AF65-F5344CB8AC3E}">
        <p14:creationId xmlns:p14="http://schemas.microsoft.com/office/powerpoint/2010/main" val="260412243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Ames built Sustainability Base to be the “greenest” building in the Federal Government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aimed to produce more energy than it consumed, both reducing usage and generating energy onsite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To show results, it needed a system monitoring  energy going into and out of the facility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Ames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Integrated Building Solutions (IBS) Inc.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San Ramon,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Fault detection is now standard the Intelligent Building Information System offered by IBS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upgraded system has been installed on a number of government buildings and big tech company campuses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Building operators use it to monitor and reduce </a:t>
            </a:r>
            <a:r>
              <a:rPr kumimoji="0" lang="en-US" sz="1400" b="0" i="0" u="none" strike="noStrike" kern="1200" cap="none" spc="0" normalizeH="0" baseline="0" noProof="0">
                <a:ln>
                  <a:noFill/>
                </a:ln>
                <a:solidFill>
                  <a:prstClr val="white"/>
                </a:solidFill>
                <a:effectLst/>
                <a:uLnTx/>
                <a:uFillTx/>
                <a:latin typeface="Arial" charset="0"/>
                <a:ea typeface="+mn-ea"/>
                <a:cs typeface="+mn-cs"/>
              </a:rPr>
              <a:t>energy usage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and warn of faulty equipment</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30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imes New Roman" pitchFamily="18" charset="0"/>
                <a:ea typeface="+mn-ea"/>
                <a:cs typeface="+mn-cs"/>
              </a:rPr>
              <a:t>Building Monitoring System Provides Insights for Sustainability</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IBS adapted its existing system to create a dashboard displaying all energy-related activities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At NASA’s request, it added fault-detection technology developed for aerospace, which alerts when there is a change from the baseline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This helps avoid unnecessary maintenance while still alerting to malfunctions so a repair can be made </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0735" y="1598964"/>
            <a:ext cx="3594530" cy="2027314"/>
          </a:xfrm>
          <a:prstGeom prst="rect">
            <a:avLst/>
          </a:prstGeom>
        </p:spPr>
      </p:pic>
    </p:spTree>
    <p:extLst>
      <p:ext uri="{BB962C8B-B14F-4D97-AF65-F5344CB8AC3E}">
        <p14:creationId xmlns:p14="http://schemas.microsoft.com/office/powerpoint/2010/main" val="265443912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Long-duration missions will need space crops to sustain human life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NASA’s Advanced Plant Habitat (APH) uses a custom-designed LED system to create diverse light “recipes,” which can affect the growth and characteristics of plants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Kennedy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OSRAM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Wilmington, Massachusetts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Phytofy RL is a tray-like fixture with LED lights, temperature control, and a software-controlled panel to adjust settings </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Growing interest in vertical farming in places like skyscrapers, old warehouses, or shipping containers require indoor growing techniques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These crops can help alleviate food insecurity</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30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imes New Roman" pitchFamily="18" charset="0"/>
                <a:ea typeface="+mn-ea"/>
                <a:cs typeface="+mn-cs"/>
              </a:rPr>
              <a:t>Space Station Garden Shines Light on Earth-Based Horticulture</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Kennedy researchers used an OSRAM-provided prototype, called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Phytofy</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to conduct ground-based studies mimicking natural light on Earth</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device offers choices in light wavelength, which determines light color, that can simulate the APH without having to build another complete habitat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is getting new light recipes and shares feedback with OSRAM to validate the device</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029200" y="1371600"/>
            <a:ext cx="3657600" cy="2463353"/>
          </a:xfrm>
          <a:prstGeom prst="rect">
            <a:avLst/>
          </a:prstGeom>
        </p:spPr>
      </p:pic>
    </p:spTree>
    <p:extLst>
      <p:ext uri="{BB962C8B-B14F-4D97-AF65-F5344CB8AC3E}">
        <p14:creationId xmlns:p14="http://schemas.microsoft.com/office/powerpoint/2010/main" val="32881331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closed environment of a spacecraft during long-term missions requires a life-support system that reuses the waste products, including CO</a:t>
            </a:r>
            <a:r>
              <a:rPr kumimoji="0" lang="en-US" sz="1400" b="0" i="0" u="none" strike="noStrike" kern="1200" cap="none" spc="0" normalizeH="0" baseline="-25000" noProof="0" dirty="0">
                <a:ln>
                  <a:noFill/>
                </a:ln>
                <a:solidFill>
                  <a:prstClr val="white"/>
                </a:solidFill>
                <a:effectLst/>
                <a:uLnTx/>
                <a:uFillTx/>
                <a:latin typeface="Arial" charset="0"/>
                <a:ea typeface="+mn-ea"/>
                <a:cs typeface="+mn-cs"/>
              </a:rPr>
              <a:t>2</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One study calculated that a person generates 10–14 pounds of waste a day—a 10-person, 3-year mission would generate 100,000+ pounds of waste</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Ames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Kiverdi</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San Francisco,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278189"/>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Kiverdi’s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products include a high-protein, high-nutrient flour and PALM+, and a sustainably produced palm oil alternative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These by-products can reduce excess CO</a:t>
            </a:r>
            <a:r>
              <a:rPr kumimoji="0" lang="en-US" sz="1400" b="0" i="0" u="none" strike="noStrike" kern="1200" cap="none" spc="0" normalizeH="0" baseline="-25000" noProof="0" dirty="0">
                <a:ln>
                  <a:noFill/>
                </a:ln>
                <a:solidFill>
                  <a:prstClr val="white"/>
                </a:solidFill>
                <a:effectLst/>
                <a:uLnTx/>
                <a:uFillTx/>
                <a:latin typeface="Arial" charset="0"/>
                <a:ea typeface="+mn-ea"/>
                <a:cs typeface="+mn-cs"/>
              </a:rPr>
              <a:t>2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in the atmosphere, while decreasing the environmental impact of producing ingredients such as soy beans and palm oil—a primary </a:t>
            </a:r>
            <a:r>
              <a:rPr kumimoji="0" lang="en-US" sz="1400" b="0" i="0" u="none" strike="noStrike" kern="1200" cap="none" spc="0" normalizeH="0" baseline="0" noProof="0">
                <a:ln>
                  <a:noFill/>
                </a:ln>
                <a:solidFill>
                  <a:prstClr val="white"/>
                </a:solidFill>
                <a:effectLst/>
                <a:uLnTx/>
                <a:uFillTx/>
                <a:latin typeface="Arial" charset="0"/>
                <a:ea typeface="+mn-ea"/>
                <a:cs typeface="+mn-cs"/>
              </a:rPr>
              <a:t>cause of deforestation</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Carbon Capture Process Makes Sustainable Oil</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Hydrogen-fixing bacteria is highly efficient at recycling carbon dioxide (CO</a:t>
            </a:r>
            <a:r>
              <a:rPr kumimoji="0" lang="en-US" sz="1400" b="0" i="0" u="none" strike="noStrike" kern="1200" cap="none" spc="0" normalizeH="0" baseline="-25000" noProof="0" dirty="0">
                <a:ln>
                  <a:noFill/>
                </a:ln>
                <a:solidFill>
                  <a:prstClr val="white"/>
                </a:solidFill>
                <a:effectLst/>
                <a:uLnTx/>
                <a:uFillTx/>
                <a:latin typeface="Arial" charset="0"/>
                <a:ea typeface="+mn-ea"/>
                <a:cs typeface="+mn-cs"/>
              </a:rPr>
              <a:t>2</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into useable by-products requiring minimal energy to yield results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Kiverdi</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used NASA’s research to develop a process using microorganisms to capture and use CO</a:t>
            </a:r>
            <a:r>
              <a:rPr kumimoji="0" lang="en-US" sz="1400" b="0" i="0" u="none" strike="noStrike" kern="1200" cap="none" spc="0" normalizeH="0" baseline="-25000" noProof="0" dirty="0">
                <a:ln>
                  <a:noFill/>
                </a:ln>
                <a:solidFill>
                  <a:prstClr val="white"/>
                </a:solidFill>
                <a:effectLst/>
                <a:uLnTx/>
                <a:uFillTx/>
                <a:latin typeface="Arial" charset="0"/>
                <a:ea typeface="+mn-ea"/>
                <a:cs typeface="+mn-cs"/>
              </a:rPr>
              <a:t>2</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a:t>
            </a:r>
            <a:r>
              <a:rPr kumimoji="0" lang="en-US" sz="1400" b="0" i="0" u="none" strike="noStrike" kern="1200" cap="none" spc="0" normalizeH="0" baseline="-25000" noProof="0" dirty="0">
                <a:ln>
                  <a:noFill/>
                </a:ln>
                <a:solidFill>
                  <a:prstClr val="white"/>
                </a:solidFill>
                <a:effectLst/>
                <a:uLnTx/>
                <a:uFillTx/>
                <a:latin typeface="Arial" charset="0"/>
                <a:ea typeface="+mn-ea"/>
                <a:cs typeface="+mn-cs"/>
              </a:rPr>
              <a:t>2</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and other ingredients are mixed into a large vat, where the gases are consumed by microorganisms, producing proteins and oils</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21054" y="1183340"/>
            <a:ext cx="2473892" cy="2514601"/>
          </a:xfrm>
          <a:prstGeom prst="rect">
            <a:avLst/>
          </a:prstGeom>
        </p:spPr>
      </p:pic>
    </p:spTree>
    <p:extLst>
      <p:ext uri="{BB962C8B-B14F-4D97-AF65-F5344CB8AC3E}">
        <p14:creationId xmlns:p14="http://schemas.microsoft.com/office/powerpoint/2010/main" val="178721510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Two X-planes, X-33 and X-34, sparked the development of a protective coating for high-speed spaceplanes to travel 15 times the speed of sound</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Protective Coating for Ceramic Materials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PCCM</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is a paper-thin, highly stable coating that removes heat from the thermal protection system it covers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Ames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Emisshield</a:t>
            </a:r>
            <a:r>
              <a:rPr kumimoji="0" lang="en-US" sz="1600" b="1" i="1" u="none" strike="noStrike" kern="1200" cap="none" spc="0" normalizeH="0" baseline="0" noProof="0" dirty="0">
                <a:ln>
                  <a:noFill/>
                </a:ln>
                <a:solidFill>
                  <a:prstClr val="white"/>
                </a:solidFill>
                <a:effectLst/>
                <a:uLnTx/>
                <a:uFillTx/>
                <a:latin typeface="Arial" charset="0"/>
                <a:ea typeface="+mn-ea"/>
                <a:cs typeface="+mn-cs"/>
              </a:rPr>
              <a:t> Inc.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Blacksburg, Virginia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As carbon dioxide restrictions tighten,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Emmisshield</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has significantly expanded its use in industrial kilns, boilers, refractories, and more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Substantial reductions in carbon emissions and fewer equipment repairs and replacements save businesses millions of dollars annually</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Used in more than 400 </a:t>
            </a:r>
            <a:r>
              <a:rPr kumimoji="0" lang="en-US" sz="1400" b="0" i="0" u="none" strike="noStrike" kern="1200" cap="none" spc="0" normalizeH="0" baseline="0" noProof="0">
                <a:ln>
                  <a:noFill/>
                </a:ln>
                <a:solidFill>
                  <a:prstClr val="white"/>
                </a:solidFill>
                <a:effectLst/>
                <a:uLnTx/>
                <a:uFillTx/>
                <a:latin typeface="Arial" charset="0"/>
                <a:ea typeface="+mn-ea"/>
                <a:cs typeface="+mn-cs"/>
              </a:rPr>
              <a:t>plants worldwide </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Emissive Coatings Cut Industrial Costs, Emissions, Fuel Consumption </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Ames patented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PCCM</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and licensed it exclusively to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Emmisshield</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made about 40 variations, adapting PCCM for metals, giving it a longer shelf life, and making it easier to apply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coatings have been applied to building materials, racecar parts, clothing, and industrial facilities </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71515" y="1497435"/>
            <a:ext cx="3295416" cy="2196943"/>
          </a:xfrm>
          <a:prstGeom prst="rect">
            <a:avLst/>
          </a:prstGeom>
        </p:spPr>
      </p:pic>
    </p:spTree>
    <p:extLst>
      <p:ext uri="{BB962C8B-B14F-4D97-AF65-F5344CB8AC3E}">
        <p14:creationId xmlns:p14="http://schemas.microsoft.com/office/powerpoint/2010/main" val="366693041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3886199"/>
            <a:ext cx="4572000" cy="23420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351781"/>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is very interested in one day bringing samples from Mars to study in labs here on Earth</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Taking samples can be a dusty, gritty task; NASA needed a self-cleaning seal to prevent contamination</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Jet Propulsion Laboratory (JPL)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Zeus Inc.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Orangeburg, South Carolina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693918" y="3856825"/>
            <a:ext cx="43434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This material is soft, flexible, strong, and biocompatible, allowing it to be used inside the body without needing to be removed</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material now encapsulates arterial stents and is sold for surgical sutures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a:ln>
                  <a:noFill/>
                </a:ln>
                <a:solidFill>
                  <a:prstClr val="white"/>
                </a:solidFill>
                <a:effectLst/>
                <a:uLnTx/>
                <a:uFillTx/>
                <a:latin typeface="Arial" charset="0"/>
                <a:ea typeface="+mn-ea"/>
                <a:cs typeface="+mn-cs"/>
              </a:rPr>
              <a:t>The material is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also being used by oil and gas drilling companies for other applications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Health and Medicine</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584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Material for Mars Makes Life-Saving Sutures</a:t>
            </a:r>
          </a:p>
        </p:txBody>
      </p:sp>
      <p:sp>
        <p:nvSpPr>
          <p:cNvPr id="22" name="Rounded Rectangle 21"/>
          <p:cNvSpPr/>
          <p:nvPr/>
        </p:nvSpPr>
        <p:spPr>
          <a:xfrm>
            <a:off x="4732020" y="3866088"/>
            <a:ext cx="4267200" cy="2362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0" y="3903029"/>
            <a:ext cx="47244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“knife-edge” seal wipes off debris by pushing through a barrier—it must be soft enough to be punctured while still stiff enough to push away debris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With SBIR funding, Zeus tested multiple expanded </a:t>
            </a:r>
            <a:r>
              <a:rPr kumimoji="0" lang="en-US" sz="1400" b="0" i="0" u="none" strike="noStrike" kern="1200" cap="none" spc="0" normalizeH="0" baseline="0" noProof="0">
                <a:ln>
                  <a:noFill/>
                </a:ln>
                <a:solidFill>
                  <a:prstClr val="white"/>
                </a:solidFill>
                <a:effectLst/>
                <a:uLnTx/>
                <a:uFillTx/>
                <a:latin typeface="Arial" charset="0"/>
                <a:ea typeface="+mn-ea"/>
                <a:cs typeface="+mn-cs"/>
              </a:rPr>
              <a:t>PTFE prototypes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before going back and trying an alternate manufacturing process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Using large-diameter extrusion, Zeus was able to create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ePTFE</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ribbon that worked on the seal</a:t>
            </a:r>
          </a:p>
        </p:txBody>
      </p:sp>
      <p:pic>
        <p:nvPicPr>
          <p:cNvPr id="5" name="Picture 4">
            <a:extLst>
              <a:ext uri="{FF2B5EF4-FFF2-40B4-BE49-F238E27FC236}">
                <a16:creationId xmlns:a16="http://schemas.microsoft.com/office/drawing/2014/main" id="{6505118E-0EEE-4E92-BDBE-FA6D1FADCD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6827" y="1142983"/>
            <a:ext cx="3497582" cy="2333841"/>
          </a:xfrm>
          <a:prstGeom prst="rect">
            <a:avLst/>
          </a:prstGeom>
        </p:spPr>
      </p:pic>
    </p:spTree>
    <p:extLst>
      <p:ext uri="{BB962C8B-B14F-4D97-AF65-F5344CB8AC3E}">
        <p14:creationId xmlns:p14="http://schemas.microsoft.com/office/powerpoint/2010/main" val="425152495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Congress mandated that half of the U.S. National Laboratory resources on the space station be used by entities outside NASA, including commercial, academic, and government organizations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Industry collaboration is needed to execute this order </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Teledyne Brown Engineering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Huntsville, Alabama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Testing on the ISS is more affordable </a:t>
            </a:r>
            <a:r>
              <a:rPr kumimoji="0" lang="en-US" sz="1400" b="0" i="0" u="none" strike="noStrike" kern="1200" cap="none" spc="0" normalizeH="0" baseline="0" noProof="0">
                <a:ln>
                  <a:noFill/>
                </a:ln>
                <a:solidFill>
                  <a:prstClr val="white"/>
                </a:solidFill>
                <a:effectLst/>
                <a:uLnTx/>
                <a:uFillTx/>
                <a:latin typeface="Arial" charset="0"/>
                <a:ea typeface="+mn-ea"/>
                <a:cs typeface="+mn-cs"/>
              </a:rPr>
              <a:t>and needs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less engineering than testing on a satellite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German Aerospace Center’s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DLR</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Earth Sensing Imaging Spectrometer (DESIS) is the first MUSES tenant</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Teledyne retains commercial rights to sell the high-spectral-resolution data from DESIS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rPr>
              <a:t>Pointing Platform Enables Earth Imaging from Space Station </a:t>
            </a: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Through a cooperative agreement with NASA, the Multi-User System for Earth Sensing (MUSES) facility was built by Teledyne with NASA support and was mounted to the exterior of the station in 2017</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offers a new level of precision pointing and tracking for Earth imaging devices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Teledyne now rents out space aboard MUSES </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00700" y="1183341"/>
            <a:ext cx="2514600" cy="2514600"/>
          </a:xfrm>
          <a:prstGeom prst="rect">
            <a:avLst/>
          </a:prstGeom>
        </p:spPr>
      </p:pic>
    </p:spTree>
    <p:extLst>
      <p:ext uri="{BB962C8B-B14F-4D97-AF65-F5344CB8AC3E}">
        <p14:creationId xmlns:p14="http://schemas.microsoft.com/office/powerpoint/2010/main" val="388627636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Landsat 8, an Earth-observing satellite, takes imagery that’s used to monitor forest and crop health, icecap and glacier coverage, and more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Cloud cover has to be accounted for and removed from imagery to perform analysis, so a new software was needed for the purpose</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Stennis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Geospatial Data Analysis (GDA) Corporation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State College, Pennsylvania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0583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GDA’s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GeoSynergy</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webGIS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service puts all crop data in one place to let users manipulate and analyze calibrated, full-resolution data</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USGS, US Forest Service, and USDA are among the company’s customers</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Plans on are in </a:t>
            </a:r>
            <a:r>
              <a:rPr kumimoji="0" lang="en-US" sz="1400" b="0" i="0" u="none" strike="noStrike" kern="1200" cap="none" spc="0" normalizeH="0" baseline="0" noProof="0">
                <a:ln>
                  <a:noFill/>
                </a:ln>
                <a:solidFill>
                  <a:prstClr val="white"/>
                </a:solidFill>
                <a:effectLst/>
                <a:uLnTx/>
                <a:uFillTx/>
                <a:latin typeface="Arial" charset="0"/>
                <a:ea typeface="+mn-ea"/>
                <a:cs typeface="+mn-cs"/>
              </a:rPr>
              <a:t>development for adding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new capabilities and sources of imagery</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30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imes New Roman" pitchFamily="18" charset="0"/>
                <a:ea typeface="+mn-ea"/>
                <a:cs typeface="+mn-cs"/>
              </a:rPr>
              <a:t>Algorithms to Detect Clouds Forecast Global Crop Production</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Stennis awarded GDA an SBIR contract to develop software capable of detecting cloud cover in imagery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Algorithms were also developed to identify crop types and health and to correct for factors such as  topographical effects on lighting</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GDA</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automated its systems that pull imagery from Earth-observing systems</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74564" y="1287422"/>
            <a:ext cx="3566871" cy="2378156"/>
          </a:xfrm>
          <a:prstGeom prst="rect">
            <a:avLst/>
          </a:prstGeom>
        </p:spPr>
      </p:pic>
    </p:spTree>
    <p:extLst>
      <p:ext uri="{BB962C8B-B14F-4D97-AF65-F5344CB8AC3E}">
        <p14:creationId xmlns:p14="http://schemas.microsoft.com/office/powerpoint/2010/main" val="156819330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IT-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036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Planning future missions to Mars is incredibly complicated, so NASA funded tools to explore as many mission architectures as possible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Using previous missions as a starting point, team at MIT identified 35 major decisions as the basis for a set of algorithms called the Object Process Network</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NASA Headquarters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dataxu</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Boston, Massachusetts</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447466"/>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Digital advertisers find ad space based on the probability of the user taking action and the value of the product advertised, then bid for the spot</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Algorithms created by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dataxu</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consider every possibility and self-correct to improve results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company’s service is 35–40 percent more efficient than competitors’ </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Information Technology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30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imes New Roman" pitchFamily="18" charset="0"/>
                <a:ea typeface="+mn-ea"/>
                <a:cs typeface="+mn-cs"/>
              </a:rPr>
              <a:t>Space Mission Planning System Targets Advertising with Precision</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Team members from the NASA project founded a company to develop computational approaches to problems in big data</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Two years spent researching industries and building prototypes helped enable a new online bidding process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dataxu</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led the effort to launch the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OpenRTB</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(real-time bidding) protocol standardization in use today</a:t>
            </a:r>
          </a:p>
        </p:txBody>
      </p:sp>
      <p:pic>
        <p:nvPicPr>
          <p:cNvPr id="4" name="Picture 3">
            <a:extLst>
              <a:ext uri="{FF2B5EF4-FFF2-40B4-BE49-F238E27FC236}">
                <a16:creationId xmlns:a16="http://schemas.microsoft.com/office/drawing/2014/main" id="{2D51A5F4-DAA9-47FD-85E9-38A6A0B8D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1100" y="1229844"/>
            <a:ext cx="3733800" cy="2493312"/>
          </a:xfrm>
          <a:prstGeom prst="rect">
            <a:avLst/>
          </a:prstGeom>
        </p:spPr>
      </p:pic>
    </p:spTree>
    <p:extLst>
      <p:ext uri="{BB962C8B-B14F-4D97-AF65-F5344CB8AC3E}">
        <p14:creationId xmlns:p14="http://schemas.microsoft.com/office/powerpoint/2010/main" val="197597589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more precisely a satellite can be positioned, the better the image and science that results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NASA’s flagship missions require this high level of precision, which had meant bulky, costly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Miniaturized pointing devices may allow inexpensive CubeSats, or a fleet of them, for science missions</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Goddard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Adcole</a:t>
            </a:r>
            <a:r>
              <a:rPr kumimoji="0" lang="en-US" sz="1600" b="1" i="1" u="none" strike="noStrike" kern="1200" cap="none" spc="0" normalizeH="0" baseline="0" noProof="0" dirty="0">
                <a:ln>
                  <a:noFill/>
                </a:ln>
                <a:solidFill>
                  <a:prstClr val="white"/>
                </a:solidFill>
                <a:effectLst/>
                <a:uLnTx/>
                <a:uFillTx/>
                <a:latin typeface="Arial" charset="0"/>
                <a:ea typeface="+mn-ea"/>
                <a:cs typeface="+mn-cs"/>
              </a:rPr>
              <a:t> Maryland Aerospace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Crofton, Maryland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33974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Adcole</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offers a stand-alone star tracker, a single-camera package with star tracker and the attitude control, or a double-camera package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primary application is Earth-observation, such as monitoring deforestation and methane emissions, but CubeSats orbiting other planets will require star tracking for orientation</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Information Technology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Tiny Star Trackers Help Spacecraft Find Their Place</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Adcole’s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star tracker, developed under SBIR contracts, snaps a picture of the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starscape</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and uses software to analyze the angle of separation between known stars to calculate orientation</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a:ln>
                  <a:noFill/>
                </a:ln>
                <a:solidFill>
                  <a:prstClr val="white"/>
                </a:solidFill>
                <a:effectLst/>
                <a:uLnTx/>
                <a:uFillTx/>
                <a:latin typeface="Arial" charset="0"/>
                <a:ea typeface="+mn-ea"/>
                <a:cs typeface="+mn-cs"/>
              </a:rPr>
              <a:t>These help point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a spacecraft with high-level accuracy, down to about 0.1 degrees of error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two-camera system provides additional flexibility</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0" y="1447800"/>
            <a:ext cx="3035620" cy="2276715"/>
          </a:xfrm>
          <a:prstGeom prst="rect">
            <a:avLst/>
          </a:prstGeom>
        </p:spPr>
      </p:pic>
    </p:spTree>
    <p:extLst>
      <p:ext uri="{BB962C8B-B14F-4D97-AF65-F5344CB8AC3E}">
        <p14:creationId xmlns:p14="http://schemas.microsoft.com/office/powerpoint/2010/main" val="378575864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Combustion instability is one of the highest risks in designing a new engine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issue is resonance, as when a high note causes glass to shatter, but in rockets, it’s not just sound</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Because of the complex interactions, combustion instability has been difficult to model computationally</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Marshall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Gloyer</a:t>
            </a:r>
            <a:r>
              <a:rPr kumimoji="0" lang="en-US" sz="1600" b="1" i="1" u="none" strike="noStrike" kern="1200" cap="none" spc="0" normalizeH="0" baseline="0" noProof="0" dirty="0">
                <a:ln>
                  <a:noFill/>
                </a:ln>
                <a:solidFill>
                  <a:prstClr val="white"/>
                </a:solidFill>
                <a:effectLst/>
                <a:uLnTx/>
                <a:uFillTx/>
                <a:latin typeface="Arial" charset="0"/>
                <a:ea typeface="+mn-ea"/>
                <a:cs typeface="+mn-cs"/>
              </a:rPr>
              <a:t>-Taylor Laboratories LLC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Tullahoma, Tennessee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493632"/>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software has the potential for huge cost reductions in the design and improving the operation of rockets, jet engines, power plants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GTL is adapting the software to design better, more efficient car engines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Research opportunities in resonance, such as testing musical instruments, are also a possibility</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Information Technology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Software Toolkit Steadies Rockets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Universal Combustion </a:t>
            </a:r>
            <a:r>
              <a:rPr kumimoji="0" lang="en-US" sz="1400" b="0" i="0" u="none" strike="noStrike" kern="1200" cap="none" spc="0" normalizeH="0" baseline="0" noProof="0">
                <a:ln>
                  <a:noFill/>
                </a:ln>
                <a:solidFill>
                  <a:prstClr val="white"/>
                </a:solidFill>
                <a:effectLst/>
                <a:uLnTx/>
                <a:uFillTx/>
                <a:latin typeface="Arial" charset="0"/>
                <a:ea typeface="+mn-ea"/>
                <a:cs typeface="+mn-cs"/>
              </a:rPr>
              <a:t>Device Stability process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and toolkit, with funding from SBIR contracts, can predict instability and identify its cause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UCDS calculates all the sources of energy flowing into resonant modes such as simple acoustics, vorticity, combustion, thermal effects, and more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Hardware testing has confirmed the validity of UCDS predictions and recommendations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446" r="226"/>
          <a:stretch/>
        </p:blipFill>
        <p:spPr>
          <a:xfrm>
            <a:off x="5029200" y="1279671"/>
            <a:ext cx="3657600" cy="2413003"/>
          </a:xfrm>
          <a:prstGeom prst="rect">
            <a:avLst/>
          </a:prstGeom>
        </p:spPr>
      </p:pic>
    </p:spTree>
    <p:extLst>
      <p:ext uri="{BB962C8B-B14F-4D97-AF65-F5344CB8AC3E}">
        <p14:creationId xmlns:p14="http://schemas.microsoft.com/office/powerpoint/2010/main" val="8736615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Team at JPL was tasked with designing a low-cost laser communications transceiver capable of moving large amounts of data cheaply and efficiently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Light waves can transmit many more times the amount of data when compared to radio waves</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Jet Propulsion Laboratory (JPL)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Xenesis</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Atlanta, Georgia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Xenesis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offers wireless laser communication over land, potentially saving millions in buried cables and making hacking impossible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radio spectrum is becoming crowded, but satellite laser communication has no such limits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Xenesis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plans to offer cheap, secure, abundant, high-speed </a:t>
            </a:r>
            <a:r>
              <a:rPr kumimoji="0" lang="en-US" sz="1400" b="0" i="0" u="none" strike="noStrike" kern="1200" cap="none" spc="0" normalizeH="0" baseline="0" noProof="0">
                <a:ln>
                  <a:noFill/>
                </a:ln>
                <a:solidFill>
                  <a:prstClr val="white"/>
                </a:solidFill>
                <a:effectLst/>
                <a:uLnTx/>
                <a:uFillTx/>
                <a:latin typeface="Arial" charset="0"/>
                <a:ea typeface="+mn-ea"/>
                <a:cs typeface="+mn-cs"/>
              </a:rPr>
              <a:t>Internet access  </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Information Technology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223982" y="183356"/>
            <a:ext cx="7772400" cy="41549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Times New Roman" pitchFamily="18" charset="0"/>
                <a:ea typeface="+mn-ea"/>
                <a:cs typeface="+mn-cs"/>
              </a:rPr>
              <a:t>Low-Cost Transceiver Will Allow First Laser Mass Communication</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0" y="4114800"/>
            <a:ext cx="46482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Mark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LaPenna</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founder of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Xenesis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licensed the tested and proven 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goal is to start with using the technology for ground-to-ground laser communication</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Xenesis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is partnering with other companies to establish a ground network for exchanging laser signals with satellites and to create global standards for laser communications </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5400" y="1485780"/>
            <a:ext cx="3596378" cy="2309174"/>
          </a:xfrm>
          <a:prstGeom prst="rect">
            <a:avLst/>
          </a:prstGeom>
        </p:spPr>
      </p:pic>
    </p:spTree>
    <p:extLst>
      <p:ext uri="{BB962C8B-B14F-4D97-AF65-F5344CB8AC3E}">
        <p14:creationId xmlns:p14="http://schemas.microsoft.com/office/powerpoint/2010/main" val="41359580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studies how air flows around vehicles in order to improve design and performance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Computational fluid dynamics (CFD) software creates realistic air flow simulations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NASA’s OVERFLOW CFD solver and accompanying software accurately model multiple bodies in flight</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Langley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Boeing Commercial Airplanes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Seattle, Washington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code provides Boeing with efficient and accurate flow solutions supporting virtually every product in the company</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continuous information sharing improves the code while benefitting Boeing and NASA</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code is used by many spacecraft and aircraft manufacturers and </a:t>
            </a:r>
            <a:r>
              <a:rPr kumimoji="0" lang="en-US" sz="1400" b="0" i="0" u="none" strike="noStrike" kern="1200" cap="none" spc="0" normalizeH="0" baseline="0" noProof="0">
                <a:ln>
                  <a:noFill/>
                </a:ln>
                <a:solidFill>
                  <a:prstClr val="white"/>
                </a:solidFill>
                <a:effectLst/>
                <a:uLnTx/>
                <a:uFillTx/>
                <a:latin typeface="Arial" charset="0"/>
                <a:ea typeface="+mn-ea"/>
                <a:cs typeface="+mn-cs"/>
              </a:rPr>
              <a:t>government agencies</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Information Technology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NASA Code Speeds Nation’s Aircraft, Spacecraft Design </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36372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OVERFLOW became available through software usage agreements with the agency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Boeing was an early adopter and now uses NASA programs throughout its commercial, military, space, and research and development operations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Boeing offers NASA suggestions for improvements and changes, supporting ongoing development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57800" y="1219200"/>
            <a:ext cx="3238501" cy="2590800"/>
          </a:xfrm>
          <a:prstGeom prst="rect">
            <a:avLst/>
          </a:prstGeom>
        </p:spPr>
      </p:pic>
    </p:spTree>
    <p:extLst>
      <p:ext uri="{BB962C8B-B14F-4D97-AF65-F5344CB8AC3E}">
        <p14:creationId xmlns:p14="http://schemas.microsoft.com/office/powerpoint/2010/main" val="95432468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extreme temperature swings in space can break solder connections between electric components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common solution, a solder column, added some flexibility, but it was still too brittle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tiny spring was fabricated to be more flexible and to create stronger, longer-lasting connections</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Marshall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Topline Corporation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Milledgeville, Georgia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variety of sizes are available from 0.2 mm diameter by 0.5 mm in length up to 0.5 mm diameter by 1.27 mm long</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Topline is attaching springs to components for </a:t>
            </a:r>
            <a:r>
              <a:rPr kumimoji="0" lang="en-US" sz="1400" b="0" i="0" u="none" strike="noStrike" kern="1200" cap="none" spc="0" normalizeH="0" baseline="0" noProof="0">
                <a:ln>
                  <a:noFill/>
                </a:ln>
                <a:solidFill>
                  <a:prstClr val="white"/>
                </a:solidFill>
                <a:effectLst/>
                <a:uLnTx/>
                <a:uFillTx/>
                <a:latin typeface="Arial" charset="0"/>
                <a:ea typeface="+mn-ea"/>
                <a:cs typeface="+mn-cs"/>
              </a:rPr>
              <a:t>industry to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perform their own tests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Potential future markets include medical devices such as hearing aids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Information Technology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Tiny Springs Improve Electronic Reliability</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engineers designed, tested, and refined the micro-coil spring for circuit boards, and it went on to win the 2014 top prize in the electronics category of Tech Briefs’ Design the Future challenge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Topline obtained a license to produce and sell the micro-coil spring interconnectors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perfected and streamlined the  process for attaching the springs</a:t>
            </a:r>
          </a:p>
        </p:txBody>
      </p:sp>
      <p:grpSp>
        <p:nvGrpSpPr>
          <p:cNvPr id="3" name="Group 2"/>
          <p:cNvGrpSpPr/>
          <p:nvPr/>
        </p:nvGrpSpPr>
        <p:grpSpPr>
          <a:xfrm>
            <a:off x="4953000" y="1447800"/>
            <a:ext cx="3781144" cy="2153896"/>
            <a:chOff x="4953000" y="1447800"/>
            <a:chExt cx="3781144" cy="2153896"/>
          </a:xfrm>
        </p:grpSpPr>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3000" y="1447800"/>
              <a:ext cx="3781144" cy="2153896"/>
            </a:xfrm>
            <a:prstGeom prst="rect">
              <a:avLst/>
            </a:prstGeom>
          </p:spPr>
        </p:pic>
        <p:sp>
          <p:nvSpPr>
            <p:cNvPr id="2" name="Oval 1"/>
            <p:cNvSpPr/>
            <p:nvPr/>
          </p:nvSpPr>
          <p:spPr>
            <a:xfrm>
              <a:off x="6729272" y="2410448"/>
              <a:ext cx="228600" cy="2286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grpSp>
    </p:spTree>
    <p:extLst>
      <p:ext uri="{BB962C8B-B14F-4D97-AF65-F5344CB8AC3E}">
        <p14:creationId xmlns:p14="http://schemas.microsoft.com/office/powerpoint/2010/main" val="144822178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67491"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41797" y="2030638"/>
            <a:ext cx="47244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uses modeling and simulation to avoid making mistakes with multimillion-dollar equipment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Distributed Observer Network (DON) is a simulation viewer created by NASA that preserves data from simulations for later use or to share with others</a:t>
            </a:r>
          </a:p>
        </p:txBody>
      </p:sp>
      <p:sp>
        <p:nvSpPr>
          <p:cNvPr id="8197" name="Rectangle 4"/>
          <p:cNvSpPr>
            <a:spLocks noChangeArrowheads="1"/>
          </p:cNvSpPr>
          <p:nvPr/>
        </p:nvSpPr>
        <p:spPr bwMode="auto">
          <a:xfrm>
            <a:off x="30911" y="569015"/>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Kennedy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Simulation Exploration Experience (SEE)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Kennedy Space Center, Florida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DON is unique in its ability to model complex systems spanning hundreds of millions of miles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software makes simulations portable, preserving results for collaboration </a:t>
            </a:r>
            <a:r>
              <a:rPr kumimoji="0" lang="en-US" sz="1400" b="0" i="0" u="none" strike="noStrike" kern="1200" cap="none" spc="0" normalizeH="0" baseline="0" noProof="0">
                <a:ln>
                  <a:noFill/>
                </a:ln>
                <a:solidFill>
                  <a:prstClr val="white"/>
                </a:solidFill>
                <a:effectLst/>
                <a:uLnTx/>
                <a:uFillTx/>
                <a:latin typeface="Arial" charset="0"/>
                <a:ea typeface="+mn-ea"/>
                <a:cs typeface="+mn-cs"/>
              </a:rPr>
              <a:t>and future use </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SEE enhances students’ employability by giving them experience in simulation and modeling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Information Technology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97971" y="2030638"/>
            <a:ext cx="4572000" cy="19812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Collaborative Platform Trains Students in Simulation and Modeling</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55291" y="4071075"/>
            <a:ext cx="4710906"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Simulation Exploration Experience (SEE) was created with the idea of putting college students to work on simulated lunar missions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program introduces students to collaborative modeling and simulation, subjects rarely taught in universities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DON allows students participating in SEE to collaborate internationally on a simulated moon base</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67604" y="1300222"/>
            <a:ext cx="3780792" cy="2419707"/>
          </a:xfrm>
          <a:prstGeom prst="rect">
            <a:avLst/>
          </a:prstGeom>
        </p:spPr>
      </p:pic>
    </p:spTree>
    <p:extLst>
      <p:ext uri="{BB962C8B-B14F-4D97-AF65-F5344CB8AC3E}">
        <p14:creationId xmlns:p14="http://schemas.microsoft.com/office/powerpoint/2010/main" val="10086987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Astronauts are exposed to high-energy charged particles from the sun and cosmic sources, ions which can rip through DNA and inflict random harm leading to cancers and other medical problems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Doctors at Johnson took blood samples from astronauts to look for genetic damage</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KromaTiD Inc.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Fort Collins, Colorado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KromaTiD Inc. calls their technology directional Genomic Hybridization (dGH)</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 oncology, this technology will aid in identifying genetic diseases, observing chromosomal damage, and tailoring therapies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sees its biggest opportunities in the field of gene editing and testing techniques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Health and Medicine</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Fluorescent Paints Spot DNA Damage from Radiation, Gene Editing</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57916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awarded two SBIR contracts to KromaTiD to develop chromatid paints to highlight previously undetectable abnormalities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DNA inversions within a chromosome can be observed for the </a:t>
            </a:r>
            <a:r>
              <a:rPr kumimoji="0" lang="en-US" sz="1400" b="0" i="0" u="none" strike="noStrike" kern="1200" cap="none" spc="0" normalizeH="0" baseline="0" noProof="0">
                <a:ln>
                  <a:noFill/>
                </a:ln>
                <a:solidFill>
                  <a:prstClr val="white"/>
                </a:solidFill>
                <a:effectLst/>
                <a:uLnTx/>
                <a:uFillTx/>
                <a:latin typeface="Arial" charset="0"/>
                <a:ea typeface="+mn-ea"/>
                <a:cs typeface="+mn-cs"/>
              </a:rPr>
              <a:t>first time </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technology was used to detect abnormalities in Scott Kelly’s DNA after living in space for a year—the damage was minimal</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3" name="Picture 2"/>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a:off x="5149417" y="1122083"/>
            <a:ext cx="3417165" cy="2708833"/>
          </a:xfrm>
          <a:prstGeom prst="rect">
            <a:avLst/>
          </a:prstGeom>
        </p:spPr>
      </p:pic>
    </p:spTree>
    <p:extLst>
      <p:ext uri="{BB962C8B-B14F-4D97-AF65-F5344CB8AC3E}">
        <p14:creationId xmlns:p14="http://schemas.microsoft.com/office/powerpoint/2010/main" val="173360212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IP-Div.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728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53454" y="4133408"/>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wanted a way to characterize fuel sprays in a turbulent environment such as a jet engine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Phase Doppler Particle Analyzer (PDPA) characterizes the interaction of atomized fuel and air in terms of droplet sizes, velocity distribution, turbulence intensity, and fluctuations in turbulence</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Glenn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Artium Technologies Inc.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Sunnyvale,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06143" y="4169418"/>
            <a:ext cx="4267200" cy="2213556"/>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Applications include developing and testing automobile fuel injectors, inkjet printers, pill-coating systems, and more </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Organic LED displays for smartphones and TVs are now a huge market. Manufacturers are working to print the screens with inkjet printers, reducing their cost. PDPA is used for printer quality control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Industrial Productivity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Spray Analyzer Turns Up in Cars, Planes, Medicine, Cutting-Edge TVs </a:t>
            </a:r>
          </a:p>
        </p:txBody>
      </p:sp>
      <p:sp>
        <p:nvSpPr>
          <p:cNvPr id="22" name="Rounded Rectangle 21"/>
          <p:cNvSpPr/>
          <p:nvPr/>
        </p:nvSpPr>
        <p:spPr>
          <a:xfrm>
            <a:off x="4719791" y="4132263"/>
            <a:ext cx="4267200" cy="2209800"/>
          </a:xfrm>
          <a:prstGeom prst="roundRect">
            <a:avLst>
              <a:gd name="adj" fmla="val 1296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48201"/>
            <a:ext cx="4572000" cy="236372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Several SBIR contracts developed and expanded the technology since the 1980s; it now includes determining droplet temperature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PDPA is now the standard for spray characterization</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Artium continues to work with NASA on measuring particulate emissions from various combustion sources and to study airframe and jet engine icing</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CBD08F26-7D33-4AF4-A3A0-9147A2550F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143000"/>
            <a:ext cx="3581400" cy="2686050"/>
          </a:xfrm>
          <a:prstGeom prst="rect">
            <a:avLst/>
          </a:prstGeom>
        </p:spPr>
      </p:pic>
    </p:spTree>
    <p:extLst>
      <p:ext uri="{BB962C8B-B14F-4D97-AF65-F5344CB8AC3E}">
        <p14:creationId xmlns:p14="http://schemas.microsoft.com/office/powerpoint/2010/main" val="45362484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Crew time is limited and cooking isn’t an option in space, so NASA is always looking for ways to provide good nutrition that also tastes good</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One option is powdered nutrients, but they degrade over time and controlling amounts precisely is difficult</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BeeHex</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Austin, Texas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1847302"/>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BeeHex created the Chef 3D which can be customized for creating pizzas and decorating cookies and cakes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BeeHex</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has provided breakfast- and lunch-bar 3D printers to the military that can tailor food to each user’s needs</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Industrial Productivity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Deep-Space Food Science Research Improves 3D-Printing Capabilities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Developing the initial technology for 3D printing food from macronutrient powders came from a Small Business Innovation Research contract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successful test had dry powders such as starch and protein fed directly to the 3D printer where oil or water were mixed in at the printhead with micronutrients and flavors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9618" y="1420431"/>
            <a:ext cx="3194901" cy="2321628"/>
          </a:xfrm>
          <a:prstGeom prst="rect">
            <a:avLst/>
          </a:prstGeom>
        </p:spPr>
      </p:pic>
    </p:spTree>
    <p:extLst>
      <p:ext uri="{BB962C8B-B14F-4D97-AF65-F5344CB8AC3E}">
        <p14:creationId xmlns:p14="http://schemas.microsoft.com/office/powerpoint/2010/main" val="214986508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Developing capabilities for space mining will take years, so NASA scientists are studying the mechanics of handling surface material of other worlds, known as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regoliths</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Everything from dust management and transporting samples to anchoring techniques requires study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69341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Kennedy Space Center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Deep Space Industries (DSI)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San Jose,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Simulants support mining equipment testing</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Universities have purchased the simulants to get started on basic research</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Harvesting water in in space from asteroid and planet sources will support deep space travel—Boeing has signed a letter of intent to buy tons of water </a:t>
            </a:r>
            <a:r>
              <a:rPr kumimoji="0" lang="en-US" sz="1400" b="0" i="0" u="none" strike="noStrike" kern="1200" cap="none" spc="0" normalizeH="0" baseline="0" noProof="0">
                <a:ln>
                  <a:noFill/>
                </a:ln>
                <a:solidFill>
                  <a:prstClr val="white"/>
                </a:solidFill>
                <a:effectLst/>
                <a:uLnTx/>
                <a:uFillTx/>
                <a:latin typeface="Arial" charset="0"/>
                <a:ea typeface="+mn-ea"/>
                <a:cs typeface="+mn-cs"/>
              </a:rPr>
              <a:t>in space whenever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DSI can harvest it</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Industrial Productivity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rPr>
              <a:t>Simulated Space Dirt Supports Future Asteroid Mining </a:t>
            </a: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issued two SBIR contracts for “simulants”—material that replicates the composition of asteroids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DSI matched the chemical composition of asteroids that have fallen on Earth and tried to recreate the compaction, porosity, and granularity of their original surfaces, delivering more than 11,000 pounds of four different asteroid simulants</a:t>
            </a:r>
          </a:p>
        </p:txBody>
      </p:sp>
      <p:pic>
        <p:nvPicPr>
          <p:cNvPr id="20" name="Picture 1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55" b="99636" l="14008" r="100000"/>
                    </a14:imgEffect>
                  </a14:imgLayer>
                </a14:imgProps>
              </a:ext>
              <a:ext uri="{28A0092B-C50C-407E-A947-70E740481C1C}">
                <a14:useLocalDpi xmlns:a14="http://schemas.microsoft.com/office/drawing/2010/main"/>
              </a:ext>
            </a:extLst>
          </a:blip>
          <a:srcRect l="10625" t="4000" r="24125" b="12000"/>
          <a:stretch/>
        </p:blipFill>
        <p:spPr>
          <a:xfrm>
            <a:off x="5135880" y="1229447"/>
            <a:ext cx="3444240" cy="2494105"/>
          </a:xfrm>
          <a:prstGeom prst="rect">
            <a:avLst/>
          </a:prstGeom>
        </p:spPr>
      </p:pic>
    </p:spTree>
    <p:extLst>
      <p:ext uri="{BB962C8B-B14F-4D97-AF65-F5344CB8AC3E}">
        <p14:creationId xmlns:p14="http://schemas.microsoft.com/office/powerpoint/2010/main" val="39364878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vibration isolator creates a more stable platform where external vibrations won’t interfere with sensitive equipment such as telescopes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For sensitive instruments, motion on the scale of one micron (one-millionth of a meter), and in some cases even less, can disturb image quality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Jet Propulsion Laboratory (JPL)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Minus K Technology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Inglewood., California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Minus K sells models similar to NASA’s for tasks such as silicon chip quality control testing</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isolators steady electron and optical microscopes, and other scientific instruments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vacuum-compatible isolators are also used to assist quality control in manufacturing semiconductors</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Industrial Productivity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Vibration Isolator Steadies Optics for Telescopes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new project required testing space-ready optics in a fairly high degree of vacuum compared to typical industry standards, so Johnson turned to their existing vibration isolator supplier for options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Minus K studied high vacuum levels, tested special greases and parts to find what would work best, and modified their isolators to meet NASA specifications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5400" y="1447800"/>
            <a:ext cx="3490914" cy="2327275"/>
          </a:xfrm>
          <a:prstGeom prst="rect">
            <a:avLst/>
          </a:prstGeom>
        </p:spPr>
      </p:pic>
    </p:spTree>
    <p:extLst>
      <p:ext uri="{BB962C8B-B14F-4D97-AF65-F5344CB8AC3E}">
        <p14:creationId xmlns:p14="http://schemas.microsoft.com/office/powerpoint/2010/main" val="301020519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used the charge-coupled device (CCD) to build some of the first digital cameras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Custom-built specialized imagers used on Mars rovers, based on CCD arrays, are highly photosensitive, low-power, low-noise, high-speed yet simply designed</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Jet Propulsion Laboratory (JPL)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Arial" charset="0"/>
                <a:ea typeface="+mn-ea"/>
                <a:cs typeface="+mn-cs"/>
              </a:rPr>
              <a:t>Xylem</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College Station, Texas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31204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simultaneous counting of all isotopes on a single sensor for fast, accurate results is beneficial for analytical chemists and  the pharmaceutical industry</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Researchers are using the technology outside of mass spectrometers for applications such as ion beam experimentation and solar wind detection</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Industrial Productivity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mn-cs"/>
              </a:rPr>
              <a:t>IonCCD</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 Enables Fast, Reliable, Inexpensive Mass Spectrometry </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JPL designed a CCD-based prototype mass spectrometer in a small, rugged, inexpensive, efficient device, but didn’t have the budget to build it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After licensing the intellectual property, Intelligent Ion, now part of Xylem, worked with JPL engineers to produce it, resulting in a commercial line of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IonCCD</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devices for the company</a:t>
            </a:r>
          </a:p>
        </p:txBody>
      </p:sp>
      <p:pic>
        <p:nvPicPr>
          <p:cNvPr id="3" name="Picture 2">
            <a:extLst>
              <a:ext uri="{FF2B5EF4-FFF2-40B4-BE49-F238E27FC236}">
                <a16:creationId xmlns:a16="http://schemas.microsoft.com/office/drawing/2014/main" id="{EC3C428C-2EBE-4B33-82BB-588E65815D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350"/>
          <a:stretch/>
        </p:blipFill>
        <p:spPr>
          <a:xfrm>
            <a:off x="5105400" y="1162050"/>
            <a:ext cx="3505200" cy="2628900"/>
          </a:xfrm>
          <a:prstGeom prst="rect">
            <a:avLst/>
          </a:prstGeom>
        </p:spPr>
      </p:pic>
    </p:spTree>
    <p:extLst>
      <p:ext uri="{BB962C8B-B14F-4D97-AF65-F5344CB8AC3E}">
        <p14:creationId xmlns:p14="http://schemas.microsoft.com/office/powerpoint/2010/main" val="104902873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For the James Webb Space Telescope’s mirrors, NASA needed a lightweight, durable material that would maintain a stable shape at frigid temperatures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Beryllium is stiff and doesn’t change size at temperatures below about -300 °F</a:t>
            </a:r>
          </a:p>
        </p:txBody>
      </p:sp>
      <p:sp>
        <p:nvSpPr>
          <p:cNvPr id="8197" name="Rectangle 4"/>
          <p:cNvSpPr>
            <a:spLocks noChangeArrowheads="1"/>
          </p:cNvSpPr>
          <p:nvPr/>
        </p:nvSpPr>
        <p:spPr bwMode="auto">
          <a:xfrm>
            <a:off x="76200" y="685800"/>
            <a:ext cx="4495800" cy="1570038"/>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Goddard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Materion Corporation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Mayfield Heights, Ohio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0583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Thanks to working on the satellite, Materion was able to develop an industrial standard for gas-atomized spherical beryllium powder</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Beryllium is used in military satellites and other Department of Defense equipment</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Other applications include X-ray and mammogram machines</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Industrial Productivity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Beryllium Blazes New Trail for Telescopes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57916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Materion produced beryllium powder with spherical grains by atomizing it in a gas, increasing uniformity and durability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Working under multiple contracts, the company created new tools, modified existing manufacturing processes, advanced the material, and made other components for Webb</a:t>
            </a:r>
          </a:p>
          <a:p>
            <a:pPr marL="0" marR="0" lvl="0" indent="0" algn="l" defTabSz="914400" rtl="0" eaLnBrk="0" fontAlgn="base" latinLnBrk="0" hangingPunct="0">
              <a:lnSpc>
                <a:spcPct val="100000"/>
              </a:lnSpc>
              <a:spcBef>
                <a:spcPct val="35000"/>
              </a:spcBef>
              <a:spcAft>
                <a:spcPct val="0"/>
              </a:spcAft>
              <a:buClr>
                <a:srgbClr val="790015"/>
              </a:buClr>
              <a:buSzTx/>
              <a:buFontTx/>
              <a:buNone/>
              <a:tabLst>
                <a:tab pos="228600" algn="l"/>
                <a:tab pos="2921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35000"/>
              </a:spcBef>
              <a:spcAft>
                <a:spcPct val="0"/>
              </a:spcAft>
              <a:buClr>
                <a:srgbClr val="790015"/>
              </a:buClr>
              <a:buSzTx/>
              <a:buFontTx/>
              <a:buNone/>
              <a:tabLst>
                <a:tab pos="228600" algn="l"/>
                <a:tab pos="2921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5400" y="1447800"/>
            <a:ext cx="3434378" cy="2286000"/>
          </a:xfrm>
          <a:prstGeom prst="rect">
            <a:avLst/>
          </a:prstGeom>
        </p:spPr>
      </p:pic>
    </p:spTree>
    <p:extLst>
      <p:ext uri="{BB962C8B-B14F-4D97-AF65-F5344CB8AC3E}">
        <p14:creationId xmlns:p14="http://schemas.microsoft.com/office/powerpoint/2010/main" val="384056805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has developed coatings to protect spacecraft parts from the intense heat of launch</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standard coating used on shuttle was effective, but needed to be reapplied after every launch</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Engineers developed a new coating with phase-change material suspended in a paint-like plastic</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Marshall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PrimeBilec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Austin, Texas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PrimeBilec</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is testing a paint that would coat the back end of a plane to prevent heat damage from the jet engines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Other industrial applications include coatings for heat traps that monitor the heat of pipes in hospitals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An iceless cooler keeps contents colder longer</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Industrial Productivity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Phase-Change Coating Absorbs Heat from Rockets, Pipes, Beer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PrimeBilec</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licensed the phase-change coating patent from NASA and is developing products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Like ice in a glass, the phase-change material absorbs heat as it transforms from a solid to a liquid, keeping down </a:t>
            </a:r>
            <a:r>
              <a:rPr kumimoji="0" lang="en-US" sz="1400" b="0" i="0" u="none" strike="noStrike" kern="1200" cap="none" spc="0" normalizeH="0" baseline="0" noProof="0">
                <a:ln>
                  <a:noFill/>
                </a:ln>
                <a:solidFill>
                  <a:prstClr val="white"/>
                </a:solidFill>
                <a:effectLst/>
                <a:uLnTx/>
                <a:uFillTx/>
                <a:latin typeface="Arial" charset="0"/>
                <a:ea typeface="+mn-ea"/>
                <a:cs typeface="+mn-cs"/>
              </a:rPr>
              <a:t>the temperature around it</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phase-change material returns to a solid state when it cools, enabling the coating to be reused</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66360" y="1191195"/>
            <a:ext cx="3383280" cy="2620797"/>
          </a:xfrm>
          <a:prstGeom prst="rect">
            <a:avLst/>
          </a:prstGeom>
        </p:spPr>
      </p:pic>
    </p:spTree>
    <p:extLst>
      <p:ext uri="{BB962C8B-B14F-4D97-AF65-F5344CB8AC3E}">
        <p14:creationId xmlns:p14="http://schemas.microsoft.com/office/powerpoint/2010/main" val="413383781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b="-74"/>
          <a:stretch/>
        </p:blipFill>
        <p:spPr>
          <a:xfrm>
            <a:off x="0" y="0"/>
            <a:ext cx="9144000" cy="6858000"/>
          </a:xfrm>
          <a:prstGeom prst="rect">
            <a:avLst/>
          </a:prstGeom>
        </p:spPr>
      </p:pic>
      <p:sp>
        <p:nvSpPr>
          <p:cNvPr id="3" name="TextBox 2"/>
          <p:cNvSpPr txBox="1"/>
          <p:nvPr/>
        </p:nvSpPr>
        <p:spPr>
          <a:xfrm>
            <a:off x="0" y="5473005"/>
            <a:ext cx="5553940" cy="1384995"/>
          </a:xfrm>
          <a:prstGeom prst="rect">
            <a:avLst/>
          </a:prstGeom>
          <a:solidFill>
            <a:schemeClr val="bg1">
              <a:alpha val="50000"/>
            </a:schemeClr>
          </a:solidFill>
          <a:effectLst>
            <a:softEdge rad="31750"/>
          </a:effectLst>
        </p:spPr>
        <p:txBody>
          <a:bodyPr wrap="square" rtlCol="0">
            <a:spAutoFit/>
          </a:bodyPr>
          <a:lstStyle/>
          <a:p>
            <a:pPr marL="91440"/>
            <a:r>
              <a:rPr lang="en-US" sz="2800" dirty="0">
                <a:solidFill>
                  <a:prstClr val="white"/>
                </a:solidFill>
              </a:rPr>
              <a:t>Visit the </a:t>
            </a:r>
            <a:r>
              <a:rPr lang="en-US" sz="2800" i="1" dirty="0">
                <a:solidFill>
                  <a:prstClr val="white"/>
                </a:solidFill>
              </a:rPr>
              <a:t>Spinoff</a:t>
            </a:r>
            <a:r>
              <a:rPr lang="en-US" sz="2800" dirty="0">
                <a:solidFill>
                  <a:prstClr val="white"/>
                </a:solidFill>
              </a:rPr>
              <a:t> website for more examples of NASA technology transfer: http://spinoff.nasa.gov</a:t>
            </a:r>
          </a:p>
        </p:txBody>
      </p:sp>
    </p:spTree>
    <p:extLst>
      <p:ext uri="{BB962C8B-B14F-4D97-AF65-F5344CB8AC3E}">
        <p14:creationId xmlns:p14="http://schemas.microsoft.com/office/powerpoint/2010/main" val="2671539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Z:\Spinoff\tto\Image Collections\NASA logos\2000px-NASA_logo.svg.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72194" y="2133600"/>
            <a:ext cx="3049899" cy="259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891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3971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50920" y="2195163"/>
            <a:ext cx="46482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studies the health risks of space travel, which can also benefit ground-based medical research</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One health risk only detected when space missions extended from weeks to months: vision changes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One theory suggests these changes are related to blood flowing differently in zero gravity</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Ames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ERT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Philadelphia, Pennsylvania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689475" y="4038600"/>
            <a:ext cx="4343400" cy="2493632"/>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advanced imaging software is called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ImageIQ</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removes human variability by having a computer analyze an image pixel-by-pixel</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software can detect the 3D shape of a tumor by analyzing a series of 2D images, which can aid in diagnosis and in excision surgery</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Also helps study pulmonary embolisms, aneurysms and lesions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Health and Medicine</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Image-Analysis Software Sees Cancer in 3D</a:t>
            </a:r>
          </a:p>
        </p:txBody>
      </p:sp>
      <p:sp>
        <p:nvSpPr>
          <p:cNvPr id="22" name="Rounded Rectangle 21"/>
          <p:cNvSpPr/>
          <p:nvPr/>
        </p:nvSpPr>
        <p:spPr>
          <a:xfrm>
            <a:off x="4724400" y="4114799"/>
            <a:ext cx="4267200" cy="23971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69201"/>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 an earlier study, funded partly by Ames, Ron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Midura</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of Cleveland Clinic’s Learner Research Institute investigated vascular remodeling due to space travel</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Midura</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worked with ERT to develop software that would help analyze vascular images for changes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software has since been used for clinical studies</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59564" y="1038576"/>
            <a:ext cx="2396872" cy="2832304"/>
          </a:xfrm>
          <a:prstGeom prst="rect">
            <a:avLst/>
          </a:prstGeom>
        </p:spPr>
      </p:pic>
    </p:spTree>
    <p:extLst>
      <p:ext uri="{BB962C8B-B14F-4D97-AF65-F5344CB8AC3E}">
        <p14:creationId xmlns:p14="http://schemas.microsoft.com/office/powerpoint/2010/main" val="12153006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26988" y="2209800"/>
            <a:ext cx="4697412"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is working on new technology to better study dark matter, which is thought to hold galaxies together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One instrument built by NASA engineers, set to be installed on Japan’s Subaru telescope in Hawaii, will help understand dark matter and dark energy by measuring the expansion of the universe</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Jet Propulsion Laboratory (JPL)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New Scale Technologies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Victor, New York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493632"/>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Reduced-voltage piezoelectric motors have implications well beyond space telescopes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motors are used in medical instruments, including in blood analyzers, with interest also for robotic surgery and implantable devices </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Another area of interest is beam steering for lidar; two-axis positioners can </a:t>
            </a:r>
            <a:r>
              <a:rPr kumimoji="0" lang="en-US" sz="1400" b="0" i="0" u="none" strike="noStrike" kern="1200" cap="none" spc="0" normalizeH="0" baseline="0" noProof="0">
                <a:ln>
                  <a:noFill/>
                </a:ln>
                <a:solidFill>
                  <a:prstClr val="white"/>
                </a:solidFill>
                <a:effectLst/>
                <a:uLnTx/>
                <a:uFillTx/>
                <a:latin typeface="Arial" charset="0"/>
                <a:ea typeface="+mn-ea"/>
                <a:cs typeface="+mn-cs"/>
              </a:rPr>
              <a:t>point precisely</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Health and Medicine</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Miniature Positioner Focuses Lenses with Precision</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team at JPL needed thousands of tiny motors, each identical to the next and perfectly precise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New Scale modified its existing Squiggle linear piezoelectric motor, adding rotary movement to meet NASA specifications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New Scale also packaged the motors into complete positioners, with reduced energy needs and precision manufacturing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12616" y="1284173"/>
            <a:ext cx="3291366" cy="2384654"/>
          </a:xfrm>
          <a:prstGeom prst="rect">
            <a:avLst/>
          </a:prstGeom>
        </p:spPr>
      </p:pic>
    </p:spTree>
    <p:extLst>
      <p:ext uri="{BB962C8B-B14F-4D97-AF65-F5344CB8AC3E}">
        <p14:creationId xmlns:p14="http://schemas.microsoft.com/office/powerpoint/2010/main" val="19779032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99349"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monitors astronauts 24/7 to learn the effects of space travel and ensure they are healthy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One metric NASA is interested in is real-time stress, for example if the astronaut needs to think fast and be very alert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Any monitor must be unobtrusive but very accurate</a:t>
            </a:r>
          </a:p>
        </p:txBody>
      </p:sp>
      <p:sp>
        <p:nvSpPr>
          <p:cNvPr id="8197" name="Rectangle 4"/>
          <p:cNvSpPr>
            <a:spLocks noChangeArrowheads="1"/>
          </p:cNvSpPr>
          <p:nvPr/>
        </p:nvSpPr>
        <p:spPr bwMode="auto">
          <a:xfrm>
            <a:off x="11575" y="817563"/>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Salutron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Newark, California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PPG was shown to accurately measure heart rate variability and stress level</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Salutron</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initially developed a consumer device but now sells sensors to device-makers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So far it is mostly used to track fitness, but heart rate variability can also indicate changes to health over time</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2019</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Health and Medicine</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Biometric Sensor Tracks Vital Signs for Health</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Researcher Lino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Velo</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used funding from SBIRs to test a miniaturized, wearable PPG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photoplethysmography</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sensor that tracks blood flow under the skin</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goal was to see if PPG could measure heart rate variability as accurately as other proven methods and whether it accurately reflected cognitive stress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7852" y="1276297"/>
            <a:ext cx="3600296" cy="2400405"/>
          </a:xfrm>
          <a:prstGeom prst="rect">
            <a:avLst/>
          </a:prstGeom>
        </p:spPr>
      </p:pic>
    </p:spTree>
    <p:extLst>
      <p:ext uri="{BB962C8B-B14F-4D97-AF65-F5344CB8AC3E}">
        <p14:creationId xmlns:p14="http://schemas.microsoft.com/office/powerpoint/2010/main" val="29226818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coleman\Desktop\T-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685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15748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699D081-1B2C-4B8B-9E0F-E8619FC69BDB}" vid="{18EA2E40-2100-4998-BE81-56D82FA6ED97}"/>
    </a:ext>
  </a:extLst>
</a:theme>
</file>

<file path=ppt/theme/theme2.xml><?xml version="1.0" encoding="utf-8"?>
<a:theme xmlns:a="http://schemas.openxmlformats.org/drawingml/2006/main" name="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263</TotalTime>
  <Words>8566</Words>
  <Application>Microsoft Macintosh PowerPoint</Application>
  <PresentationFormat>On-screen Show (4:3)</PresentationFormat>
  <Paragraphs>1026</Paragraphs>
  <Slides>59</Slides>
  <Notes>49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59</vt:i4>
      </vt:variant>
    </vt:vector>
  </HeadingPairs>
  <TitlesOfParts>
    <vt:vector size="71" baseType="lpstr">
      <vt:lpstr>Arial</vt:lpstr>
      <vt:lpstr>Calibri</vt:lpstr>
      <vt:lpstr>Calibri Light</vt:lpstr>
      <vt:lpstr>Consolas</vt:lpstr>
      <vt:lpstr>Corbel</vt:lpstr>
      <vt:lpstr>Courier New</vt:lpstr>
      <vt:lpstr>Times New Roman</vt:lpstr>
      <vt:lpstr>Wingdings</vt:lpstr>
      <vt:lpstr>Wingdings 2</vt:lpstr>
      <vt:lpstr>Wingdings 3</vt:lpstr>
      <vt:lpstr>Theme1</vt:lpstr>
      <vt:lpstr>Metro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Coleman, Daniel Peter. (GSFC-279.0)[TRAX INTERNATIONAL CORP]</dc:creator>
  <cp:lastModifiedBy>Microsoft Office User</cp:lastModifiedBy>
  <cp:revision>27</cp:revision>
  <dcterms:created xsi:type="dcterms:W3CDTF">2016-09-19T18:01:11Z</dcterms:created>
  <dcterms:modified xsi:type="dcterms:W3CDTF">2019-03-18T13:05:42Z</dcterms:modified>
</cp:coreProperties>
</file>