
<file path=[Content_Types].xml><?xml version="1.0" encoding="utf-8"?>
<Types xmlns="http://schemas.openxmlformats.org/package/2006/content-types">
  <Override PartName="/ppt/slideLayouts/slideLayout8.xml" ContentType="application/vnd.openxmlformats-officedocument.presentationml.slideLayout+xml"/>
  <Override PartName="/ppt/notesSlides/notesSlide22.xml" ContentType="application/vnd.openxmlformats-officedocument.presentationml.notesSlide+xml"/>
  <Override PartName="/ppt/notesSlides/notesSlide31.xml" ContentType="application/vnd.openxmlformats-officedocument.presentationml.notesSlide+xml"/>
  <Override PartName="/ppt/slides/slide22.xml" ContentType="application/vnd.openxmlformats-officedocument.presentationml.slide+xml"/>
  <Override PartName="/ppt/slides/slide28.xml" ContentType="application/vnd.openxmlformats-officedocument.presentationml.slide+xml"/>
  <Override PartName="/ppt/notesSlides/notesSlide11.xml" ContentType="application/vnd.openxmlformats-officedocument.presentationml.notesSlide+xml"/>
  <Override PartName="/docProps/app.xml" ContentType="application/vnd.openxmlformats-officedocument.extended-properties+xml"/>
  <Override PartName="/ppt/slides/slide30.xml" ContentType="application/vnd.openxmlformats-officedocument.presentationml.slide+xml"/>
  <Override PartName="/ppt/notesSlides/notesSlide9.xml" ContentType="application/vnd.openxmlformats-officedocument.presentationml.notesSlide+xml"/>
  <Override PartName="/ppt/slides/slide36.xml" ContentType="application/vnd.openxmlformats-officedocument.presentationml.slide+xml"/>
  <Override PartName="/ppt/slides/slide11.xml" ContentType="application/vnd.openxmlformats-officedocument.presentationml.slide+xml"/>
  <Override PartName="/ppt/slides/slide18.xml" ContentType="application/vnd.openxmlformats-officedocument.presentationml.slide+xml"/>
  <Override PartName="/ppt/theme/theme3.xml" ContentType="application/vnd.openxmlformats-officedocument.theme+xml"/>
  <Override PartName="/ppt/notesSlides/notesSlide32.xml" ContentType="application/vnd.openxmlformats-officedocument.presentationml.notesSlide+xml"/>
  <Override PartName="/ppt/notesSlides/notesSlide16.xml" ContentType="application/vnd.openxmlformats-officedocument.presentationml.notesSlide+xml"/>
  <Override PartName="/ppt/slideLayouts/slideLayout3.xml" ContentType="application/vnd.openxmlformats-officedocument.presentationml.slideLayout+xml"/>
  <Override PartName="/ppt/slides/slide21.xml" ContentType="application/vnd.openxmlformats-officedocument.presentationml.slide+xml"/>
  <Override PartName="/ppt/slides/slide23.xml" ContentType="application/vnd.openxmlformats-officedocument.presentationml.slide+xml"/>
  <Override PartName="/ppt/slideLayouts/slideLayout9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slides/slide7.xml" ContentType="application/vnd.openxmlformats-officedocument.presentationml.slide+xml"/>
  <Override PartName="/ppt/viewProps.xml" ContentType="application/vnd.openxmlformats-officedocument.presentationml.viewProps+xml"/>
  <Override PartName="/ppt/notesSlides/notesSlide15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41.xml" ContentType="application/vnd.openxmlformats-officedocument.presentationml.notesSlide+xml"/>
  <Override PartName="/ppt/handoutMasters/handoutMaster1.xml" ContentType="application/vnd.openxmlformats-officedocument.presentationml.handoutMaster+xml"/>
  <Override PartName="/ppt/slides/slide13.xml" ContentType="application/vnd.openxmlformats-officedocument.presentationml.slide+xml"/>
  <Override PartName="/ppt/notesSlides/notesSlide23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2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43.xml" ContentType="application/vnd.openxmlformats-officedocument.presentationml.slide+xml"/>
  <Override PartName="/ppt/slideLayouts/slideLayout6.xml" ContentType="application/vnd.openxmlformats-officedocument.presentationml.slideLayout+xml"/>
  <Default Extension="emf" ContentType="image/x-emf"/>
  <Override PartName="/ppt/slides/slide37.xml" ContentType="application/vnd.openxmlformats-officedocument.presentationml.slide+xml"/>
  <Override PartName="/ppt/notesSlides/notesSlide43.xml" ContentType="application/vnd.openxmlformats-officedocument.presentationml.notesSlide+xml"/>
  <Override PartName="/ppt/slides/slide10.xml" ContentType="application/vnd.openxmlformats-officedocument.presentationml.slide+xml"/>
  <Override PartName="/ppt/notesSlides/notesSlide45.xml" ContentType="application/vnd.openxmlformats-officedocument.presentationml.notes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notesSlides/notesSlide18.xml" ContentType="application/vnd.openxmlformats-officedocument.presentationml.notesSlide+xml"/>
  <Override PartName="/ppt/commentAuthors.xml" ContentType="application/vnd.openxmlformats-officedocument.presentationml.commentAuthors+xml"/>
  <Default Extension="png" ContentType="image/png"/>
  <Override PartName="/ppt/slides/slide27.xml" ContentType="application/vnd.openxmlformats-officedocument.presentationml.slide+xml"/>
  <Override PartName="/docProps/core.xml" ContentType="application/vnd.openxmlformats-package.core-properties+xml"/>
  <Override PartName="/ppt/slides/slide31.xml" ContentType="application/vnd.openxmlformats-officedocument.presentationml.slide+xml"/>
  <Default Extension="bin" ContentType="application/vnd.openxmlformats-officedocument.presentationml.printerSettings"/>
  <Override PartName="/ppt/notesSlides/notesSlide10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24.xml" ContentType="application/vnd.openxmlformats-officedocument.presentationml.notesSlide+xml"/>
  <Override PartName="/ppt/slides/slide12.xml" ContentType="application/vnd.openxmlformats-officedocument.presentationml.slide+xml"/>
  <Override PartName="/ppt/slides/slide19.xml" ContentType="application/vnd.openxmlformats-officedocument.presentationml.slide+xml"/>
  <Override PartName="/ppt/slides/slide41.xml" ContentType="application/vnd.openxmlformats-officedocument.presentationml.slide+xml"/>
  <Override PartName="/ppt/notesSlides/notesSlide2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28.xml" ContentType="application/vnd.openxmlformats-officedocument.presentationml.notesSlide+xml"/>
  <Override PartName="/ppt/theme/theme2.xml" ContentType="application/vnd.openxmlformats-officedocument.theme+xml"/>
  <Override PartName="/ppt/notesSlides/notesSlide27.xml" ContentType="application/vnd.openxmlformats-officedocument.presentationml.notesSlide+xml"/>
  <Override PartName="/ppt/slides/slide2.xml" ContentType="application/vnd.openxmlformats-officedocument.presentationml.slide+xml"/>
  <Override PartName="/ppt/notesSlides/notesSlide25.xml" ContentType="application/vnd.openxmlformats-officedocument.presentationml.notesSlide+xml"/>
  <Override PartName="/ppt/slides/slide35.xml" ContentType="application/vnd.openxmlformats-officedocument.presentationml.slide+xml"/>
  <Override PartName="/ppt/slides/slide42.xml" ContentType="application/vnd.openxmlformats-officedocument.presentationml.slide+xml"/>
  <Override PartName="/ppt/notesSlides/notesSlide40.xml" ContentType="application/vnd.openxmlformats-officedocument.presentationml.notesSlide+xml"/>
  <Override PartName="/ppt/slides/slide45.xml" ContentType="application/vnd.openxmlformats-officedocument.presentationml.slide+xml"/>
  <Override PartName="/ppt/notesSlides/notesSlide34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21.xml" ContentType="application/vnd.openxmlformats-officedocument.presentationml.notesSlide+xml"/>
  <Override PartName="/ppt/slideLayouts/slideLayout5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3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6.xml" ContentType="application/vnd.openxmlformats-officedocument.presentationml.notesSlide+xml"/>
  <Default Extension="xml" ContentType="application/xml"/>
  <Override PartName="/ppt/slides/slide26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7.xml" ContentType="application/vnd.openxmlformats-officedocument.presentationml.notesSlide+xml"/>
  <Override PartName="/ppt/slides/slide25.xml" ContentType="application/vnd.openxmlformats-officedocument.presentationml.slide+xml"/>
  <Override PartName="/ppt/notesSlides/notesSlide19.xml" ContentType="application/vnd.openxmlformats-officedocument.presentationml.notesSlide+xml"/>
  <Override PartName="/ppt/slides/slide14.xml" ContentType="application/vnd.openxmlformats-officedocument.presentationml.slide+xml"/>
  <Override PartName="/ppt/slides/slide40.xml" ContentType="application/vnd.openxmlformats-officedocument.presentationml.slide+xml"/>
  <Override PartName="/ppt/slides/slide34.xml" ContentType="application/vnd.openxmlformats-officedocument.presentationml.slide+xml"/>
  <Override PartName="/ppt/notesSlides/notesSlide26.xml" ContentType="application/vnd.openxmlformats-officedocument.presentationml.notesSlide+xml"/>
  <Override PartName="/ppt/slides/slide44.xml" ContentType="application/vnd.openxmlformats-officedocument.presentationml.slide+xml"/>
  <Override PartName="/ppt/notesSlides/notesSlide12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5.xml" ContentType="application/vnd.openxmlformats-officedocument.presentationml.notesSlide+xml"/>
  <Override PartName="/ppt/slideLayouts/slideLayout1.xml" ContentType="application/vnd.openxmlformats-officedocument.presentationml.slideLayout+xml"/>
  <Override PartName="/ppt/theme/theme1.xml" ContentType="application/vnd.openxmlformats-officedocument.theme+xml"/>
  <Override PartName="/ppt/presentation.xml" ContentType="application/vnd.openxmlformats-officedocument.presentationml.presentation.main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jpeg" ContentType="image/jpeg"/>
  <Override PartName="/ppt/notesSlides/notesSlide33.xml" ContentType="application/vnd.openxmlformats-officedocument.presentationml.notes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8.xml" ContentType="application/vnd.openxmlformats-officedocument.presentationml.notesSlide+xml"/>
  <Override PartName="/ppt/slides/slide8.xml" ContentType="application/vnd.openxmlformats-officedocument.presentationml.slide+xml"/>
  <Override PartName="/ppt/slides/slide15.xml" ContentType="application/vnd.openxmlformats-officedocument.presentationml.slide+xml"/>
  <Default Extension="rels" ContentType="application/vnd.openxmlformats-package.relationships+xml"/>
  <Override PartName="/ppt/slides/slide9.xml" ContentType="application/vnd.openxmlformats-officedocument.presentationml.slide+xml"/>
  <Override PartName="/ppt/slides/slide24.xml" ContentType="application/vnd.openxmlformats-officedocument.presentationml.slide+xml"/>
  <Override PartName="/ppt/slides/slide39.xml" ContentType="application/vnd.openxmlformats-officedocument.presentationml.slide+xml"/>
  <Override PartName="/ppt/slides/slide32.xml" ContentType="application/vnd.openxmlformats-officedocument.presentationml.slide+xml"/>
  <Override PartName="/ppt/notesSlides/notesSlide30.xml" ContentType="application/vnd.openxmlformats-officedocument.presentationml.notesSlide+xml"/>
  <Override PartName="/ppt/slides/slide6.xml" ContentType="application/vnd.openxmlformats-officedocument.presentationml.slide+xml"/>
  <Override PartName="/ppt/slides/slide16.xml" ContentType="application/vnd.openxmlformats-officedocument.presentationml.slide+xml"/>
  <Override PartName="/ppt/slides/slide38.xml" ContentType="application/vnd.openxmlformats-officedocument.presentationml.slide+xml"/>
  <Override PartName="/ppt/notesSlides/notesSlide20.xml" ContentType="application/vnd.openxmlformats-officedocument.presentationml.notesSlide+xml"/>
  <Override PartName="/ppt/slides/slide29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trictFirstAndLastChars="0" saveSubsetFonts="1">
  <p:sldMasterIdLst>
    <p:sldMasterId id="2147483816" r:id="rId1"/>
  </p:sldMasterIdLst>
  <p:notesMasterIdLst>
    <p:notesMasterId r:id="rId47"/>
  </p:notesMasterIdLst>
  <p:handoutMasterIdLst>
    <p:handoutMasterId r:id="rId48"/>
  </p:handoutMasterIdLst>
  <p:sldIdLst>
    <p:sldId id="256" r:id="rId2"/>
    <p:sldId id="257" r:id="rId3"/>
    <p:sldId id="258" r:id="rId4"/>
    <p:sldId id="259" r:id="rId5"/>
    <p:sldId id="260" r:id="rId6"/>
    <p:sldId id="261" r:id="rId7"/>
    <p:sldId id="302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3" r:id="rId39"/>
    <p:sldId id="294" r:id="rId40"/>
    <p:sldId id="295" r:id="rId41"/>
    <p:sldId id="296" r:id="rId42"/>
    <p:sldId id="301" r:id="rId43"/>
    <p:sldId id="298" r:id="rId44"/>
    <p:sldId id="299" r:id="rId45"/>
    <p:sldId id="300" r:id="rId46"/>
  </p:sldIdLst>
  <p:sldSz cx="9144000" cy="6858000" type="screen4x3"/>
  <p:notesSz cx="6997700" cy="9271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mAuthor id="0" name="NASA_CASI" initials="NC" lastIdx="30" clrIdx="0"/>
</p:cmAuthorLst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showPr showNarration="1" useTimings="0">
    <p:present/>
    <p:sldAll/>
    <p:penClr>
      <a:schemeClr val="tx1"/>
    </p:penClr>
    <p:extLst>
      <p:ext uri="{EC167BDD-8182-4AB7-AECC-EB403E3ABB37}">
        <p14:laserClr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="" xmlns:mv="urn:schemas-microsoft-com:mac:vml" xmlns:mc="http://schemas.openxmlformats.org/markup-compatibility/2006">
          <a:srgbClr val="FF0000"/>
        </p14:laserClr>
      </p:ext>
      <p:ext uri="{2FDB2607-1784-4EEB-B798-7EB5836EED8A}">
        <p14:showMediaCtrls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="" xmlns:mv="urn:schemas-microsoft-com:mac:vml" xmlns:mc="http://schemas.openxmlformats.org/markup-compatibility/2006" val="1"/>
      </p:ext>
    </p:extLst>
  </p:showPr>
  <p:clrMru>
    <a:srgbClr val="0000FF"/>
    <a:srgbClr val="790015"/>
    <a:srgbClr val="6F99FD"/>
    <a:srgbClr val="00FFFF"/>
    <a:srgbClr val="99FFFF"/>
  </p:clrMru>
  <p:extLst>
    <p:ext uri="{E76CE94A-603C-4142-B9EB-6D1370010A27}">
      <p14:discardImageEditData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="" xmlns:mv="urn:schemas-microsoft-com:mac:vml" xmlns:mc="http://schemas.openxmlformats.org/markup-compatibility/2006" val="0"/>
    </p:ext>
    <p:ext uri="{D31A062A-798A-4329-ABDD-BBA856620510}">
      <p14:defaultImageDpi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="" xmlns:mv="urn:schemas-microsoft-com:mac:vml" xmlns:mc="http://schemas.openxmlformats.org/markup-compatibility/2006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 snapToGrid="0">
      <p:cViewPr>
        <p:scale>
          <a:sx n="125" d="100"/>
          <a:sy n="125" d="100"/>
        </p:scale>
        <p:origin x="-1080" y="-400"/>
      </p:cViewPr>
      <p:guideLst>
        <p:guide orient="horz"/>
        <p:guide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9" Type="http://schemas.openxmlformats.org/officeDocument/2006/relationships/slide" Target="slides/slide38.xml"/><Relationship Id="rId7" Type="http://schemas.openxmlformats.org/officeDocument/2006/relationships/slide" Target="slides/slide6.xml"/><Relationship Id="rId43" Type="http://schemas.openxmlformats.org/officeDocument/2006/relationships/slide" Target="slides/slide42.xml"/><Relationship Id="rId25" Type="http://schemas.openxmlformats.org/officeDocument/2006/relationships/slide" Target="slides/slide24.xml"/><Relationship Id="rId10" Type="http://schemas.openxmlformats.org/officeDocument/2006/relationships/slide" Target="slides/slide9.xml"/><Relationship Id="rId50" Type="http://schemas.openxmlformats.org/officeDocument/2006/relationships/commentAuthors" Target="commentAuthors.xml"/><Relationship Id="rId17" Type="http://schemas.openxmlformats.org/officeDocument/2006/relationships/slide" Target="slides/slide16.xml"/><Relationship Id="rId9" Type="http://schemas.openxmlformats.org/officeDocument/2006/relationships/slide" Target="slides/slide8.xml"/><Relationship Id="rId18" Type="http://schemas.openxmlformats.org/officeDocument/2006/relationships/slide" Target="slides/slide17.xml"/><Relationship Id="rId27" Type="http://schemas.openxmlformats.org/officeDocument/2006/relationships/slide" Target="slides/slide26.xml"/><Relationship Id="rId14" Type="http://schemas.openxmlformats.org/officeDocument/2006/relationships/slide" Target="slides/slide13.xml"/><Relationship Id="rId4" Type="http://schemas.openxmlformats.org/officeDocument/2006/relationships/slide" Target="slides/slide3.xml"/><Relationship Id="rId28" Type="http://schemas.openxmlformats.org/officeDocument/2006/relationships/slide" Target="slides/slide27.xml"/><Relationship Id="rId45" Type="http://schemas.openxmlformats.org/officeDocument/2006/relationships/slide" Target="slides/slide44.xml"/><Relationship Id="rId42" Type="http://schemas.openxmlformats.org/officeDocument/2006/relationships/slide" Target="slides/slide41.xml"/><Relationship Id="rId6" Type="http://schemas.openxmlformats.org/officeDocument/2006/relationships/slide" Target="slides/slide5.xml"/><Relationship Id="rId49" Type="http://schemas.openxmlformats.org/officeDocument/2006/relationships/printerSettings" Target="printerSettings/printerSettings1.bin"/><Relationship Id="rId44" Type="http://schemas.openxmlformats.org/officeDocument/2006/relationships/slide" Target="slides/slide43.xml"/><Relationship Id="rId19" Type="http://schemas.openxmlformats.org/officeDocument/2006/relationships/slide" Target="slides/slide18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2" Type="http://schemas.openxmlformats.org/officeDocument/2006/relationships/slide" Target="slides/slide1.xml"/><Relationship Id="rId46" Type="http://schemas.openxmlformats.org/officeDocument/2006/relationships/slide" Target="slides/slide45.xml"/><Relationship Id="rId35" Type="http://schemas.openxmlformats.org/officeDocument/2006/relationships/slide" Target="slides/slide34.xml"/><Relationship Id="rId51" Type="http://schemas.openxmlformats.org/officeDocument/2006/relationships/presProps" Target="presProps.xml"/><Relationship Id="rId31" Type="http://schemas.openxmlformats.org/officeDocument/2006/relationships/slide" Target="slides/slide30.xml"/><Relationship Id="rId34" Type="http://schemas.openxmlformats.org/officeDocument/2006/relationships/slide" Target="slides/slide33.xml"/><Relationship Id="rId40" Type="http://schemas.openxmlformats.org/officeDocument/2006/relationships/slide" Target="slides/slide39.xml"/><Relationship Id="rId36" Type="http://schemas.openxmlformats.org/officeDocument/2006/relationships/slide" Target="slides/slide35.xml"/><Relationship Id="rId1" Type="http://schemas.openxmlformats.org/officeDocument/2006/relationships/slideMaster" Target="slideMasters/slideMaster1.xml"/><Relationship Id="rId24" Type="http://schemas.openxmlformats.org/officeDocument/2006/relationships/slide" Target="slides/slide23.xml"/><Relationship Id="rId47" Type="http://schemas.openxmlformats.org/officeDocument/2006/relationships/notesMaster" Target="notesMasters/notesMaster1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2" Type="http://schemas.openxmlformats.org/officeDocument/2006/relationships/viewProps" Target="viewProps.xml"/><Relationship Id="rId54" Type="http://schemas.openxmlformats.org/officeDocument/2006/relationships/tableStyles" Target="tableStyles.xml"/><Relationship Id="rId12" Type="http://schemas.openxmlformats.org/officeDocument/2006/relationships/slide" Target="slides/slide11.xml"/><Relationship Id="rId3" Type="http://schemas.openxmlformats.org/officeDocument/2006/relationships/slide" Target="slides/slide2.xml"/><Relationship Id="rId23" Type="http://schemas.openxmlformats.org/officeDocument/2006/relationships/slide" Target="slides/slide22.xml"/><Relationship Id="rId53" Type="http://schemas.openxmlformats.org/officeDocument/2006/relationships/theme" Target="theme/theme1.xml"/><Relationship Id="rId26" Type="http://schemas.openxmlformats.org/officeDocument/2006/relationships/slide" Target="slides/slide25.xml"/><Relationship Id="rId30" Type="http://schemas.openxmlformats.org/officeDocument/2006/relationships/slide" Target="slides/slide29.xml"/><Relationship Id="rId11" Type="http://schemas.openxmlformats.org/officeDocument/2006/relationships/slide" Target="slides/slide10.xml"/><Relationship Id="rId29" Type="http://schemas.openxmlformats.org/officeDocument/2006/relationships/slide" Target="slides/slide28.xml"/><Relationship Id="rId16" Type="http://schemas.openxmlformats.org/officeDocument/2006/relationships/slide" Target="slides/slide15.xml"/><Relationship Id="rId33" Type="http://schemas.openxmlformats.org/officeDocument/2006/relationships/slide" Target="slides/slide32.xml"/><Relationship Id="rId41" Type="http://schemas.openxmlformats.org/officeDocument/2006/relationships/slide" Target="slides/slide4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2" Type="http://schemas.openxmlformats.org/officeDocument/2006/relationships/slide" Target="slides/slide21.xml"/><Relationship Id="rId21" Type="http://schemas.openxmlformats.org/officeDocument/2006/relationships/slide" Target="slides/slide2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-1588"/>
            <a:ext cx="303212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322" tIns="0" rIns="19322" bIns="0" numCol="1" anchor="t" anchorCtr="0" compatLnSpc="1">
            <a:prstTxWarp prst="textNoShape">
              <a:avLst/>
            </a:prstTxWarp>
          </a:bodyPr>
          <a:lstStyle>
            <a:lvl1pPr defTabSz="927100" eaLnBrk="0" hangingPunct="0">
              <a:defRPr sz="1000"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65575" y="-1588"/>
            <a:ext cx="303212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322" tIns="0" rIns="19322" bIns="0" numCol="1" anchor="t" anchorCtr="0" compatLnSpc="1">
            <a:prstTxWarp prst="textNoShape">
              <a:avLst/>
            </a:prstTxWarp>
          </a:bodyPr>
          <a:lstStyle>
            <a:lvl1pPr algn="r" defTabSz="927100" eaLnBrk="0" hangingPunct="0">
              <a:defRPr sz="1000"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05863"/>
            <a:ext cx="303212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322" tIns="0" rIns="19322" bIns="0" numCol="1" anchor="b" anchorCtr="0" compatLnSpc="1">
            <a:prstTxWarp prst="textNoShape">
              <a:avLst/>
            </a:prstTxWarp>
          </a:bodyPr>
          <a:lstStyle>
            <a:lvl1pPr defTabSz="927100" eaLnBrk="0" hangingPunct="0">
              <a:defRPr sz="1000"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65575" y="8805863"/>
            <a:ext cx="303212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322" tIns="0" rIns="19322" bIns="0" numCol="1" anchor="b" anchorCtr="0" compatLnSpc="1">
            <a:prstTxWarp prst="textNoShape">
              <a:avLst/>
            </a:prstTxWarp>
          </a:bodyPr>
          <a:lstStyle>
            <a:lvl1pPr algn="r" defTabSz="927100" eaLnBrk="0" hangingPunct="0">
              <a:defRPr sz="1000" i="1"/>
            </a:lvl1pPr>
          </a:lstStyle>
          <a:p>
            <a:pPr>
              <a:defRPr/>
            </a:pPr>
            <a:fld id="{830F7030-3543-4AB5-87EF-004BCC3468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="" xmlns:mv="urn:schemas-microsoft-com:mac:vml" xmlns:mc="http://schemas.openxmlformats.org/markup-compatibility/2006" val="34235704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-1588"/>
            <a:ext cx="303212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322" tIns="0" rIns="19322" bIns="0" numCol="1" anchor="t" anchorCtr="0" compatLnSpc="1">
            <a:prstTxWarp prst="textNoShape">
              <a:avLst/>
            </a:prstTxWarp>
          </a:bodyPr>
          <a:lstStyle>
            <a:lvl1pPr defTabSz="927100" eaLnBrk="0" hangingPunct="0">
              <a:defRPr sz="1000"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65575" y="-1588"/>
            <a:ext cx="303212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322" tIns="0" rIns="19322" bIns="0" numCol="1" anchor="t" anchorCtr="0" compatLnSpc="1">
            <a:prstTxWarp prst="textNoShape">
              <a:avLst/>
            </a:prstTxWarp>
          </a:bodyPr>
          <a:lstStyle>
            <a:lvl1pPr algn="r" defTabSz="927100" eaLnBrk="0" hangingPunct="0">
              <a:defRPr sz="1000"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05863"/>
            <a:ext cx="303212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322" tIns="0" rIns="19322" bIns="0" numCol="1" anchor="b" anchorCtr="0" compatLnSpc="1">
            <a:prstTxWarp prst="textNoShape">
              <a:avLst/>
            </a:prstTxWarp>
          </a:bodyPr>
          <a:lstStyle>
            <a:lvl1pPr defTabSz="927100" eaLnBrk="0" hangingPunct="0">
              <a:defRPr sz="1000"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65575" y="8805863"/>
            <a:ext cx="303212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322" tIns="0" rIns="19322" bIns="0" numCol="1" anchor="b" anchorCtr="0" compatLnSpc="1">
            <a:prstTxWarp prst="textNoShape">
              <a:avLst/>
            </a:prstTxWarp>
          </a:bodyPr>
          <a:lstStyle>
            <a:lvl1pPr algn="r" defTabSz="927100" eaLnBrk="0" hangingPunct="0">
              <a:defRPr sz="1000" i="1"/>
            </a:lvl1pPr>
          </a:lstStyle>
          <a:p>
            <a:pPr>
              <a:defRPr/>
            </a:pPr>
            <a:fld id="{AA6D8D1F-47FB-490A-ABD2-71DA63E8AA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3450" y="4402138"/>
            <a:ext cx="5130800" cy="417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392" tIns="46696" rIns="93392" bIns="4669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54279" name="Rectangle 7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9038" y="700088"/>
            <a:ext cx="4621212" cy="346551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sp>
    </p:spTree>
    <p:extLst>
      <p:ext uri="{BB962C8B-B14F-4D97-AF65-F5344CB8AC3E}">
        <p14:creationId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="" xmlns:mv="urn:schemas-microsoft-com:mac:vml" xmlns:mc="http://schemas.openxmlformats.org/markup-compatibility/2006" val="86459287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5273FD2-6787-4198-A80B-F0F2DA7080D4}" type="slidenum">
              <a:rPr lang="en-US" smtClean="0"/>
              <a:pPr/>
              <a:t>1</a:t>
            </a:fld>
            <a:endParaRPr lang="en-US" smtClean="0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B8456B0-1B97-45D1-B4CD-ADC965F8C378}" type="slidenum">
              <a:rPr lang="en-US" smtClean="0"/>
              <a:pPr/>
              <a:t>10</a:t>
            </a:fld>
            <a:endParaRPr lang="en-US" smtClean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1DAEAAF-F376-48A3-B9D5-E0B0BFEE74BA}" type="slidenum">
              <a:rPr lang="en-US" smtClean="0"/>
              <a:pPr/>
              <a:t>11</a:t>
            </a:fld>
            <a:endParaRPr lang="en-US" smtClean="0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5CC24E0-723B-4141-B511-1F07A0969A1E}" type="slidenum">
              <a:rPr lang="en-US" smtClean="0"/>
              <a:pPr/>
              <a:t>12</a:t>
            </a:fld>
            <a:endParaRPr lang="en-US" smtClean="0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2FDA826-0A3C-4F8D-960E-07AA10081C7F}" type="slidenum">
              <a:rPr lang="en-US" smtClean="0"/>
              <a:pPr/>
              <a:t>13</a:t>
            </a:fld>
            <a:endParaRPr lang="en-US" smtClean="0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B4E26AB-7F27-4353-8802-5CE33921EE12}" type="slidenum">
              <a:rPr lang="en-US" smtClean="0"/>
              <a:pPr/>
              <a:t>14</a:t>
            </a:fld>
            <a:endParaRPr lang="en-US" smtClean="0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6E7EA48-0529-4661-B6D6-E0C3EB046BAF}" type="slidenum">
              <a:rPr lang="en-US" smtClean="0"/>
              <a:pPr/>
              <a:t>15</a:t>
            </a:fld>
            <a:endParaRPr lang="en-US" smtClean="0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8F9C7B8-1D2E-4F10-AD13-9E4953EDA11B}" type="slidenum">
              <a:rPr lang="en-US" smtClean="0"/>
              <a:pPr/>
              <a:t>16</a:t>
            </a:fld>
            <a:endParaRPr lang="en-US" smtClean="0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0B9635C-3E21-420B-BDBC-D68723BB5931}" type="slidenum">
              <a:rPr lang="en-US" smtClean="0"/>
              <a:pPr/>
              <a:t>17</a:t>
            </a:fld>
            <a:endParaRPr lang="en-US" smtClean="0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B5D10B3-9483-44C9-B1ED-7000B5EBA690}" type="slidenum">
              <a:rPr lang="en-US" smtClean="0"/>
              <a:pPr/>
              <a:t>18</a:t>
            </a:fld>
            <a:endParaRPr lang="en-US" smtClean="0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572D72E-61F3-4930-BFFC-B957BB814DB0}" type="slidenum">
              <a:rPr lang="en-US" smtClean="0"/>
              <a:pPr/>
              <a:t>19</a:t>
            </a:fld>
            <a:endParaRPr lang="en-US" smtClean="0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2D377CA-3299-4AA3-B6C1-3D27EC7A3DE4}" type="slidenum">
              <a:rPr lang="en-US" smtClean="0"/>
              <a:pPr/>
              <a:t>2</a:t>
            </a:fld>
            <a:endParaRPr lang="en-US" smtClean="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2607DD2-58A4-44E2-9C2E-8F45A594D500}" type="slidenum">
              <a:rPr lang="en-US" smtClean="0"/>
              <a:pPr/>
              <a:t>20</a:t>
            </a:fld>
            <a:endParaRPr lang="en-US" smtClean="0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E054E8D-0087-44B7-BDB9-9FA6B10CE428}" type="slidenum">
              <a:rPr lang="en-US" smtClean="0"/>
              <a:pPr/>
              <a:t>21</a:t>
            </a:fld>
            <a:endParaRPr lang="en-US" smtClean="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5DB7BA4-A17B-4449-8169-81398ABA36D1}" type="slidenum">
              <a:rPr lang="en-US" smtClean="0"/>
              <a:pPr/>
              <a:t>22</a:t>
            </a:fld>
            <a:endParaRPr lang="en-US" smtClean="0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3F29DF2-1DF7-4B83-A3AF-AA9B54682A4A}" type="slidenum">
              <a:rPr lang="en-US" smtClean="0"/>
              <a:pPr/>
              <a:t>23</a:t>
            </a:fld>
            <a:endParaRPr lang="en-US" smtClean="0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68872BC-75D8-4B7B-B02D-95049B82DD09}" type="slidenum">
              <a:rPr lang="en-US" smtClean="0"/>
              <a:pPr/>
              <a:t>24</a:t>
            </a:fld>
            <a:endParaRPr lang="en-US" smtClean="0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F7BAC82-1000-409F-8E0F-1E613BFE9FF5}" type="slidenum">
              <a:rPr lang="en-US" smtClean="0"/>
              <a:pPr/>
              <a:t>25</a:t>
            </a:fld>
            <a:endParaRPr lang="en-US" smtClean="0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65A5A9A-D76E-4065-A5EB-8EBF6B9198F2}" type="slidenum">
              <a:rPr lang="en-US" smtClean="0"/>
              <a:pPr/>
              <a:t>26</a:t>
            </a:fld>
            <a:endParaRPr lang="en-US" smtClean="0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1B91696-B8E1-48E0-A0D3-4FB8A3E7E970}" type="slidenum">
              <a:rPr lang="en-US" smtClean="0"/>
              <a:pPr/>
              <a:t>27</a:t>
            </a:fld>
            <a:endParaRPr lang="en-US" smtClean="0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F242665-97ED-45AE-B4C2-C4738923B503}" type="slidenum">
              <a:rPr lang="en-US" smtClean="0"/>
              <a:pPr/>
              <a:t>28</a:t>
            </a:fld>
            <a:endParaRPr lang="en-US" smtClean="0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46183FC-5F79-41A2-AFEA-9679EAC6F0E9}" type="slidenum">
              <a:rPr lang="en-US" smtClean="0"/>
              <a:pPr/>
              <a:t>29</a:t>
            </a:fld>
            <a:endParaRPr lang="en-US" smtClean="0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C5F5915-1E82-4C44-99CA-6BBA8B4496EE}" type="slidenum">
              <a:rPr lang="en-US" smtClean="0"/>
              <a:pPr/>
              <a:t>3</a:t>
            </a:fld>
            <a:endParaRPr lang="en-US" smtClean="0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C24B37C-85C5-495F-BD95-9E6D74D576BD}" type="slidenum">
              <a:rPr lang="en-US" smtClean="0"/>
              <a:pPr/>
              <a:t>30</a:t>
            </a:fld>
            <a:endParaRPr lang="en-US" smtClean="0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C2B45AF-6D38-4A47-80A1-631AF8CB4237}" type="slidenum">
              <a:rPr lang="en-US" smtClean="0"/>
              <a:pPr/>
              <a:t>31</a:t>
            </a:fld>
            <a:endParaRPr lang="en-US" smtClean="0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28D7CA4-74C2-4A17-A4CB-E09C435258BF}" type="slidenum">
              <a:rPr lang="en-US" smtClean="0"/>
              <a:pPr/>
              <a:t>32</a:t>
            </a:fld>
            <a:endParaRPr lang="en-US" smtClean="0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622962D-F2B4-4DCD-A590-AF814A074855}" type="slidenum">
              <a:rPr lang="en-US" smtClean="0"/>
              <a:pPr/>
              <a:t>33</a:t>
            </a:fld>
            <a:endParaRPr lang="en-US" smtClean="0"/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CD9200C-9004-4F25-8CBA-4AF8BFB3B8B0}" type="slidenum">
              <a:rPr lang="en-US" smtClean="0"/>
              <a:pPr/>
              <a:t>34</a:t>
            </a:fld>
            <a:endParaRPr lang="en-US" smtClean="0"/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8B17327-7E84-437A-BBFD-6097324BE373}" type="slidenum">
              <a:rPr lang="en-US" smtClean="0"/>
              <a:pPr/>
              <a:t>35</a:t>
            </a:fld>
            <a:endParaRPr lang="en-US" smtClean="0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C5251CE-6405-4EAE-8219-5F3CA1314F88}" type="slidenum">
              <a:rPr lang="en-US" smtClean="0"/>
              <a:pPr/>
              <a:t>36</a:t>
            </a:fld>
            <a:endParaRPr lang="en-US" smtClean="0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6DDE2E5-05CD-443F-92A3-9A5C5B7EA4E3}" type="slidenum">
              <a:rPr lang="en-US" smtClean="0"/>
              <a:pPr/>
              <a:t>37</a:t>
            </a:fld>
            <a:endParaRPr lang="en-US" smtClean="0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430F973-FE0D-42C9-8735-844255C3A56D}" type="slidenum">
              <a:rPr lang="en-US" smtClean="0"/>
              <a:pPr/>
              <a:t>38</a:t>
            </a:fld>
            <a:endParaRPr lang="en-US" smtClean="0"/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EF2A579-B64C-44BE-A998-3D894882CEC9}" type="slidenum">
              <a:rPr lang="en-US" smtClean="0"/>
              <a:pPr/>
              <a:t>39</a:t>
            </a:fld>
            <a:endParaRPr lang="en-US" smtClean="0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FFDEEC3-E170-4533-BB4A-232CD8F523D6}" type="slidenum">
              <a:rPr lang="en-US" smtClean="0"/>
              <a:pPr/>
              <a:t>4</a:t>
            </a:fld>
            <a:endParaRPr lang="en-US" smtClean="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BC534EA-2D55-4A99-8E12-11246A5B85D8}" type="slidenum">
              <a:rPr lang="en-US" smtClean="0"/>
              <a:pPr/>
              <a:t>40</a:t>
            </a:fld>
            <a:endParaRPr lang="en-US" smtClean="0"/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27205D3-8F4E-416F-91F5-A815CFC2D9AF}" type="slidenum">
              <a:rPr lang="en-US" smtClean="0"/>
              <a:pPr/>
              <a:t>41</a:t>
            </a:fld>
            <a:endParaRPr lang="en-US" smtClean="0"/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FDD5228-4AA7-412A-AA83-FC5E2B1E94CE}" type="slidenum">
              <a:rPr lang="en-US" smtClean="0"/>
              <a:pPr/>
              <a:t>42</a:t>
            </a:fld>
            <a:endParaRPr lang="en-US" smtClean="0"/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746A334-914C-45B1-84E7-426FF09D8D61}" type="slidenum">
              <a:rPr lang="en-US" smtClean="0"/>
              <a:pPr/>
              <a:t>43</a:t>
            </a:fld>
            <a:endParaRPr lang="en-US" smtClean="0"/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54FEF8D-23CA-45BB-BDD2-C7942A30938A}" type="slidenum">
              <a:rPr lang="en-US" smtClean="0"/>
              <a:pPr/>
              <a:t>44</a:t>
            </a:fld>
            <a:endParaRPr lang="en-US" smtClean="0"/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566AE6B-DDDF-4DD1-9A2F-CF819EA6F9CA}" type="slidenum">
              <a:rPr lang="en-US" smtClean="0"/>
              <a:pPr/>
              <a:t>45</a:t>
            </a:fld>
            <a:endParaRPr lang="en-US" smtClean="0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B183532-F8BC-4B1B-A946-0E85AE4D380B}" type="slidenum">
              <a:rPr lang="en-US" smtClean="0"/>
              <a:pPr/>
              <a:t>5</a:t>
            </a:fld>
            <a:endParaRPr lang="en-US" smtClean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A95EBD6-46EF-4CA0-95A2-286774F4A711}" type="slidenum">
              <a:rPr lang="en-US" smtClean="0"/>
              <a:pPr/>
              <a:t>6</a:t>
            </a:fld>
            <a:endParaRPr lang="en-US" smtClean="0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611073A-3E9C-49CA-A696-D70967809A7C}" type="slidenum">
              <a:rPr lang="en-US" smtClean="0"/>
              <a:pPr/>
              <a:t>7</a:t>
            </a:fld>
            <a:endParaRPr lang="en-US" smtClean="0"/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D494E26-4E48-4971-A0B9-FB55AEB4BC22}" type="slidenum">
              <a:rPr lang="en-US" smtClean="0"/>
              <a:pPr/>
              <a:t>8</a:t>
            </a:fld>
            <a:endParaRPr lang="en-US" smtClean="0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F8B655D-0159-48D1-A69C-2C207A715224}" type="slidenum">
              <a:rPr lang="en-US" smtClean="0"/>
              <a:pPr/>
              <a:t>9</a:t>
            </a:fld>
            <a:endParaRPr lang="en-US" smtClean="0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365125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255588" y="5046663"/>
            <a:ext cx="73025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55588" y="4797425"/>
            <a:ext cx="73025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255588" y="4637088"/>
            <a:ext cx="73025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255588" y="4541838"/>
            <a:ext cx="73025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5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ED39A1-6919-4377-B788-A27291836B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2D946C-4698-4035-A545-223BE1DAC4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3D79B4-8528-4C8C-A950-D5EA38FBC8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FF919C-75BD-4950-A71F-B56E9B5E63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/>
          </p:cNvSpPr>
          <p:nvPr/>
        </p:nvSpPr>
        <p:spPr bwMode="auto">
          <a:xfrm>
            <a:off x="4829175" y="1073150"/>
            <a:ext cx="4321175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defRPr/>
            </a:pPr>
            <a:endParaRPr lang="en-US"/>
          </a:p>
        </p:txBody>
      </p:sp>
      <p:sp>
        <p:nvSpPr>
          <p:cNvPr id="5" name="Freeform 4"/>
          <p:cNvSpPr>
            <a:spLocks/>
          </p:cNvSpPr>
          <p:nvPr/>
        </p:nvSpPr>
        <p:spPr bwMode="auto">
          <a:xfrm>
            <a:off x="374650" y="0"/>
            <a:ext cx="5513388" cy="6615113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defRPr/>
            </a:pPr>
            <a:endParaRPr lang="en-US"/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 rot="5236414">
            <a:off x="4461669" y="1483519"/>
            <a:ext cx="4114800" cy="118903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defRPr/>
            </a:pPr>
            <a:endParaRPr lang="en-US"/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defRPr/>
            </a:pPr>
            <a:endParaRPr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defRPr/>
            </a:pPr>
            <a:endParaRPr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defRPr/>
            </a:pPr>
            <a:endParaRPr lang="en-US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defRPr/>
            </a:pPr>
            <a:endParaRPr lang="en-US"/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defRPr/>
            </a:pPr>
            <a:endParaRPr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defRPr/>
            </a:pPr>
            <a:endParaRPr lang="en-US"/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defRPr/>
            </a:pPr>
            <a:endParaRPr lang="en-US"/>
          </a:p>
        </p:txBody>
      </p:sp>
      <p:sp>
        <p:nvSpPr>
          <p:cNvPr id="14" name="Freeform 13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defRPr/>
            </a:pPr>
            <a:endParaRPr lang="en-US"/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defRPr/>
            </a:pPr>
            <a:endParaRPr lang="en-US"/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366713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defRPr/>
            </a:pPr>
            <a:endParaRPr lang="en-US"/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366713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defRPr/>
            </a:pPr>
            <a:endParaRPr lang="en-US"/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defRPr/>
            </a:pPr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363538" y="401638"/>
            <a:ext cx="8504237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0" name="Rectangle 19"/>
          <p:cNvSpPr/>
          <p:nvPr/>
        </p:nvSpPr>
        <p:spPr>
          <a:xfrm flipH="1">
            <a:off x="371475" y="681038"/>
            <a:ext cx="2698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 flipH="1">
            <a:off x="411163" y="681038"/>
            <a:ext cx="2698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 flipH="1">
            <a:off x="447675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3" name="Rectangle 22"/>
          <p:cNvSpPr/>
          <p:nvPr/>
        </p:nvSpPr>
        <p:spPr>
          <a:xfrm flipH="1">
            <a:off x="476250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500063" y="681038"/>
            <a:ext cx="36512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bIns="0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39D110-786D-4513-B184-19E13A38BD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DE8A85-73F2-45B8-8B33-9C4BF3274E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01638"/>
            <a:ext cx="8867775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7313" y="681038"/>
            <a:ext cx="460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7625" y="681038"/>
            <a:ext cx="26988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28575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 flipH="1">
            <a:off x="149225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 flipH="1">
            <a:off x="188913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 flipH="1">
            <a:off x="227013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Rectangle 14"/>
          <p:cNvSpPr/>
          <p:nvPr/>
        </p:nvSpPr>
        <p:spPr>
          <a:xfrm flipH="1">
            <a:off x="255588" y="681038"/>
            <a:ext cx="79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279400" y="681038"/>
            <a:ext cx="36513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9E85D1-8B48-4B34-BB48-5641421059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E1142D-679E-43EC-BA0E-14BAB177ED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911FD5-7807-4D26-9F5C-2B83999A74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4A84DC-7C3B-45A4-936C-DA2288100F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68300" y="0"/>
            <a:ext cx="8777288" cy="1878013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363538" y="1884363"/>
            <a:ext cx="8782050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oup 19"/>
          <p:cNvGrpSpPr>
            <a:grpSpLocks/>
          </p:cNvGrpSpPr>
          <p:nvPr/>
        </p:nvGrpSpPr>
        <p:grpSpPr bwMode="auto">
          <a:xfrm rot="5400000">
            <a:off x="8515351" y="1219200"/>
            <a:ext cx="131762" cy="128587"/>
            <a:chOff x="6668087" y="1297746"/>
            <a:chExt cx="161840" cy="156602"/>
          </a:xfrm>
        </p:grpSpPr>
        <p:cxnSp>
          <p:nvCxnSpPr>
            <p:cNvPr id="8" name="Straight Connector 7"/>
            <p:cNvCxnSpPr/>
            <p:nvPr/>
          </p:nvCxnSpPr>
          <p:spPr>
            <a:xfrm rot="16200000">
              <a:off x="6663593" y="1288707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V="1">
              <a:off x="6685198" y="1391515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 flipH="1">
              <a:off x="6744513" y="1287732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25"/>
          <p:cNvGrpSpPr>
            <a:grpSpLocks/>
          </p:cNvGrpSpPr>
          <p:nvPr/>
        </p:nvGrpSpPr>
        <p:grpSpPr bwMode="auto">
          <a:xfrm rot="5400000">
            <a:off x="8667751" y="1371600"/>
            <a:ext cx="131762" cy="128587"/>
            <a:chOff x="6668087" y="1297746"/>
            <a:chExt cx="161840" cy="156602"/>
          </a:xfrm>
        </p:grpSpPr>
        <p:cxnSp>
          <p:nvCxnSpPr>
            <p:cNvPr id="12" name="Straight Connector 11"/>
            <p:cNvCxnSpPr/>
            <p:nvPr/>
          </p:nvCxnSpPr>
          <p:spPr>
            <a:xfrm rot="16200000">
              <a:off x="6663593" y="1288707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V="1">
              <a:off x="6685198" y="1391515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5400000" flipH="1">
              <a:off x="6744513" y="1287732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29"/>
          <p:cNvGrpSpPr>
            <a:grpSpLocks/>
          </p:cNvGrpSpPr>
          <p:nvPr/>
        </p:nvGrpSpPr>
        <p:grpSpPr bwMode="auto">
          <a:xfrm rot="5400000">
            <a:off x="8320087" y="1474788"/>
            <a:ext cx="131763" cy="128588"/>
            <a:chOff x="6668087" y="1297746"/>
            <a:chExt cx="161840" cy="156602"/>
          </a:xfrm>
        </p:grpSpPr>
        <p:cxnSp>
          <p:nvCxnSpPr>
            <p:cNvPr id="16" name="Straight Connector 15"/>
            <p:cNvCxnSpPr/>
            <p:nvPr/>
          </p:nvCxnSpPr>
          <p:spPr>
            <a:xfrm rot="16200000">
              <a:off x="6663592" y="1288707"/>
              <a:ext cx="88934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V="1">
              <a:off x="6685198" y="1391513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5400000" flipH="1">
              <a:off x="6744512" y="1287732"/>
              <a:ext cx="88934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55563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55563"/>
            <a:ext cx="5562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55563"/>
            <a:ext cx="4572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0761D3-5BFC-4CDB-B370-BFAF80246F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4" Type="http://schemas.openxmlformats.org/officeDocument/2006/relationships/slideLayout" Target="../slideLayouts/slideLayout4.xml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365125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55588" y="5046663"/>
            <a:ext cx="73025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55588" y="4797425"/>
            <a:ext cx="73025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55588" y="4637088"/>
            <a:ext cx="73025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55588" y="4541838"/>
            <a:ext cx="73025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512763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36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914400" y="1784350"/>
            <a:ext cx="77724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F5A0F8C4-D816-4F26-9653-AEB47A4FE9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941" r:id="rId1"/>
    <p:sldLayoutId id="2147483936" r:id="rId2"/>
    <p:sldLayoutId id="2147483942" r:id="rId3"/>
    <p:sldLayoutId id="2147483943" r:id="rId4"/>
    <p:sldLayoutId id="2147483944" r:id="rId5"/>
    <p:sldLayoutId id="2147483937" r:id="rId6"/>
    <p:sldLayoutId id="2147483945" r:id="rId7"/>
    <p:sldLayoutId id="2147483938" r:id="rId8"/>
    <p:sldLayoutId id="2147483946" r:id="rId9"/>
    <p:sldLayoutId id="2147483939" r:id="rId10"/>
    <p:sldLayoutId id="2147483940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 spc="-100">
          <a:solidFill>
            <a:srgbClr val="D6EEF4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9pPr>
    </p:titleStyle>
    <p:bodyStyle>
      <a:lvl1pPr marL="411163" indent="-342900" algn="l" rtl="0" eaLnBrk="0" fontAlgn="base" hangingPunct="0">
        <a:spcBef>
          <a:spcPts val="700"/>
        </a:spcBef>
        <a:spcAft>
          <a:spcPct val="0"/>
        </a:spcAft>
        <a:buClr>
          <a:schemeClr val="tx2"/>
        </a:buClr>
        <a:buSzPct val="95000"/>
        <a:buFont typeface="Wingdings" pitchFamily="2" charset="2"/>
        <a:buChar char="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39775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Char char="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5363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2" pitchFamily="18" charset="2"/>
        <a:buChar char="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0475" indent="-228600" algn="l" rtl="0" eaLnBrk="0" fontAlgn="base" hangingPunct="0">
        <a:spcBef>
          <a:spcPct val="20000"/>
        </a:spcBef>
        <a:spcAft>
          <a:spcPct val="0"/>
        </a:spcAft>
        <a:buClr>
          <a:srgbClr val="D2DA7A"/>
        </a:buClr>
        <a:buFont typeface="Wingdings 3" pitchFamily="18" charset="2"/>
        <a:buChar char="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138" indent="-209550" algn="l" rtl="0" eaLnBrk="0" fontAlgn="base" hangingPunct="0">
        <a:spcBef>
          <a:spcPct val="20000"/>
        </a:spcBef>
        <a:spcAft>
          <a:spcPct val="0"/>
        </a:spcAft>
        <a:buClr>
          <a:srgbClr val="D2DA7A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.emf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.emf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.emf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.emf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.emf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.emf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.emf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.emf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.emf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.emf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emf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.emf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.emf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.emf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.emf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.emf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.emf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.emf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.emf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.emf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.emf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emf"/></Relationships>
</file>

<file path=ppt/slides/_rels/slide30.xml.rels><?xml version="1.0" encoding="UTF-8" standalone="yes"?>
<Relationships xmlns="http://schemas.openxmlformats.org/package/2006/relationships"><Relationship Id="rId4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.emf"/></Relationships>
</file>

<file path=ppt/slides/_rels/slide31.xml.rels><?xml version="1.0" encoding="UTF-8" standalone="yes"?>
<Relationships xmlns="http://schemas.openxmlformats.org/package/2006/relationships"><Relationship Id="rId4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.emf"/></Relationships>
</file>

<file path=ppt/slides/_rels/slide32.xml.rels><?xml version="1.0" encoding="UTF-8" standalone="yes"?>
<Relationships xmlns="http://schemas.openxmlformats.org/package/2006/relationships"><Relationship Id="rId4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.emf"/></Relationships>
</file>

<file path=ppt/slides/_rels/slide33.xml.rels><?xml version="1.0" encoding="UTF-8" standalone="yes"?>
<Relationships xmlns="http://schemas.openxmlformats.org/package/2006/relationships"><Relationship Id="rId4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.emf"/></Relationships>
</file>

<file path=ppt/slides/_rels/slide34.xml.rels><?xml version="1.0" encoding="UTF-8" standalone="yes"?>
<Relationships xmlns="http://schemas.openxmlformats.org/package/2006/relationships"><Relationship Id="rId4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.emf"/></Relationships>
</file>

<file path=ppt/slides/_rels/slide35.xml.rels><?xml version="1.0" encoding="UTF-8" standalone="yes"?>
<Relationships xmlns="http://schemas.openxmlformats.org/package/2006/relationships"><Relationship Id="rId4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.emf"/></Relationships>
</file>

<file path=ppt/slides/_rels/slide36.xml.rels><?xml version="1.0" encoding="UTF-8" standalone="yes"?>
<Relationships xmlns="http://schemas.openxmlformats.org/package/2006/relationships"><Relationship Id="rId4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.emf"/></Relationships>
</file>

<file path=ppt/slides/_rels/slide37.xml.rels><?xml version="1.0" encoding="UTF-8" standalone="yes"?>
<Relationships xmlns="http://schemas.openxmlformats.org/package/2006/relationships"><Relationship Id="rId4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3.emf"/></Relationships>
</file>

<file path=ppt/slides/_rels/slide38.xml.rels><?xml version="1.0" encoding="UTF-8" standalone="yes"?>
<Relationships xmlns="http://schemas.openxmlformats.org/package/2006/relationships"><Relationship Id="rId4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3.emf"/></Relationships>
</file>

<file path=ppt/slides/_rels/slide39.xml.rels><?xml version="1.0" encoding="UTF-8" standalone="yes"?>
<Relationships xmlns="http://schemas.openxmlformats.org/package/2006/relationships"><Relationship Id="rId4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3.emf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emf"/></Relationships>
</file>

<file path=ppt/slides/_rels/slide40.xml.rels><?xml version="1.0" encoding="UTF-8" standalone="yes"?>
<Relationships xmlns="http://schemas.openxmlformats.org/package/2006/relationships"><Relationship Id="rId4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3.emf"/></Relationships>
</file>

<file path=ppt/slides/_rels/slide41.xml.rels><?xml version="1.0" encoding="UTF-8" standalone="yes"?>
<Relationships xmlns="http://schemas.openxmlformats.org/package/2006/relationships"><Relationship Id="rId4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3.emf"/></Relationships>
</file>

<file path=ppt/slides/_rels/slide4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3.emf"/></Relationships>
</file>

<file path=ppt/slides/_rels/slide43.xml.rels><?xml version="1.0" encoding="UTF-8" standalone="yes"?>
<Relationships xmlns="http://schemas.openxmlformats.org/package/2006/relationships"><Relationship Id="rId4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3.emf"/></Relationships>
</file>

<file path=ppt/slides/_rels/slide44.xml.rels><?xml version="1.0" encoding="UTF-8" standalone="yes"?>
<Relationships xmlns="http://schemas.openxmlformats.org/package/2006/relationships"><Relationship Id="rId4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3.emf"/></Relationships>
</file>

<file path=ppt/slides/_rels/slide45.xml.rels><?xml version="1.0" encoding="UTF-8" standalone="yes"?>
<Relationships xmlns="http://schemas.openxmlformats.org/package/2006/relationships"><Relationship Id="rId4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3.emf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emf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emf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.emf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.emf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.emf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5"/>
          <p:cNvSpPr>
            <a:spLocks noChangeArrowheads="1"/>
          </p:cNvSpPr>
          <p:nvPr/>
        </p:nvSpPr>
        <p:spPr bwMode="auto">
          <a:xfrm>
            <a:off x="26988" y="101600"/>
            <a:ext cx="244475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0650" tIns="61912" rIns="120650" bIns="61912">
            <a:spAutoFit/>
          </a:bodyPr>
          <a:lstStyle/>
          <a:p>
            <a:pPr defTabSz="1516063" eaLnBrk="0" hangingPunct="0">
              <a:lnSpc>
                <a:spcPct val="90000"/>
              </a:lnSpc>
            </a:pPr>
            <a:endParaRPr lang="en-US" sz="1500" b="1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6" name="Picture 5" descr="Spinoff 2011 cov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-15004"/>
            <a:ext cx="9144000" cy="687300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76200" y="4114800"/>
            <a:ext cx="4572000" cy="2209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8195" name="Rectangle 2"/>
          <p:cNvSpPr>
            <a:spLocks noChangeArrowheads="1"/>
          </p:cNvSpPr>
          <p:nvPr/>
        </p:nvSpPr>
        <p:spPr bwMode="auto">
          <a:xfrm>
            <a:off x="76200" y="2209800"/>
            <a:ext cx="4648200" cy="1782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ctr" eaLnBrk="0" hangingPunct="0">
              <a:spcBef>
                <a:spcPct val="35000"/>
              </a:spcBef>
              <a:tabLst>
                <a:tab pos="228600" algn="l"/>
                <a:tab pos="292100" algn="l"/>
              </a:tabLst>
              <a:defRPr/>
            </a:pPr>
            <a:r>
              <a:rPr lang="en-US" sz="1600" b="1" dirty="0">
                <a:latin typeface="Arial" charset="0"/>
              </a:rPr>
              <a:t>NASA Technology</a:t>
            </a:r>
          </a:p>
          <a:p>
            <a:pPr marL="230188" indent="-230188" eaLnBrk="0" hangingPunct="0">
              <a:spcBef>
                <a:spcPct val="35000"/>
              </a:spcBef>
              <a:buClr>
                <a:srgbClr val="790015"/>
              </a:buClr>
              <a:buFont typeface="Wingdings" pitchFamily="2" charset="2"/>
              <a:buChar char=""/>
              <a:tabLst>
                <a:tab pos="228600" algn="l"/>
                <a:tab pos="292100" algn="l"/>
              </a:tabLst>
              <a:defRPr/>
            </a:pPr>
            <a:r>
              <a:rPr lang="en-US" sz="1400" dirty="0">
                <a:latin typeface="Arial" charset="0"/>
              </a:rPr>
              <a:t>A team at Ames Research </a:t>
            </a:r>
            <a:r>
              <a:rPr lang="en-US" sz="1400" dirty="0" smtClean="0">
                <a:latin typeface="Arial" charset="0"/>
              </a:rPr>
              <a:t>Center </a:t>
            </a:r>
            <a:r>
              <a:rPr lang="en-US" sz="1400" dirty="0">
                <a:latin typeface="Arial" charset="0"/>
              </a:rPr>
              <a:t>developed a </a:t>
            </a:r>
            <a:r>
              <a:rPr lang="en-US" sz="1400" dirty="0" smtClean="0">
                <a:latin typeface="Arial" charset="0"/>
              </a:rPr>
              <a:t>software suite to </a:t>
            </a:r>
            <a:r>
              <a:rPr lang="en-US" sz="1400" dirty="0">
                <a:latin typeface="Arial" charset="0"/>
              </a:rPr>
              <a:t>reduce restrictions and improve the efficiency of air traffic control</a:t>
            </a:r>
          </a:p>
          <a:p>
            <a:pPr marL="230188" indent="-230188" eaLnBrk="0" hangingPunct="0">
              <a:spcBef>
                <a:spcPct val="35000"/>
              </a:spcBef>
              <a:buClr>
                <a:srgbClr val="790015"/>
              </a:buClr>
              <a:buFont typeface="Wingdings" pitchFamily="2" charset="2"/>
              <a:buChar char=""/>
              <a:tabLst>
                <a:tab pos="228600" algn="l"/>
                <a:tab pos="292100" algn="l"/>
              </a:tabLst>
              <a:defRPr/>
            </a:pPr>
            <a:r>
              <a:rPr lang="en-US" sz="1400" dirty="0" smtClean="0">
                <a:latin typeface="Arial" charset="0"/>
              </a:rPr>
              <a:t>One of the tools, Direct-To, </a:t>
            </a:r>
            <a:r>
              <a:rPr lang="en-US" sz="1400" dirty="0">
                <a:latin typeface="Arial" charset="0"/>
              </a:rPr>
              <a:t>automates the process of assigning and redirecting routes, ensuring that aircraft are always taking the most efficient route available</a:t>
            </a:r>
            <a:endParaRPr lang="en-US" sz="1600" b="1" dirty="0">
              <a:latin typeface="Arial" charset="0"/>
            </a:endParaRPr>
          </a:p>
        </p:txBody>
      </p:sp>
      <p:sp>
        <p:nvSpPr>
          <p:cNvPr id="16388" name="Rectangle 4"/>
          <p:cNvSpPr>
            <a:spLocks noChangeArrowheads="1"/>
          </p:cNvSpPr>
          <p:nvPr/>
        </p:nvSpPr>
        <p:spPr bwMode="auto">
          <a:xfrm>
            <a:off x="0" y="685800"/>
            <a:ext cx="44958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ctr" eaLnBrk="0" hangingPunct="0"/>
            <a:endParaRPr lang="en-US" sz="1600" b="1" i="1">
              <a:latin typeface="Arial" charset="0"/>
            </a:endParaRPr>
          </a:p>
          <a:p>
            <a:pPr algn="ctr" eaLnBrk="0" hangingPunct="0"/>
            <a:r>
              <a:rPr lang="en-US" sz="1600" b="1" i="1">
                <a:latin typeface="Arial" charset="0"/>
              </a:rPr>
              <a:t>Ames Research Center</a:t>
            </a:r>
          </a:p>
          <a:p>
            <a:pPr algn="ctr" eaLnBrk="0" hangingPunct="0"/>
            <a:endParaRPr lang="en-US" sz="1600" b="1" i="1">
              <a:latin typeface="Arial" charset="0"/>
            </a:endParaRPr>
          </a:p>
          <a:p>
            <a:pPr algn="ctr" eaLnBrk="0" hangingPunct="0"/>
            <a:r>
              <a:rPr lang="en-US" sz="1600" b="1" i="1">
                <a:latin typeface="Arial" charset="0"/>
              </a:rPr>
              <a:t>Boeing</a:t>
            </a:r>
          </a:p>
          <a:p>
            <a:pPr algn="ctr" eaLnBrk="0" hangingPunct="0"/>
            <a:r>
              <a:rPr lang="en-US" sz="1600" b="1" i="1">
                <a:latin typeface="Arial" charset="0"/>
              </a:rPr>
              <a:t>Seattle, Washington</a:t>
            </a:r>
          </a:p>
          <a:p>
            <a:pPr algn="ctr" eaLnBrk="0" hangingPunct="0"/>
            <a:endParaRPr lang="en-US" sz="1600" b="1" i="1">
              <a:latin typeface="Arial" charset="0"/>
            </a:endParaRPr>
          </a:p>
        </p:txBody>
      </p:sp>
      <p:sp>
        <p:nvSpPr>
          <p:cNvPr id="16389" name="Rectangle 5"/>
          <p:cNvSpPr>
            <a:spLocks noChangeArrowheads="1"/>
          </p:cNvSpPr>
          <p:nvPr/>
        </p:nvSpPr>
        <p:spPr bwMode="auto">
          <a:xfrm>
            <a:off x="26988" y="101600"/>
            <a:ext cx="244475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0650" tIns="61912" rIns="120650" bIns="61912">
            <a:spAutoFit/>
          </a:bodyPr>
          <a:lstStyle/>
          <a:p>
            <a:pPr defTabSz="1516063" eaLnBrk="0" hangingPunct="0">
              <a:lnSpc>
                <a:spcPct val="90000"/>
              </a:lnSpc>
            </a:pPr>
            <a:endParaRPr lang="en-US" sz="1500" b="1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8199" name="Rectangle 6"/>
          <p:cNvSpPr>
            <a:spLocks noChangeArrowheads="1"/>
          </p:cNvSpPr>
          <p:nvPr/>
        </p:nvSpPr>
        <p:spPr bwMode="auto">
          <a:xfrm>
            <a:off x="4724400" y="4114800"/>
            <a:ext cx="4267200" cy="217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ctr" defTabSz="292100" eaLnBrk="0" hangingPunct="0">
              <a:tabLst>
                <a:tab pos="228600" algn="l"/>
                <a:tab pos="571500" algn="l"/>
                <a:tab pos="1663700" algn="l"/>
              </a:tabLst>
              <a:defRPr/>
            </a:pPr>
            <a:r>
              <a:rPr lang="en-US" sz="1600" b="1" dirty="0">
                <a:latin typeface="Arial" charset="0"/>
              </a:rPr>
              <a:t>Product Outcome</a:t>
            </a:r>
            <a:endParaRPr lang="en-US" sz="1600" dirty="0">
              <a:latin typeface="Arial" charset="0"/>
            </a:endParaRPr>
          </a:p>
          <a:p>
            <a:pPr marL="230188" indent="-230188" defTabSz="292100" eaLnBrk="0" hangingPunct="0">
              <a:spcBef>
                <a:spcPct val="50000"/>
              </a:spcBef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  <a:defRPr/>
            </a:pPr>
            <a:r>
              <a:rPr lang="en-US" sz="1400" dirty="0">
                <a:latin typeface="Arial" charset="0"/>
              </a:rPr>
              <a:t>The final </a:t>
            </a:r>
            <a:r>
              <a:rPr lang="en-US" sz="1400" dirty="0" smtClean="0">
                <a:latin typeface="Arial" charset="0"/>
              </a:rPr>
              <a:t>product, Direct-Route, monitors </a:t>
            </a:r>
            <a:r>
              <a:rPr lang="en-US" sz="1400" dirty="0">
                <a:latin typeface="Arial" charset="0"/>
              </a:rPr>
              <a:t>a range of variables affecting route choice</a:t>
            </a:r>
          </a:p>
          <a:p>
            <a:pPr marL="230188" indent="-230188" defTabSz="292100" eaLnBrk="0" hangingPunct="0">
              <a:spcBef>
                <a:spcPct val="50000"/>
              </a:spcBef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  <a:defRPr/>
            </a:pPr>
            <a:r>
              <a:rPr lang="en-US" sz="1400" dirty="0">
                <a:latin typeface="Arial" charset="0"/>
              </a:rPr>
              <a:t>The software finds more efficient routes immediately available to aircraft </a:t>
            </a:r>
            <a:r>
              <a:rPr lang="en-US" sz="1400" dirty="0" smtClean="0">
                <a:latin typeface="Arial" charset="0"/>
              </a:rPr>
              <a:t>in flight and </a:t>
            </a:r>
            <a:r>
              <a:rPr lang="en-US" sz="1400" dirty="0">
                <a:latin typeface="Arial" charset="0"/>
              </a:rPr>
              <a:t>notifies either the pilot or the air traffic controller</a:t>
            </a:r>
          </a:p>
          <a:p>
            <a:pPr marL="230188" indent="-230188" defTabSz="292100" eaLnBrk="0" hangingPunct="0">
              <a:spcBef>
                <a:spcPct val="50000"/>
              </a:spcBef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  <a:defRPr/>
            </a:pPr>
            <a:r>
              <a:rPr lang="en-US" sz="1400" dirty="0">
                <a:latin typeface="Arial" charset="0"/>
              </a:rPr>
              <a:t>Improved routes can save up to 20 million gallons of fuel per year (roughly $50 million)</a:t>
            </a:r>
            <a:endParaRPr lang="en-US" sz="120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6391" name="Rectangle 7"/>
          <p:cNvSpPr>
            <a:spLocks noChangeArrowheads="1"/>
          </p:cNvSpPr>
          <p:nvPr/>
        </p:nvSpPr>
        <p:spPr bwMode="auto">
          <a:xfrm>
            <a:off x="117475" y="6342063"/>
            <a:ext cx="16716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eaLnBrk="0" hangingPunct="0"/>
            <a:endParaRPr lang="en-US" sz="900" b="1" i="1">
              <a:latin typeface="Arial" charset="0"/>
            </a:endParaRPr>
          </a:p>
          <a:p>
            <a:pPr eaLnBrk="0" hangingPunct="0"/>
            <a:r>
              <a:rPr lang="en-US" sz="900" b="1" i="1">
                <a:latin typeface="Arial" charset="0"/>
              </a:rPr>
              <a:t>Spinoff 2011</a:t>
            </a:r>
          </a:p>
        </p:txBody>
      </p:sp>
      <p:sp>
        <p:nvSpPr>
          <p:cNvPr id="16392" name="Rectangle 14"/>
          <p:cNvSpPr>
            <a:spLocks noChangeArrowheads="1"/>
          </p:cNvSpPr>
          <p:nvPr/>
        </p:nvSpPr>
        <p:spPr bwMode="auto">
          <a:xfrm rot="10800000" flipV="1">
            <a:off x="6172200" y="6511925"/>
            <a:ext cx="2895600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r" eaLnBrk="0" hangingPunct="0"/>
            <a:r>
              <a:rPr lang="en-US" sz="900" b="1" i="1">
                <a:latin typeface="Arial" charset="0"/>
              </a:rPr>
              <a:t>Transportation</a:t>
            </a:r>
          </a:p>
        </p:txBody>
      </p:sp>
      <p:pic>
        <p:nvPicPr>
          <p:cNvPr id="16393" name="Picture 25" descr="NASA insigniaCMYK"/>
          <p:cNvPicPr preferRelativeResize="0"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1000" y="92075"/>
            <a:ext cx="931863" cy="74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ounded Rectangle 18"/>
          <p:cNvSpPr/>
          <p:nvPr/>
        </p:nvSpPr>
        <p:spPr>
          <a:xfrm>
            <a:off x="76200" y="2209800"/>
            <a:ext cx="4572000" cy="1828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16395" name="TextBox 17"/>
          <p:cNvSpPr txBox="1">
            <a:spLocks noChangeArrowheads="1"/>
          </p:cNvSpPr>
          <p:nvPr/>
        </p:nvSpPr>
        <p:spPr bwMode="auto">
          <a:xfrm>
            <a:off x="152400" y="228600"/>
            <a:ext cx="77724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/>
              <a:t>Advisory Systems Save Time, Fuel for Airlines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4724400" y="4114800"/>
            <a:ext cx="4267200" cy="2209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8210" name="TextBox 17"/>
          <p:cNvSpPr txBox="1">
            <a:spLocks noChangeArrowheads="1"/>
          </p:cNvSpPr>
          <p:nvPr/>
        </p:nvSpPr>
        <p:spPr bwMode="auto">
          <a:xfrm>
            <a:off x="76200" y="4114800"/>
            <a:ext cx="4572000" cy="1997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35000"/>
              </a:spcBef>
              <a:tabLst>
                <a:tab pos="228600" algn="l"/>
                <a:tab pos="292100" algn="l"/>
              </a:tabLst>
              <a:defRPr/>
            </a:pPr>
            <a:r>
              <a:rPr lang="en-US" sz="1600" b="1" dirty="0">
                <a:latin typeface="Arial" charset="0"/>
              </a:rPr>
              <a:t>Partnership</a:t>
            </a:r>
          </a:p>
          <a:p>
            <a:pPr marL="230188" indent="-230188" eaLnBrk="0" hangingPunct="0">
              <a:spcBef>
                <a:spcPct val="35000"/>
              </a:spcBef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  <a:defRPr/>
            </a:pPr>
            <a:r>
              <a:rPr lang="en-US" sz="1400" dirty="0" smtClean="0">
                <a:latin typeface="Arial" charset="0"/>
              </a:rPr>
              <a:t>Signing a Space Act Agreement, Boeing </a:t>
            </a:r>
            <a:r>
              <a:rPr lang="en-US" sz="1400" dirty="0">
                <a:latin typeface="Arial" charset="0"/>
              </a:rPr>
              <a:t>partnered with </a:t>
            </a:r>
            <a:r>
              <a:rPr lang="en-US" sz="1400" dirty="0" smtClean="0">
                <a:latin typeface="Arial" charset="0"/>
              </a:rPr>
              <a:t>Ames </a:t>
            </a:r>
            <a:r>
              <a:rPr lang="en-US" sz="1400" dirty="0">
                <a:latin typeface="Arial" charset="0"/>
              </a:rPr>
              <a:t>to make the program suitable for private </a:t>
            </a:r>
            <a:r>
              <a:rPr lang="en-US" sz="1400" dirty="0" smtClean="0">
                <a:latin typeface="Arial" charset="0"/>
              </a:rPr>
              <a:t>use</a:t>
            </a:r>
            <a:endParaRPr lang="en-US" sz="1400" dirty="0">
              <a:latin typeface="Arial" charset="0"/>
            </a:endParaRPr>
          </a:p>
          <a:p>
            <a:pPr marL="230188" indent="-230188" eaLnBrk="0" hangingPunct="0">
              <a:spcBef>
                <a:spcPct val="35000"/>
              </a:spcBef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  <a:defRPr/>
            </a:pPr>
            <a:r>
              <a:rPr lang="en-US" sz="1400" dirty="0">
                <a:latin typeface="Arial" charset="0"/>
              </a:rPr>
              <a:t>NASA’s core algorithms </a:t>
            </a:r>
            <a:r>
              <a:rPr lang="en-US" sz="1400" dirty="0" smtClean="0">
                <a:latin typeface="Arial" charset="0"/>
              </a:rPr>
              <a:t>became </a:t>
            </a:r>
            <a:r>
              <a:rPr lang="en-US" sz="1400" dirty="0">
                <a:latin typeface="Arial" charset="0"/>
              </a:rPr>
              <a:t>a subscription-based product that is </a:t>
            </a:r>
            <a:r>
              <a:rPr lang="en-US" sz="1400" dirty="0" smtClean="0">
                <a:latin typeface="Arial" charset="0"/>
              </a:rPr>
              <a:t>available </a:t>
            </a:r>
            <a:r>
              <a:rPr lang="en-US" sz="1400" dirty="0">
                <a:latin typeface="Arial" charset="0"/>
              </a:rPr>
              <a:t>to commercial and business airlines, military, general aviation, and international flights</a:t>
            </a:r>
          </a:p>
        </p:txBody>
      </p:sp>
      <p:pic>
        <p:nvPicPr>
          <p:cNvPr id="16398" name="Picture 14" descr="ET-20070409-FlightDeck-295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76800" y="1143000"/>
            <a:ext cx="37719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76200" y="4114800"/>
            <a:ext cx="4572000" cy="2209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8195" name="Rectangle 2"/>
          <p:cNvSpPr>
            <a:spLocks noChangeArrowheads="1"/>
          </p:cNvSpPr>
          <p:nvPr/>
        </p:nvSpPr>
        <p:spPr bwMode="auto">
          <a:xfrm>
            <a:off x="76200" y="2057400"/>
            <a:ext cx="4572000" cy="1858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ctr" eaLnBrk="0" hangingPunct="0">
              <a:spcBef>
                <a:spcPct val="35000"/>
              </a:spcBef>
              <a:tabLst>
                <a:tab pos="228600" algn="l"/>
                <a:tab pos="292100" algn="l"/>
              </a:tabLst>
              <a:defRPr/>
            </a:pPr>
            <a:r>
              <a:rPr lang="en-US" sz="1600" b="1" dirty="0">
                <a:latin typeface="Arial" charset="0"/>
              </a:rPr>
              <a:t>NASA Technology</a:t>
            </a:r>
          </a:p>
          <a:p>
            <a:pPr marL="228600" indent="-228600" eaLnBrk="0" hangingPunct="0">
              <a:spcBef>
                <a:spcPct val="35000"/>
              </a:spcBef>
              <a:buClr>
                <a:srgbClr val="790015"/>
              </a:buClr>
              <a:buFont typeface="Wingdings" pitchFamily="2" charset="2"/>
              <a:buChar char=""/>
              <a:tabLst>
                <a:tab pos="228600" algn="l"/>
                <a:tab pos="292100" algn="l"/>
              </a:tabLst>
              <a:defRPr/>
            </a:pPr>
            <a:r>
              <a:rPr lang="en-US" sz="1400" dirty="0">
                <a:latin typeface="Arial" charset="0"/>
              </a:rPr>
              <a:t>When </a:t>
            </a:r>
            <a:r>
              <a:rPr lang="en-US" sz="1400" dirty="0" smtClean="0">
                <a:latin typeface="Arial" charset="0"/>
              </a:rPr>
              <a:t>certain airliners </a:t>
            </a:r>
            <a:r>
              <a:rPr lang="en-US" sz="1400" dirty="0">
                <a:latin typeface="Arial" charset="0"/>
              </a:rPr>
              <a:t>mysteriously crashed in the 1950s, NASA </a:t>
            </a:r>
            <a:r>
              <a:rPr lang="en-US" sz="1400" dirty="0" smtClean="0">
                <a:latin typeface="Arial" charset="0"/>
              </a:rPr>
              <a:t>and partners investigated</a:t>
            </a:r>
            <a:endParaRPr lang="en-US" sz="1400" dirty="0">
              <a:latin typeface="Arial" charset="0"/>
            </a:endParaRPr>
          </a:p>
          <a:p>
            <a:pPr marL="228600" indent="-228600" eaLnBrk="0" hangingPunct="0">
              <a:spcBef>
                <a:spcPct val="35000"/>
              </a:spcBef>
              <a:buClr>
                <a:srgbClr val="790015"/>
              </a:buClr>
              <a:buFont typeface="Wingdings" pitchFamily="2" charset="2"/>
              <a:buChar char=""/>
              <a:tabLst>
                <a:tab pos="228600" algn="l"/>
                <a:tab pos="292100" algn="l"/>
              </a:tabLst>
              <a:defRPr/>
            </a:pPr>
            <a:r>
              <a:rPr lang="en-US" sz="1400" dirty="0">
                <a:latin typeface="Arial" charset="0"/>
              </a:rPr>
              <a:t>The culprit was flutter, or aerodynamic forces that act on wings and cause them to vibrate</a:t>
            </a:r>
          </a:p>
          <a:p>
            <a:pPr marL="228600" indent="-228600" eaLnBrk="0" hangingPunct="0">
              <a:spcBef>
                <a:spcPct val="35000"/>
              </a:spcBef>
              <a:buClr>
                <a:srgbClr val="790015"/>
              </a:buClr>
              <a:buFont typeface="Wingdings" pitchFamily="2" charset="2"/>
              <a:buChar char=""/>
              <a:tabLst>
                <a:tab pos="228600" algn="l"/>
                <a:tab pos="292100" algn="l"/>
              </a:tabLst>
              <a:defRPr/>
            </a:pPr>
            <a:r>
              <a:rPr lang="en-US" sz="1400" dirty="0">
                <a:latin typeface="Arial" charset="0"/>
              </a:rPr>
              <a:t>Today, aircraft designers must take flutter into account, and most test designs in wind tunnels</a:t>
            </a:r>
          </a:p>
        </p:txBody>
      </p:sp>
      <p:sp>
        <p:nvSpPr>
          <p:cNvPr id="17412" name="Rectangle 4"/>
          <p:cNvSpPr>
            <a:spLocks noChangeArrowheads="1"/>
          </p:cNvSpPr>
          <p:nvPr/>
        </p:nvSpPr>
        <p:spPr bwMode="auto">
          <a:xfrm>
            <a:off x="0" y="685800"/>
            <a:ext cx="44958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ctr" eaLnBrk="0" hangingPunct="0"/>
            <a:endParaRPr lang="en-US" sz="1600" b="1" i="1">
              <a:latin typeface="Arial" charset="0"/>
            </a:endParaRPr>
          </a:p>
          <a:p>
            <a:pPr algn="ctr" eaLnBrk="0" hangingPunct="0"/>
            <a:r>
              <a:rPr lang="en-US" sz="1600" b="1" i="1">
                <a:latin typeface="Arial" charset="0"/>
              </a:rPr>
              <a:t>Dryden Flight Research Center</a:t>
            </a:r>
          </a:p>
          <a:p>
            <a:pPr algn="ctr" eaLnBrk="0" hangingPunct="0"/>
            <a:endParaRPr lang="en-US" sz="1600" b="1" i="1">
              <a:latin typeface="Arial" charset="0"/>
            </a:endParaRPr>
          </a:p>
          <a:p>
            <a:pPr algn="ctr" eaLnBrk="0" hangingPunct="0"/>
            <a:r>
              <a:rPr lang="en-US" sz="1600" b="1" i="1">
                <a:latin typeface="Arial" charset="0"/>
              </a:rPr>
              <a:t>ZONA Technology</a:t>
            </a:r>
          </a:p>
          <a:p>
            <a:pPr algn="ctr" eaLnBrk="0" hangingPunct="0"/>
            <a:r>
              <a:rPr lang="en-US" sz="1600" b="1" i="1">
                <a:latin typeface="Arial" charset="0"/>
              </a:rPr>
              <a:t>Scottsdale, Arizona</a:t>
            </a:r>
          </a:p>
          <a:p>
            <a:pPr algn="ctr" eaLnBrk="0" hangingPunct="0"/>
            <a:endParaRPr lang="en-US" sz="1600" b="1" i="1">
              <a:latin typeface="Arial" charset="0"/>
            </a:endParaRPr>
          </a:p>
        </p:txBody>
      </p:sp>
      <p:sp>
        <p:nvSpPr>
          <p:cNvPr id="17413" name="Rectangle 5"/>
          <p:cNvSpPr>
            <a:spLocks noChangeArrowheads="1"/>
          </p:cNvSpPr>
          <p:nvPr/>
        </p:nvSpPr>
        <p:spPr bwMode="auto">
          <a:xfrm>
            <a:off x="26988" y="101600"/>
            <a:ext cx="244475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0650" tIns="61912" rIns="120650" bIns="61912">
            <a:spAutoFit/>
          </a:bodyPr>
          <a:lstStyle/>
          <a:p>
            <a:pPr defTabSz="1516063" eaLnBrk="0" hangingPunct="0">
              <a:lnSpc>
                <a:spcPct val="90000"/>
              </a:lnSpc>
            </a:pPr>
            <a:endParaRPr lang="en-US" sz="1500" b="1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8199" name="Rectangle 6"/>
          <p:cNvSpPr>
            <a:spLocks noChangeArrowheads="1"/>
          </p:cNvSpPr>
          <p:nvPr/>
        </p:nvSpPr>
        <p:spPr bwMode="auto">
          <a:xfrm>
            <a:off x="4724400" y="4114800"/>
            <a:ext cx="4267200" cy="206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ctr" defTabSz="292100" eaLnBrk="0" hangingPunct="0">
              <a:tabLst>
                <a:tab pos="228600" algn="l"/>
                <a:tab pos="571500" algn="l"/>
                <a:tab pos="1663700" algn="l"/>
              </a:tabLst>
              <a:defRPr/>
            </a:pPr>
            <a:r>
              <a:rPr lang="en-US" sz="1600" b="1" dirty="0">
                <a:latin typeface="Arial" charset="0"/>
              </a:rPr>
              <a:t>Benefits</a:t>
            </a:r>
            <a:endParaRPr lang="en-US" sz="1600" dirty="0">
              <a:latin typeface="Arial" charset="0"/>
            </a:endParaRPr>
          </a:p>
          <a:p>
            <a:pPr marL="228600" indent="-228600" defTabSz="292100" eaLnBrk="0" hangingPunct="0">
              <a:spcBef>
                <a:spcPct val="50000"/>
              </a:spcBef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  <a:defRPr/>
            </a:pPr>
            <a:r>
              <a:rPr lang="en-US" sz="1400" dirty="0">
                <a:latin typeface="Arial" charset="0"/>
              </a:rPr>
              <a:t>The ZONA Online Flutter Estimator is a software tool that can predict flutter for various aircraft designs and help test these designs safely</a:t>
            </a:r>
          </a:p>
          <a:p>
            <a:pPr marL="228600" indent="-228600" defTabSz="292100" eaLnBrk="0" hangingPunct="0">
              <a:spcBef>
                <a:spcPct val="50000"/>
              </a:spcBef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  <a:defRPr/>
            </a:pPr>
            <a:r>
              <a:rPr lang="en-US" sz="1400" dirty="0">
                <a:latin typeface="Arial" charset="0"/>
              </a:rPr>
              <a:t>ZONA’s software and DWT innovates and advances flutter testing without using traditional wind tunnels, which require a lot of resources, time, and personnel to operate</a:t>
            </a:r>
          </a:p>
        </p:txBody>
      </p:sp>
      <p:sp>
        <p:nvSpPr>
          <p:cNvPr id="17415" name="Rectangle 7"/>
          <p:cNvSpPr>
            <a:spLocks noChangeArrowheads="1"/>
          </p:cNvSpPr>
          <p:nvPr/>
        </p:nvSpPr>
        <p:spPr bwMode="auto">
          <a:xfrm>
            <a:off x="117475" y="6342063"/>
            <a:ext cx="16716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eaLnBrk="0" hangingPunct="0"/>
            <a:endParaRPr lang="en-US" sz="900" b="1" i="1">
              <a:latin typeface="Arial" charset="0"/>
            </a:endParaRPr>
          </a:p>
          <a:p>
            <a:pPr eaLnBrk="0" hangingPunct="0"/>
            <a:r>
              <a:rPr lang="en-US" sz="900" b="1" i="1">
                <a:latin typeface="Arial" charset="0"/>
              </a:rPr>
              <a:t>Spinoff 2011</a:t>
            </a:r>
          </a:p>
        </p:txBody>
      </p:sp>
      <p:sp>
        <p:nvSpPr>
          <p:cNvPr id="17416" name="Rectangle 14"/>
          <p:cNvSpPr>
            <a:spLocks noChangeArrowheads="1"/>
          </p:cNvSpPr>
          <p:nvPr/>
        </p:nvSpPr>
        <p:spPr bwMode="auto">
          <a:xfrm rot="10800000" flipV="1">
            <a:off x="6172200" y="6511925"/>
            <a:ext cx="2895600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r" eaLnBrk="0" hangingPunct="0"/>
            <a:r>
              <a:rPr lang="en-US" sz="900" b="1" i="1">
                <a:latin typeface="Arial" charset="0"/>
              </a:rPr>
              <a:t>Transportation</a:t>
            </a:r>
          </a:p>
        </p:txBody>
      </p:sp>
      <p:pic>
        <p:nvPicPr>
          <p:cNvPr id="17417" name="Picture 25" descr="NASA insigniaCMYK"/>
          <p:cNvPicPr preferRelativeResize="0"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1000" y="92075"/>
            <a:ext cx="931863" cy="74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ounded Rectangle 18"/>
          <p:cNvSpPr/>
          <p:nvPr/>
        </p:nvSpPr>
        <p:spPr>
          <a:xfrm>
            <a:off x="76200" y="2057400"/>
            <a:ext cx="4572000" cy="19812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17419" name="TextBox 17"/>
          <p:cNvSpPr txBox="1">
            <a:spLocks noChangeArrowheads="1"/>
          </p:cNvSpPr>
          <p:nvPr/>
        </p:nvSpPr>
        <p:spPr bwMode="auto">
          <a:xfrm>
            <a:off x="152400" y="228600"/>
            <a:ext cx="77724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/>
              <a:t>Modeling Programs Increase Aircraft Design Safety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4724400" y="4114800"/>
            <a:ext cx="4267200" cy="2209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8210" name="TextBox 17"/>
          <p:cNvSpPr txBox="1">
            <a:spLocks noChangeArrowheads="1"/>
          </p:cNvSpPr>
          <p:nvPr/>
        </p:nvSpPr>
        <p:spPr bwMode="auto">
          <a:xfrm>
            <a:off x="76200" y="4114800"/>
            <a:ext cx="4572000" cy="2287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35000"/>
              </a:spcBef>
              <a:tabLst>
                <a:tab pos="228600" algn="l"/>
                <a:tab pos="292100" algn="l"/>
              </a:tabLst>
              <a:defRPr/>
            </a:pPr>
            <a:r>
              <a:rPr lang="en-US" sz="1600" b="1" dirty="0">
                <a:latin typeface="Arial" charset="0"/>
              </a:rPr>
              <a:t>Partnership</a:t>
            </a:r>
          </a:p>
          <a:p>
            <a:pPr marL="228600" indent="-228600" eaLnBrk="0" hangingPunct="0">
              <a:spcBef>
                <a:spcPct val="35000"/>
              </a:spcBef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  <a:defRPr/>
            </a:pPr>
            <a:r>
              <a:rPr lang="en-US" sz="1400" dirty="0">
                <a:latin typeface="Arial" charset="0"/>
              </a:rPr>
              <a:t>Through the Small Business Innovation Research (SBIR) program, ZONA partnered with Dryden to develop aeroelastic modeling software</a:t>
            </a:r>
          </a:p>
          <a:p>
            <a:pPr marL="228600" indent="-228600" eaLnBrk="0" hangingPunct="0">
              <a:spcBef>
                <a:spcPct val="35000"/>
              </a:spcBef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  <a:defRPr/>
            </a:pPr>
            <a:r>
              <a:rPr lang="en-US" sz="1400" dirty="0">
                <a:latin typeface="Arial" charset="0"/>
              </a:rPr>
              <a:t>The partnership continued with a Phase II Small Business Technology Transfer (STTR) project to develop Dry Wind Tunnel (DWT) technology</a:t>
            </a:r>
          </a:p>
          <a:p>
            <a:pPr marL="228600" indent="-228600" eaLnBrk="0" hangingPunct="0">
              <a:spcBef>
                <a:spcPct val="35000"/>
              </a:spcBef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  <a:defRPr/>
            </a:pPr>
            <a:r>
              <a:rPr lang="en-US" sz="1400" dirty="0">
                <a:latin typeface="Arial" charset="0"/>
              </a:rPr>
              <a:t>The Air Force now partners with ZONA for special flutter-related projects</a:t>
            </a:r>
          </a:p>
        </p:txBody>
      </p:sp>
      <p:pic>
        <p:nvPicPr>
          <p:cNvPr id="17422" name="Picture 14" descr="flutter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57800" y="914400"/>
            <a:ext cx="2819400" cy="295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76200" y="4114800"/>
            <a:ext cx="4572000" cy="2209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8195" name="Rectangle 2"/>
          <p:cNvSpPr>
            <a:spLocks noChangeArrowheads="1"/>
          </p:cNvSpPr>
          <p:nvPr/>
        </p:nvSpPr>
        <p:spPr bwMode="auto">
          <a:xfrm>
            <a:off x="76200" y="2209800"/>
            <a:ext cx="4572000" cy="178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ctr" eaLnBrk="0" hangingPunct="0">
              <a:spcBef>
                <a:spcPct val="35000"/>
              </a:spcBef>
              <a:tabLst>
                <a:tab pos="228600" algn="l"/>
                <a:tab pos="292100" algn="l"/>
              </a:tabLst>
              <a:defRPr/>
            </a:pPr>
            <a:r>
              <a:rPr lang="en-US" sz="1600" b="1" dirty="0">
                <a:latin typeface="Arial" charset="0"/>
              </a:rPr>
              <a:t>NASA Technology</a:t>
            </a:r>
          </a:p>
          <a:p>
            <a:pPr marL="228600" indent="-228600" eaLnBrk="0" hangingPunct="0">
              <a:spcBef>
                <a:spcPct val="35000"/>
              </a:spcBef>
              <a:buClr>
                <a:srgbClr val="790015"/>
              </a:buClr>
              <a:buFont typeface="Wingdings" pitchFamily="2" charset="2"/>
              <a:buChar char=""/>
              <a:tabLst>
                <a:tab pos="228600" algn="l"/>
                <a:tab pos="292100" algn="l"/>
              </a:tabLst>
              <a:defRPr/>
            </a:pPr>
            <a:r>
              <a:rPr lang="en-US" sz="1400" dirty="0">
                <a:latin typeface="Arial" charset="0"/>
              </a:rPr>
              <a:t>In preparing for a mission to the </a:t>
            </a:r>
            <a:r>
              <a:rPr lang="en-US" sz="1400" dirty="0" smtClean="0">
                <a:latin typeface="Arial" charset="0"/>
              </a:rPr>
              <a:t>Moon</a:t>
            </a:r>
            <a:r>
              <a:rPr lang="en-US" sz="1400" dirty="0">
                <a:latin typeface="Arial" charset="0"/>
              </a:rPr>
              <a:t>, NASA developed a fly-by-wire electronic guidance system to allow pilots to control </a:t>
            </a:r>
            <a:r>
              <a:rPr lang="en-US" sz="1400" dirty="0" smtClean="0">
                <a:latin typeface="Arial" charset="0"/>
              </a:rPr>
              <a:t>the Lunar Module </a:t>
            </a:r>
            <a:r>
              <a:rPr lang="en-US" sz="1400" dirty="0">
                <a:latin typeface="Arial" charset="0"/>
              </a:rPr>
              <a:t>digitally</a:t>
            </a:r>
          </a:p>
          <a:p>
            <a:pPr marL="228600" indent="-228600" eaLnBrk="0" hangingPunct="0">
              <a:spcBef>
                <a:spcPct val="35000"/>
              </a:spcBef>
              <a:buClr>
                <a:srgbClr val="790015"/>
              </a:buClr>
              <a:buFont typeface="Wingdings" pitchFamily="2" charset="2"/>
              <a:buChar char=""/>
              <a:tabLst>
                <a:tab pos="228600" algn="l"/>
                <a:tab pos="292100" algn="l"/>
              </a:tabLst>
              <a:defRPr/>
            </a:pPr>
            <a:r>
              <a:rPr lang="en-US" sz="1400" dirty="0">
                <a:latin typeface="Arial" charset="0"/>
              </a:rPr>
              <a:t>After the system worked flawlessly for the </a:t>
            </a:r>
            <a:r>
              <a:rPr lang="en-US" sz="1400" dirty="0" smtClean="0">
                <a:latin typeface="Arial" charset="0"/>
              </a:rPr>
              <a:t>Apollo </a:t>
            </a:r>
            <a:r>
              <a:rPr lang="en-US" sz="1400" dirty="0">
                <a:latin typeface="Arial" charset="0"/>
              </a:rPr>
              <a:t>missions, NASA’s engineers began developing similar systems for aircraft on Earth</a:t>
            </a:r>
            <a:endParaRPr lang="en-US" sz="1600" b="1" dirty="0">
              <a:latin typeface="Arial" charset="0"/>
            </a:endParaRPr>
          </a:p>
        </p:txBody>
      </p:sp>
      <p:sp>
        <p:nvSpPr>
          <p:cNvPr id="18436" name="Rectangle 4"/>
          <p:cNvSpPr>
            <a:spLocks noChangeArrowheads="1"/>
          </p:cNvSpPr>
          <p:nvPr/>
        </p:nvSpPr>
        <p:spPr bwMode="auto">
          <a:xfrm>
            <a:off x="0" y="685800"/>
            <a:ext cx="44958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ctr" eaLnBrk="0" hangingPunct="0"/>
            <a:endParaRPr lang="en-US" sz="1600" b="1" i="1">
              <a:latin typeface="Arial" charset="0"/>
            </a:endParaRPr>
          </a:p>
          <a:p>
            <a:pPr algn="ctr" eaLnBrk="0" hangingPunct="0"/>
            <a:r>
              <a:rPr lang="en-US" sz="1600" b="1" i="1">
                <a:latin typeface="Arial" charset="0"/>
              </a:rPr>
              <a:t>Dryden Flight Research Center</a:t>
            </a:r>
          </a:p>
          <a:p>
            <a:pPr algn="ctr" eaLnBrk="0" hangingPunct="0"/>
            <a:endParaRPr lang="en-US" sz="1600" b="1" i="1">
              <a:latin typeface="Arial" charset="0"/>
            </a:endParaRPr>
          </a:p>
          <a:p>
            <a:pPr algn="ctr" eaLnBrk="0" hangingPunct="0"/>
            <a:r>
              <a:rPr lang="en-US" sz="1600" b="1" i="1">
                <a:latin typeface="Arial" charset="0"/>
              </a:rPr>
              <a:t>Draper Laboratory</a:t>
            </a:r>
          </a:p>
          <a:p>
            <a:pPr algn="ctr" eaLnBrk="0" hangingPunct="0"/>
            <a:r>
              <a:rPr lang="en-US" sz="1600" b="1" i="1">
                <a:latin typeface="Arial" charset="0"/>
              </a:rPr>
              <a:t>Cambridge, Massachusetts</a:t>
            </a:r>
          </a:p>
          <a:p>
            <a:pPr algn="ctr" eaLnBrk="0" hangingPunct="0"/>
            <a:endParaRPr lang="en-US" sz="1600" b="1" i="1">
              <a:latin typeface="Arial" charset="0"/>
            </a:endParaRPr>
          </a:p>
        </p:txBody>
      </p:sp>
      <p:sp>
        <p:nvSpPr>
          <p:cNvPr id="18437" name="Rectangle 5"/>
          <p:cNvSpPr>
            <a:spLocks noChangeArrowheads="1"/>
          </p:cNvSpPr>
          <p:nvPr/>
        </p:nvSpPr>
        <p:spPr bwMode="auto">
          <a:xfrm>
            <a:off x="26988" y="101600"/>
            <a:ext cx="244475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0650" tIns="61912" rIns="120650" bIns="61912">
            <a:spAutoFit/>
          </a:bodyPr>
          <a:lstStyle/>
          <a:p>
            <a:pPr defTabSz="1516063" eaLnBrk="0" hangingPunct="0">
              <a:lnSpc>
                <a:spcPct val="90000"/>
              </a:lnSpc>
            </a:pPr>
            <a:endParaRPr lang="en-US" sz="1500" b="1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8199" name="Rectangle 6"/>
          <p:cNvSpPr>
            <a:spLocks noChangeArrowheads="1"/>
          </p:cNvSpPr>
          <p:nvPr/>
        </p:nvSpPr>
        <p:spPr bwMode="auto">
          <a:xfrm>
            <a:off x="4724400" y="4204815"/>
            <a:ext cx="4267200" cy="1814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ctr" defTabSz="292100" eaLnBrk="0" hangingPunct="0">
              <a:tabLst>
                <a:tab pos="228600" algn="l"/>
                <a:tab pos="571500" algn="l"/>
                <a:tab pos="1663700" algn="l"/>
              </a:tabLst>
              <a:defRPr/>
            </a:pPr>
            <a:r>
              <a:rPr lang="en-US" sz="1600" b="1" dirty="0">
                <a:latin typeface="Arial" charset="0"/>
              </a:rPr>
              <a:t>Benefits</a:t>
            </a:r>
            <a:endParaRPr lang="en-US" sz="1600" dirty="0">
              <a:latin typeface="Arial" charset="0"/>
            </a:endParaRPr>
          </a:p>
          <a:p>
            <a:pPr marL="228600" indent="-228600" defTabSz="292100" eaLnBrk="0" hangingPunct="0">
              <a:spcBef>
                <a:spcPct val="50000"/>
              </a:spcBef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  <a:defRPr/>
            </a:pPr>
            <a:r>
              <a:rPr lang="en-US" sz="1400" dirty="0">
                <a:latin typeface="Arial" charset="0"/>
              </a:rPr>
              <a:t>DFBW technology has sparked a revolution in design for larger airplanes, where digital controls make complex aircraft possible</a:t>
            </a:r>
          </a:p>
          <a:p>
            <a:pPr marL="228600" indent="-228600" defTabSz="292100" eaLnBrk="0" hangingPunct="0">
              <a:spcBef>
                <a:spcPct val="35000"/>
              </a:spcBef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  <a:defRPr/>
            </a:pPr>
            <a:r>
              <a:rPr lang="en-US" sz="1400" dirty="0">
                <a:latin typeface="Arial" charset="0"/>
              </a:rPr>
              <a:t>The benefits of DFBW have enabled developments in an array of vehicles, including </a:t>
            </a:r>
            <a:r>
              <a:rPr lang="en-US" sz="1400" dirty="0" smtClean="0">
                <a:latin typeface="Arial" charset="0"/>
              </a:rPr>
              <a:t>cars, motorcycles</a:t>
            </a:r>
            <a:r>
              <a:rPr lang="en-US" sz="1400" dirty="0">
                <a:latin typeface="Arial" charset="0"/>
              </a:rPr>
              <a:t>, and </a:t>
            </a:r>
            <a:r>
              <a:rPr lang="en-US" sz="1400" dirty="0" smtClean="0">
                <a:latin typeface="Arial" charset="0"/>
              </a:rPr>
              <a:t>submarines</a:t>
            </a:r>
            <a:endParaRPr lang="en-US" sz="1200" dirty="0">
              <a:latin typeface="Arial" charset="0"/>
            </a:endParaRPr>
          </a:p>
        </p:txBody>
      </p:sp>
      <p:sp>
        <p:nvSpPr>
          <p:cNvPr id="18439" name="Rectangle 7"/>
          <p:cNvSpPr>
            <a:spLocks noChangeArrowheads="1"/>
          </p:cNvSpPr>
          <p:nvPr/>
        </p:nvSpPr>
        <p:spPr bwMode="auto">
          <a:xfrm>
            <a:off x="117475" y="6342063"/>
            <a:ext cx="16716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eaLnBrk="0" hangingPunct="0"/>
            <a:endParaRPr lang="en-US" sz="900" b="1" i="1">
              <a:latin typeface="Arial" charset="0"/>
            </a:endParaRPr>
          </a:p>
          <a:p>
            <a:pPr eaLnBrk="0" hangingPunct="0"/>
            <a:r>
              <a:rPr lang="en-US" sz="900" b="1" i="1">
                <a:latin typeface="Arial" charset="0"/>
              </a:rPr>
              <a:t>Spinoff 2011</a:t>
            </a:r>
          </a:p>
        </p:txBody>
      </p:sp>
      <p:sp>
        <p:nvSpPr>
          <p:cNvPr id="18440" name="Rectangle 14"/>
          <p:cNvSpPr>
            <a:spLocks noChangeArrowheads="1"/>
          </p:cNvSpPr>
          <p:nvPr/>
        </p:nvSpPr>
        <p:spPr bwMode="auto">
          <a:xfrm rot="10800000" flipV="1">
            <a:off x="6172200" y="6511925"/>
            <a:ext cx="2895600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r" eaLnBrk="0" hangingPunct="0"/>
            <a:r>
              <a:rPr lang="en-US" sz="900" b="1" i="1">
                <a:latin typeface="Arial" charset="0"/>
              </a:rPr>
              <a:t>Transportation</a:t>
            </a:r>
          </a:p>
        </p:txBody>
      </p:sp>
      <p:pic>
        <p:nvPicPr>
          <p:cNvPr id="18441" name="Picture 25" descr="NASA insigniaCMYK"/>
          <p:cNvPicPr preferRelativeResize="0"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1000" y="92075"/>
            <a:ext cx="931863" cy="74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ounded Rectangle 18"/>
          <p:cNvSpPr/>
          <p:nvPr/>
        </p:nvSpPr>
        <p:spPr>
          <a:xfrm>
            <a:off x="76200" y="2209800"/>
            <a:ext cx="4572000" cy="1828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18443" name="TextBox 17"/>
          <p:cNvSpPr txBox="1">
            <a:spLocks noChangeArrowheads="1"/>
          </p:cNvSpPr>
          <p:nvPr/>
        </p:nvSpPr>
        <p:spPr bwMode="auto">
          <a:xfrm>
            <a:off x="152400" y="228600"/>
            <a:ext cx="77724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/>
              <a:t>Fly-by-Wire Systems Enable Safer, More Efficient Flight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4724400" y="4114800"/>
            <a:ext cx="4267200" cy="2209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8210" name="TextBox 17"/>
          <p:cNvSpPr txBox="1">
            <a:spLocks noChangeArrowheads="1"/>
          </p:cNvSpPr>
          <p:nvPr/>
        </p:nvSpPr>
        <p:spPr bwMode="auto">
          <a:xfrm>
            <a:off x="76200" y="4191000"/>
            <a:ext cx="4572000" cy="207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35000"/>
              </a:spcBef>
              <a:tabLst>
                <a:tab pos="228600" algn="l"/>
                <a:tab pos="292100" algn="l"/>
              </a:tabLst>
              <a:defRPr/>
            </a:pPr>
            <a:r>
              <a:rPr lang="en-US" sz="1600" b="1" dirty="0">
                <a:latin typeface="Arial" charset="0"/>
              </a:rPr>
              <a:t>Partnership</a:t>
            </a:r>
          </a:p>
          <a:p>
            <a:pPr marL="228600" indent="-228600" eaLnBrk="0" hangingPunct="0">
              <a:spcBef>
                <a:spcPct val="35000"/>
              </a:spcBef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  <a:defRPr/>
            </a:pPr>
            <a:r>
              <a:rPr lang="en-US" sz="1400" dirty="0">
                <a:latin typeface="Arial" charset="0"/>
              </a:rPr>
              <a:t>Dryden, in partnership with Draper, adapted the Apollo navigation system for a plane, which became the Digital Fly-by-Wire (DFBW) research aircraft</a:t>
            </a:r>
          </a:p>
          <a:p>
            <a:pPr marL="228600" indent="-228600" eaLnBrk="0" hangingPunct="0">
              <a:spcBef>
                <a:spcPct val="35000"/>
              </a:spcBef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  <a:defRPr/>
            </a:pPr>
            <a:r>
              <a:rPr lang="en-US" sz="1400" dirty="0">
                <a:latin typeface="Arial" charset="0"/>
              </a:rPr>
              <a:t>The DFBW program was divided into two phases: Phase I featured the first flight by digital input alone, and Phase II developed a full system to implement it</a:t>
            </a:r>
          </a:p>
          <a:p>
            <a:pPr marL="228600" indent="-228600" eaLnBrk="0" hangingPunct="0">
              <a:spcBef>
                <a:spcPct val="35000"/>
              </a:spcBef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  <a:defRPr/>
            </a:pPr>
            <a:endParaRPr lang="en-US" sz="1400" dirty="0">
              <a:latin typeface="Arial" charset="0"/>
            </a:endParaRPr>
          </a:p>
        </p:txBody>
      </p:sp>
      <p:pic>
        <p:nvPicPr>
          <p:cNvPr id="18446" name="Picture 14" descr="flybywire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29200" y="1371600"/>
            <a:ext cx="35814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76200" y="4114800"/>
            <a:ext cx="4572000" cy="2209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8195" name="Rectangle 2"/>
          <p:cNvSpPr>
            <a:spLocks noChangeArrowheads="1"/>
          </p:cNvSpPr>
          <p:nvPr/>
        </p:nvSpPr>
        <p:spPr bwMode="auto">
          <a:xfrm>
            <a:off x="76200" y="2209800"/>
            <a:ext cx="4572000" cy="178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ctr" eaLnBrk="0" hangingPunct="0">
              <a:spcBef>
                <a:spcPct val="35000"/>
              </a:spcBef>
              <a:tabLst>
                <a:tab pos="228600" algn="l"/>
                <a:tab pos="292100" algn="l"/>
              </a:tabLst>
              <a:defRPr/>
            </a:pPr>
            <a:r>
              <a:rPr lang="en-US" sz="1600" b="1" dirty="0">
                <a:latin typeface="Arial" charset="0"/>
              </a:rPr>
              <a:t>NASA Technology</a:t>
            </a:r>
          </a:p>
          <a:p>
            <a:pPr marL="228600" indent="-228600" eaLnBrk="0" hangingPunct="0">
              <a:spcBef>
                <a:spcPct val="35000"/>
              </a:spcBef>
              <a:buClr>
                <a:srgbClr val="790015"/>
              </a:buClr>
              <a:buFont typeface="Wingdings" pitchFamily="2" charset="2"/>
              <a:buChar char=""/>
              <a:tabLst>
                <a:tab pos="228600" algn="l"/>
                <a:tab pos="292100" algn="l"/>
              </a:tabLst>
              <a:defRPr/>
            </a:pPr>
            <a:r>
              <a:rPr lang="en-US" sz="1400" dirty="0">
                <a:latin typeface="Arial" charset="0"/>
              </a:rPr>
              <a:t>In a massive processing facility at Kennedy Space Center, workers move </a:t>
            </a:r>
            <a:r>
              <a:rPr lang="en-US" sz="1400" dirty="0" smtClean="0">
                <a:latin typeface="Arial" charset="0"/>
              </a:rPr>
              <a:t>large </a:t>
            </a:r>
            <a:r>
              <a:rPr lang="en-US" sz="1400" dirty="0">
                <a:latin typeface="Arial" charset="0"/>
              </a:rPr>
              <a:t>and heavy machinery with air-powered pallets</a:t>
            </a:r>
          </a:p>
          <a:p>
            <a:pPr marL="228600" indent="-228600" eaLnBrk="0" hangingPunct="0">
              <a:spcBef>
                <a:spcPct val="35000"/>
              </a:spcBef>
              <a:buClr>
                <a:srgbClr val="790015"/>
              </a:buClr>
              <a:buFont typeface="Wingdings" pitchFamily="2" charset="2"/>
              <a:buChar char=""/>
              <a:tabLst>
                <a:tab pos="228600" algn="l"/>
                <a:tab pos="292100" algn="l"/>
              </a:tabLst>
              <a:defRPr/>
            </a:pPr>
            <a:r>
              <a:rPr lang="en-US" sz="1400" dirty="0">
                <a:latin typeface="Arial" charset="0"/>
              </a:rPr>
              <a:t>NASA developed custom cam and groove fittings to prevent accidental releases of the pressurized hoses, which can cause injury</a:t>
            </a:r>
            <a:endParaRPr lang="en-US" sz="1600" b="1" dirty="0">
              <a:latin typeface="Arial" charset="0"/>
            </a:endParaRPr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0" y="685800"/>
            <a:ext cx="44958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ctr" eaLnBrk="0" hangingPunct="0"/>
            <a:endParaRPr lang="en-US" sz="1600" b="1" i="1">
              <a:latin typeface="Arial" charset="0"/>
            </a:endParaRPr>
          </a:p>
          <a:p>
            <a:pPr algn="ctr" eaLnBrk="0" hangingPunct="0"/>
            <a:r>
              <a:rPr lang="en-US" sz="1600" b="1" i="1">
                <a:latin typeface="Arial" charset="0"/>
              </a:rPr>
              <a:t>Kennedy Space Center</a:t>
            </a:r>
          </a:p>
          <a:p>
            <a:pPr algn="ctr" eaLnBrk="0" hangingPunct="0"/>
            <a:endParaRPr lang="en-US" sz="1600" b="1" i="1">
              <a:latin typeface="Arial" charset="0"/>
            </a:endParaRPr>
          </a:p>
          <a:p>
            <a:pPr algn="ctr" eaLnBrk="0" hangingPunct="0"/>
            <a:r>
              <a:rPr lang="en-US" sz="1600" b="1" i="1">
                <a:latin typeface="Arial" charset="0"/>
              </a:rPr>
              <a:t>PT Coupling Company</a:t>
            </a:r>
          </a:p>
          <a:p>
            <a:pPr algn="ctr" eaLnBrk="0" hangingPunct="0"/>
            <a:r>
              <a:rPr lang="en-US" sz="1600" b="1" i="1">
                <a:latin typeface="Arial" charset="0"/>
              </a:rPr>
              <a:t>Enid, Oklahoma</a:t>
            </a:r>
          </a:p>
          <a:p>
            <a:pPr algn="ctr" eaLnBrk="0" hangingPunct="0"/>
            <a:endParaRPr lang="en-US" sz="1600" b="1" i="1">
              <a:latin typeface="Arial" charset="0"/>
            </a:endParaRPr>
          </a:p>
        </p:txBody>
      </p:sp>
      <p:sp>
        <p:nvSpPr>
          <p:cNvPr id="19461" name="Rectangle 5"/>
          <p:cNvSpPr>
            <a:spLocks noChangeArrowheads="1"/>
          </p:cNvSpPr>
          <p:nvPr/>
        </p:nvSpPr>
        <p:spPr bwMode="auto">
          <a:xfrm>
            <a:off x="26988" y="101600"/>
            <a:ext cx="244475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0650" tIns="61912" rIns="120650" bIns="61912">
            <a:spAutoFit/>
          </a:bodyPr>
          <a:lstStyle/>
          <a:p>
            <a:pPr defTabSz="1516063" eaLnBrk="0" hangingPunct="0">
              <a:lnSpc>
                <a:spcPct val="90000"/>
              </a:lnSpc>
            </a:pPr>
            <a:endParaRPr lang="en-US" sz="1500" b="1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8199" name="Rectangle 6"/>
          <p:cNvSpPr>
            <a:spLocks noChangeArrowheads="1"/>
          </p:cNvSpPr>
          <p:nvPr/>
        </p:nvSpPr>
        <p:spPr bwMode="auto">
          <a:xfrm>
            <a:off x="4724400" y="4114800"/>
            <a:ext cx="4267200" cy="231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ctr" defTabSz="292100" eaLnBrk="0" hangingPunct="0">
              <a:tabLst>
                <a:tab pos="228600" algn="l"/>
                <a:tab pos="571500" algn="l"/>
                <a:tab pos="1663700" algn="l"/>
              </a:tabLst>
              <a:defRPr/>
            </a:pPr>
            <a:r>
              <a:rPr lang="en-US" sz="1600" b="1" dirty="0">
                <a:latin typeface="Arial" charset="0"/>
              </a:rPr>
              <a:t>Benefits</a:t>
            </a:r>
            <a:endParaRPr lang="en-US" sz="1600" dirty="0">
              <a:latin typeface="Arial" charset="0"/>
            </a:endParaRPr>
          </a:p>
          <a:p>
            <a:pPr marL="228600" indent="-228600" defTabSz="292100" eaLnBrk="0" hangingPunct="0">
              <a:spcBef>
                <a:spcPct val="50000"/>
              </a:spcBef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  <a:defRPr/>
            </a:pPr>
            <a:r>
              <a:rPr lang="en-US" sz="1400" dirty="0">
                <a:latin typeface="Arial" charset="0"/>
              </a:rPr>
              <a:t>The company sells the PT Pressure Safe, a coupling for liquid and dry material transfers in the petroleum and chemical industries</a:t>
            </a:r>
          </a:p>
          <a:p>
            <a:pPr marL="228600" indent="-228600" defTabSz="292100" eaLnBrk="0" hangingPunct="0">
              <a:spcBef>
                <a:spcPct val="50000"/>
              </a:spcBef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  <a:defRPr/>
            </a:pPr>
            <a:r>
              <a:rPr lang="en-US" sz="1400" dirty="0">
                <a:latin typeface="Arial" charset="0"/>
              </a:rPr>
              <a:t>The couplings feature quick connections (no hand tools or threaded connections needed), and they negate the harm posed by a sudden or accidental release</a:t>
            </a:r>
          </a:p>
          <a:p>
            <a:pPr marL="228600" indent="-228600" defTabSz="292100" eaLnBrk="0" hangingPunct="0">
              <a:spcBef>
                <a:spcPct val="35000"/>
              </a:spcBef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  <a:defRPr/>
            </a:pPr>
            <a:endParaRPr lang="en-US" sz="1200" dirty="0">
              <a:latin typeface="Arial" charset="0"/>
            </a:endParaRPr>
          </a:p>
        </p:txBody>
      </p:sp>
      <p:sp>
        <p:nvSpPr>
          <p:cNvPr id="19463" name="Rectangle 7"/>
          <p:cNvSpPr>
            <a:spLocks noChangeArrowheads="1"/>
          </p:cNvSpPr>
          <p:nvPr/>
        </p:nvSpPr>
        <p:spPr bwMode="auto">
          <a:xfrm>
            <a:off x="117475" y="6342063"/>
            <a:ext cx="16716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eaLnBrk="0" hangingPunct="0"/>
            <a:endParaRPr lang="en-US" sz="900" b="1" i="1">
              <a:latin typeface="Arial" charset="0"/>
            </a:endParaRPr>
          </a:p>
          <a:p>
            <a:pPr eaLnBrk="0" hangingPunct="0"/>
            <a:r>
              <a:rPr lang="en-US" sz="900" b="1" i="1">
                <a:latin typeface="Arial" charset="0"/>
              </a:rPr>
              <a:t>Spinoff 2011</a:t>
            </a:r>
          </a:p>
        </p:txBody>
      </p:sp>
      <p:sp>
        <p:nvSpPr>
          <p:cNvPr id="19464" name="Rectangle 14"/>
          <p:cNvSpPr>
            <a:spLocks noChangeArrowheads="1"/>
          </p:cNvSpPr>
          <p:nvPr/>
        </p:nvSpPr>
        <p:spPr bwMode="auto">
          <a:xfrm rot="10800000" flipV="1">
            <a:off x="6172200" y="6511925"/>
            <a:ext cx="2895600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r" eaLnBrk="0" hangingPunct="0"/>
            <a:r>
              <a:rPr lang="en-US" sz="900" b="1" i="1">
                <a:latin typeface="Arial" charset="0"/>
              </a:rPr>
              <a:t>Public Safety</a:t>
            </a:r>
          </a:p>
        </p:txBody>
      </p:sp>
      <p:pic>
        <p:nvPicPr>
          <p:cNvPr id="19465" name="Picture 25" descr="NASA insigniaCMYK"/>
          <p:cNvPicPr preferRelativeResize="0"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1000" y="92075"/>
            <a:ext cx="931863" cy="74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ounded Rectangle 18"/>
          <p:cNvSpPr/>
          <p:nvPr/>
        </p:nvSpPr>
        <p:spPr>
          <a:xfrm>
            <a:off x="76200" y="2209800"/>
            <a:ext cx="4572000" cy="1828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19467" name="TextBox 17"/>
          <p:cNvSpPr txBox="1">
            <a:spLocks noChangeArrowheads="1"/>
          </p:cNvSpPr>
          <p:nvPr/>
        </p:nvSpPr>
        <p:spPr bwMode="auto">
          <a:xfrm>
            <a:off x="152400" y="228600"/>
            <a:ext cx="77724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/>
              <a:t>Modified Fittings Enhance Industrial Safety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4724400" y="4114800"/>
            <a:ext cx="4267200" cy="2209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8210" name="TextBox 17"/>
          <p:cNvSpPr txBox="1">
            <a:spLocks noChangeArrowheads="1"/>
          </p:cNvSpPr>
          <p:nvPr/>
        </p:nvSpPr>
        <p:spPr bwMode="auto">
          <a:xfrm>
            <a:off x="76200" y="4114800"/>
            <a:ext cx="4572000" cy="2288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35000"/>
              </a:spcBef>
              <a:tabLst>
                <a:tab pos="228600" algn="l"/>
                <a:tab pos="292100" algn="l"/>
              </a:tabLst>
              <a:defRPr/>
            </a:pPr>
            <a:r>
              <a:rPr lang="en-US" sz="1600" b="1" dirty="0">
                <a:latin typeface="Arial" charset="0"/>
              </a:rPr>
              <a:t>Partnership</a:t>
            </a:r>
          </a:p>
          <a:p>
            <a:pPr marL="228600" indent="-228600" eaLnBrk="0" hangingPunct="0">
              <a:spcBef>
                <a:spcPct val="35000"/>
              </a:spcBef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  <a:defRPr/>
            </a:pPr>
            <a:r>
              <a:rPr lang="en-US" sz="1400" dirty="0">
                <a:latin typeface="Arial" charset="0"/>
              </a:rPr>
              <a:t>Years later, an engineer at PT Coupling was trying to solve the same problem but with little success</a:t>
            </a:r>
          </a:p>
          <a:p>
            <a:pPr marL="228600" indent="-228600" eaLnBrk="0" hangingPunct="0">
              <a:spcBef>
                <a:spcPct val="35000"/>
              </a:spcBef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  <a:defRPr/>
            </a:pPr>
            <a:r>
              <a:rPr lang="en-US" sz="1400" dirty="0">
                <a:latin typeface="Arial" charset="0"/>
              </a:rPr>
              <a:t>In researching the issue, the engineer discovered NASA’s product, and PT Coupling </a:t>
            </a:r>
            <a:r>
              <a:rPr lang="en-US" sz="1400" dirty="0" smtClean="0">
                <a:latin typeface="Arial" charset="0"/>
              </a:rPr>
              <a:t>licensed the </a:t>
            </a:r>
            <a:r>
              <a:rPr lang="en-US" sz="1400" dirty="0">
                <a:latin typeface="Arial" charset="0"/>
              </a:rPr>
              <a:t>technology</a:t>
            </a:r>
          </a:p>
          <a:p>
            <a:pPr marL="228600" indent="-228600" eaLnBrk="0" hangingPunct="0">
              <a:spcBef>
                <a:spcPct val="35000"/>
              </a:spcBef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  <a:defRPr/>
            </a:pPr>
            <a:r>
              <a:rPr lang="en-US" sz="1400" dirty="0">
                <a:latin typeface="Arial" charset="0"/>
              </a:rPr>
              <a:t>Since then, PT Coupling has modified the design for its own purposes and commercialized the cam and groove fittings it developed</a:t>
            </a:r>
          </a:p>
        </p:txBody>
      </p:sp>
      <p:pic>
        <p:nvPicPr>
          <p:cNvPr id="19470" name="Picture 14" descr="20VPS CUT AWAY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67200" y="838200"/>
            <a:ext cx="462915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76200" y="4114800"/>
            <a:ext cx="4572000" cy="2209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8195" name="Rectangle 2"/>
          <p:cNvSpPr>
            <a:spLocks noChangeArrowheads="1"/>
          </p:cNvSpPr>
          <p:nvPr/>
        </p:nvSpPr>
        <p:spPr bwMode="auto">
          <a:xfrm>
            <a:off x="76200" y="2133600"/>
            <a:ext cx="4572000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ctr" eaLnBrk="0" hangingPunct="0">
              <a:spcBef>
                <a:spcPct val="35000"/>
              </a:spcBef>
              <a:tabLst>
                <a:tab pos="228600" algn="l"/>
                <a:tab pos="292100" algn="l"/>
              </a:tabLst>
              <a:defRPr/>
            </a:pPr>
            <a:r>
              <a:rPr lang="en-US" sz="1600" b="1" dirty="0">
                <a:latin typeface="Arial" charset="0"/>
              </a:rPr>
              <a:t>NASA Technology</a:t>
            </a:r>
          </a:p>
          <a:p>
            <a:pPr marL="228600" indent="-228600" eaLnBrk="0" hangingPunct="0">
              <a:spcBef>
                <a:spcPct val="35000"/>
              </a:spcBef>
              <a:buClr>
                <a:srgbClr val="790015"/>
              </a:buClr>
              <a:buFont typeface="Wingdings" pitchFamily="2" charset="2"/>
              <a:buChar char=""/>
              <a:tabLst>
                <a:tab pos="228600" algn="l"/>
                <a:tab pos="292100" algn="l"/>
              </a:tabLst>
              <a:defRPr/>
            </a:pPr>
            <a:r>
              <a:rPr lang="en-US" sz="1400" dirty="0">
                <a:latin typeface="Arial" charset="0"/>
              </a:rPr>
              <a:t>Water in the atmosphere is prone to freeze on airframes, wings, turbines, and engines</a:t>
            </a:r>
          </a:p>
          <a:p>
            <a:pPr marL="228600" indent="-228600" eaLnBrk="0" hangingPunct="0">
              <a:spcBef>
                <a:spcPct val="35000"/>
              </a:spcBef>
              <a:buClr>
                <a:srgbClr val="790015"/>
              </a:buClr>
              <a:buFont typeface="Wingdings" pitchFamily="2" charset="2"/>
              <a:buChar char=""/>
              <a:tabLst>
                <a:tab pos="228600" algn="l"/>
                <a:tab pos="292100" algn="l"/>
              </a:tabLst>
              <a:defRPr/>
            </a:pPr>
            <a:r>
              <a:rPr lang="en-US" sz="1400" dirty="0">
                <a:latin typeface="Arial" charset="0"/>
              </a:rPr>
              <a:t>To enhance aviation safety, NASA developed the LEWICE ice accretion simulation software</a:t>
            </a:r>
          </a:p>
          <a:p>
            <a:pPr marL="228600" indent="-228600" eaLnBrk="0" hangingPunct="0">
              <a:spcBef>
                <a:spcPct val="35000"/>
              </a:spcBef>
              <a:buClr>
                <a:srgbClr val="790015"/>
              </a:buClr>
              <a:buFont typeface="Wingdings" pitchFamily="2" charset="2"/>
              <a:buChar char=""/>
              <a:tabLst>
                <a:tab pos="228600" algn="l"/>
                <a:tab pos="292100" algn="l"/>
              </a:tabLst>
              <a:defRPr/>
            </a:pPr>
            <a:r>
              <a:rPr lang="en-US" sz="1400" dirty="0">
                <a:latin typeface="Arial" charset="0"/>
              </a:rPr>
              <a:t>Its versatility, ease of use, and speed make LEWICE the premier ice-shape generation program</a:t>
            </a:r>
            <a:endParaRPr lang="en-US" sz="1600" b="1" dirty="0">
              <a:latin typeface="Arial" charset="0"/>
            </a:endParaRPr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0" y="685800"/>
            <a:ext cx="44958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ctr" eaLnBrk="0" hangingPunct="0"/>
            <a:endParaRPr lang="en-US" sz="1600" b="1" i="1" dirty="0">
              <a:latin typeface="Arial" charset="0"/>
            </a:endParaRPr>
          </a:p>
          <a:p>
            <a:pPr algn="ctr" eaLnBrk="0" hangingPunct="0"/>
            <a:r>
              <a:rPr lang="en-US" sz="1600" b="1" i="1" dirty="0">
                <a:latin typeface="Arial" charset="0"/>
              </a:rPr>
              <a:t>Glenn Research Center</a:t>
            </a:r>
          </a:p>
          <a:p>
            <a:pPr algn="ctr" eaLnBrk="0" hangingPunct="0"/>
            <a:endParaRPr lang="en-US" sz="1600" b="1" i="1" dirty="0">
              <a:latin typeface="Arial" charset="0"/>
            </a:endParaRPr>
          </a:p>
          <a:p>
            <a:pPr algn="ctr" eaLnBrk="0" hangingPunct="0"/>
            <a:r>
              <a:rPr lang="en-US" sz="1600" b="1" i="1" dirty="0">
                <a:latin typeface="Arial" charset="0"/>
              </a:rPr>
              <a:t>American Kestrel Company, LLC</a:t>
            </a:r>
          </a:p>
          <a:p>
            <a:pPr algn="ctr" eaLnBrk="0" hangingPunct="0"/>
            <a:r>
              <a:rPr lang="en-US" sz="1600" b="1" i="1" dirty="0">
                <a:latin typeface="Arial" charset="0"/>
              </a:rPr>
              <a:t>Ithaca, New York</a:t>
            </a:r>
          </a:p>
          <a:p>
            <a:pPr algn="ctr" eaLnBrk="0" hangingPunct="0"/>
            <a:endParaRPr lang="en-US" sz="1600" b="1" i="1" dirty="0">
              <a:latin typeface="Arial" charset="0"/>
            </a:endParaRPr>
          </a:p>
        </p:txBody>
      </p:sp>
      <p:sp>
        <p:nvSpPr>
          <p:cNvPr id="20485" name="Rectangle 5"/>
          <p:cNvSpPr>
            <a:spLocks noChangeArrowheads="1"/>
          </p:cNvSpPr>
          <p:nvPr/>
        </p:nvSpPr>
        <p:spPr bwMode="auto">
          <a:xfrm>
            <a:off x="26988" y="101600"/>
            <a:ext cx="244475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0650" tIns="61912" rIns="120650" bIns="61912">
            <a:spAutoFit/>
          </a:bodyPr>
          <a:lstStyle/>
          <a:p>
            <a:pPr defTabSz="1516063" eaLnBrk="0" hangingPunct="0">
              <a:lnSpc>
                <a:spcPct val="90000"/>
              </a:lnSpc>
            </a:pPr>
            <a:endParaRPr lang="en-US" sz="1500" b="1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8199" name="Rectangle 6"/>
          <p:cNvSpPr>
            <a:spLocks noChangeArrowheads="1"/>
          </p:cNvSpPr>
          <p:nvPr/>
        </p:nvSpPr>
        <p:spPr bwMode="auto">
          <a:xfrm>
            <a:off x="4724400" y="4114800"/>
            <a:ext cx="4267200" cy="217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ctr" defTabSz="292100" eaLnBrk="0" hangingPunct="0">
              <a:tabLst>
                <a:tab pos="228600" algn="l"/>
                <a:tab pos="571500" algn="l"/>
                <a:tab pos="1663700" algn="l"/>
              </a:tabLst>
              <a:defRPr/>
            </a:pPr>
            <a:r>
              <a:rPr lang="en-US" sz="1600" b="1">
                <a:latin typeface="Arial" charset="0"/>
              </a:rPr>
              <a:t>Benefits</a:t>
            </a:r>
            <a:endParaRPr lang="en-US" sz="1600" dirty="0">
              <a:latin typeface="Arial" charset="0"/>
            </a:endParaRPr>
          </a:p>
          <a:p>
            <a:pPr marL="228600" indent="-228600" defTabSz="292100" eaLnBrk="0" hangingPunct="0">
              <a:spcBef>
                <a:spcPct val="50000"/>
              </a:spcBef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  <a:defRPr/>
            </a:pPr>
            <a:r>
              <a:rPr lang="en-US" sz="1400" dirty="0">
                <a:latin typeface="Arial" charset="0"/>
              </a:rPr>
              <a:t>AKC’s modified program, LEWINT, adds a user interface, analysis tools, and automated plotting</a:t>
            </a:r>
          </a:p>
          <a:p>
            <a:pPr marL="228600" indent="-228600" defTabSz="292100" eaLnBrk="0" hangingPunct="0">
              <a:spcBef>
                <a:spcPct val="50000"/>
              </a:spcBef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  <a:defRPr/>
            </a:pPr>
            <a:r>
              <a:rPr lang="en-US" sz="1400" dirty="0">
                <a:latin typeface="Arial" charset="0"/>
              </a:rPr>
              <a:t>The software reduces testing times and late-stage design changes, saving money and reducing risks</a:t>
            </a:r>
            <a:endParaRPr lang="en-US" sz="1200" dirty="0">
              <a:latin typeface="Arial" charset="0"/>
            </a:endParaRPr>
          </a:p>
          <a:p>
            <a:pPr marL="228600" indent="-228600" defTabSz="292100" eaLnBrk="0" hangingPunct="0">
              <a:spcBef>
                <a:spcPct val="50000"/>
              </a:spcBef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  <a:defRPr/>
            </a:pPr>
            <a:r>
              <a:rPr lang="en-US" sz="1400" dirty="0">
                <a:latin typeface="Arial" charset="0"/>
              </a:rPr>
              <a:t>Since 2007, AKC has licensed LEWINT to 25 customers, rivaling LEWICE’s popularity</a:t>
            </a:r>
          </a:p>
        </p:txBody>
      </p:sp>
      <p:sp>
        <p:nvSpPr>
          <p:cNvPr id="20487" name="Rectangle 7"/>
          <p:cNvSpPr>
            <a:spLocks noChangeArrowheads="1"/>
          </p:cNvSpPr>
          <p:nvPr/>
        </p:nvSpPr>
        <p:spPr bwMode="auto">
          <a:xfrm>
            <a:off x="117475" y="6342063"/>
            <a:ext cx="16716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eaLnBrk="0" hangingPunct="0"/>
            <a:endParaRPr lang="en-US" sz="900" b="1" i="1">
              <a:latin typeface="Arial" charset="0"/>
            </a:endParaRPr>
          </a:p>
          <a:p>
            <a:pPr eaLnBrk="0" hangingPunct="0"/>
            <a:r>
              <a:rPr lang="en-US" sz="900" b="1" i="1">
                <a:latin typeface="Arial" charset="0"/>
              </a:rPr>
              <a:t>Spinoff 2011</a:t>
            </a:r>
          </a:p>
        </p:txBody>
      </p:sp>
      <p:sp>
        <p:nvSpPr>
          <p:cNvPr id="20488" name="Rectangle 14"/>
          <p:cNvSpPr>
            <a:spLocks noChangeArrowheads="1"/>
          </p:cNvSpPr>
          <p:nvPr/>
        </p:nvSpPr>
        <p:spPr bwMode="auto">
          <a:xfrm rot="10800000" flipV="1">
            <a:off x="6172200" y="6511925"/>
            <a:ext cx="2895600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r" eaLnBrk="0" hangingPunct="0"/>
            <a:r>
              <a:rPr lang="en-US" sz="900" b="1" i="1">
                <a:latin typeface="Arial" charset="0"/>
              </a:rPr>
              <a:t>Public Safety</a:t>
            </a:r>
          </a:p>
        </p:txBody>
      </p:sp>
      <p:pic>
        <p:nvPicPr>
          <p:cNvPr id="20489" name="Picture 25" descr="NASA insigniaCMYK"/>
          <p:cNvPicPr preferRelativeResize="0"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1000" y="92075"/>
            <a:ext cx="931863" cy="74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ounded Rectangle 18"/>
          <p:cNvSpPr/>
          <p:nvPr/>
        </p:nvSpPr>
        <p:spPr>
          <a:xfrm>
            <a:off x="76200" y="2133600"/>
            <a:ext cx="4572000" cy="19050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20491" name="TextBox 17"/>
          <p:cNvSpPr txBox="1">
            <a:spLocks noChangeArrowheads="1"/>
          </p:cNvSpPr>
          <p:nvPr/>
        </p:nvSpPr>
        <p:spPr bwMode="auto">
          <a:xfrm>
            <a:off x="152400" y="228600"/>
            <a:ext cx="77724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/>
              <a:t>Simulation Tools Model Icing for Aircraft Design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4724400" y="4114800"/>
            <a:ext cx="4267200" cy="2209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8210" name="TextBox 17"/>
          <p:cNvSpPr txBox="1">
            <a:spLocks noChangeArrowheads="1"/>
          </p:cNvSpPr>
          <p:nvPr/>
        </p:nvSpPr>
        <p:spPr bwMode="auto">
          <a:xfrm>
            <a:off x="76200" y="4114800"/>
            <a:ext cx="4572000" cy="199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35000"/>
              </a:spcBef>
              <a:tabLst>
                <a:tab pos="228600" algn="l"/>
                <a:tab pos="292100" algn="l"/>
              </a:tabLst>
              <a:defRPr/>
            </a:pPr>
            <a:r>
              <a:rPr lang="en-US" sz="1600" b="1" dirty="0">
                <a:latin typeface="Arial" charset="0"/>
              </a:rPr>
              <a:t>Partnership</a:t>
            </a:r>
          </a:p>
          <a:p>
            <a:pPr marL="228600" indent="-228600" eaLnBrk="0" hangingPunct="0">
              <a:spcBef>
                <a:spcPct val="35000"/>
              </a:spcBef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  <a:defRPr/>
            </a:pPr>
            <a:r>
              <a:rPr lang="en-US" sz="1400" dirty="0">
                <a:latin typeface="Arial" charset="0"/>
              </a:rPr>
              <a:t>American Kestrel Company, LLC (AKC) provides consulting services to aircraft manufacturers in the field of aviation safety and icing</a:t>
            </a:r>
          </a:p>
          <a:p>
            <a:pPr marL="228600" indent="-228600" eaLnBrk="0" hangingPunct="0">
              <a:spcBef>
                <a:spcPct val="35000"/>
              </a:spcBef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  <a:defRPr/>
            </a:pPr>
            <a:r>
              <a:rPr lang="en-US" sz="1400" dirty="0">
                <a:latin typeface="Arial" charset="0"/>
              </a:rPr>
              <a:t>AKC improved LEWICE’s user interface and formed a partnership with Glenn Research Center through a Space Act Agreement, allowing AKC to distribute the updated program internationally</a:t>
            </a:r>
          </a:p>
        </p:txBody>
      </p:sp>
      <p:pic>
        <p:nvPicPr>
          <p:cNvPr id="20494" name="Picture 14" descr="ice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05400" y="1447800"/>
            <a:ext cx="3581400" cy="231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76200" y="4114800"/>
            <a:ext cx="4572000" cy="2209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8195" name="Rectangle 2"/>
          <p:cNvSpPr>
            <a:spLocks noChangeArrowheads="1"/>
          </p:cNvSpPr>
          <p:nvPr/>
        </p:nvSpPr>
        <p:spPr bwMode="auto">
          <a:xfrm>
            <a:off x="76200" y="2209800"/>
            <a:ext cx="4572000" cy="178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ctr" eaLnBrk="0" hangingPunct="0">
              <a:spcBef>
                <a:spcPct val="35000"/>
              </a:spcBef>
              <a:tabLst>
                <a:tab pos="228600" algn="l"/>
                <a:tab pos="292100" algn="l"/>
              </a:tabLst>
              <a:defRPr/>
            </a:pPr>
            <a:r>
              <a:rPr lang="en-US" sz="1600" b="1" dirty="0">
                <a:latin typeface="Arial" charset="0"/>
              </a:rPr>
              <a:t>NASA Technology</a:t>
            </a:r>
          </a:p>
          <a:p>
            <a:pPr marL="228600" indent="-228600" eaLnBrk="0" hangingPunct="0">
              <a:spcBef>
                <a:spcPct val="35000"/>
              </a:spcBef>
              <a:buClr>
                <a:srgbClr val="790015"/>
              </a:buClr>
              <a:buFont typeface="Wingdings" pitchFamily="2" charset="2"/>
              <a:buChar char=""/>
              <a:tabLst>
                <a:tab pos="228600" algn="l"/>
                <a:tab pos="292100" algn="l"/>
              </a:tabLst>
              <a:defRPr/>
            </a:pPr>
            <a:r>
              <a:rPr lang="en-US" sz="1400" dirty="0">
                <a:latin typeface="Arial" charset="0"/>
              </a:rPr>
              <a:t>With many Earth-observing satellites orbiting the globe, NASA generates a wealth of data about conditions on the surface</a:t>
            </a:r>
          </a:p>
          <a:p>
            <a:pPr marL="228600" indent="-228600" eaLnBrk="0" hangingPunct="0">
              <a:spcBef>
                <a:spcPct val="35000"/>
              </a:spcBef>
              <a:buClr>
                <a:srgbClr val="790015"/>
              </a:buClr>
              <a:buFont typeface="Wingdings" pitchFamily="2" charset="2"/>
              <a:buChar char=""/>
              <a:tabLst>
                <a:tab pos="228600" algn="l"/>
                <a:tab pos="292100" algn="l"/>
              </a:tabLst>
              <a:defRPr/>
            </a:pPr>
            <a:r>
              <a:rPr lang="en-US" sz="1400" dirty="0">
                <a:latin typeface="Arial" charset="0"/>
              </a:rPr>
              <a:t>Recognizing that this host of data was unique and valuable, NASA decided to make it available to governments and private firms</a:t>
            </a:r>
            <a:endParaRPr lang="en-US" sz="1600" b="1" dirty="0">
              <a:latin typeface="Arial" charset="0"/>
            </a:endParaRPr>
          </a:p>
        </p:txBody>
      </p:sp>
      <p:sp>
        <p:nvSpPr>
          <p:cNvPr id="21508" name="Rectangle 4"/>
          <p:cNvSpPr>
            <a:spLocks noChangeArrowheads="1"/>
          </p:cNvSpPr>
          <p:nvPr/>
        </p:nvSpPr>
        <p:spPr bwMode="auto">
          <a:xfrm>
            <a:off x="0" y="685800"/>
            <a:ext cx="44958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ctr" eaLnBrk="0" hangingPunct="0"/>
            <a:endParaRPr lang="en-US" sz="1600" b="1" i="1" dirty="0">
              <a:latin typeface="Arial" charset="0"/>
            </a:endParaRPr>
          </a:p>
          <a:p>
            <a:pPr algn="ctr" eaLnBrk="0" hangingPunct="0"/>
            <a:r>
              <a:rPr lang="en-US" sz="1600" b="1" i="1" dirty="0">
                <a:latin typeface="Arial" charset="0"/>
              </a:rPr>
              <a:t>Stennis Space Center</a:t>
            </a:r>
          </a:p>
          <a:p>
            <a:pPr algn="ctr" eaLnBrk="0" hangingPunct="0"/>
            <a:endParaRPr lang="en-US" sz="1600" b="1" i="1" dirty="0">
              <a:latin typeface="Arial" charset="0"/>
            </a:endParaRPr>
          </a:p>
          <a:p>
            <a:pPr algn="ctr" eaLnBrk="0" hangingPunct="0"/>
            <a:r>
              <a:rPr lang="en-US" sz="1600" b="1" i="1" dirty="0">
                <a:latin typeface="Arial" charset="0"/>
              </a:rPr>
              <a:t>NVision Solutions Inc.</a:t>
            </a:r>
          </a:p>
          <a:p>
            <a:pPr algn="ctr" eaLnBrk="0" hangingPunct="0"/>
            <a:r>
              <a:rPr lang="en-US" sz="1600" b="1" i="1" dirty="0">
                <a:latin typeface="Arial" charset="0"/>
              </a:rPr>
              <a:t>Bay St. Louis, Missouri</a:t>
            </a:r>
          </a:p>
          <a:p>
            <a:pPr algn="ctr" eaLnBrk="0" hangingPunct="0"/>
            <a:endParaRPr lang="en-US" sz="1600" b="1" i="1" dirty="0">
              <a:latin typeface="Arial" charset="0"/>
            </a:endParaRPr>
          </a:p>
        </p:txBody>
      </p:sp>
      <p:sp>
        <p:nvSpPr>
          <p:cNvPr id="21509" name="Rectangle 5"/>
          <p:cNvSpPr>
            <a:spLocks noChangeArrowheads="1"/>
          </p:cNvSpPr>
          <p:nvPr/>
        </p:nvSpPr>
        <p:spPr bwMode="auto">
          <a:xfrm>
            <a:off x="26988" y="101600"/>
            <a:ext cx="244475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0650" tIns="61912" rIns="120650" bIns="61912">
            <a:spAutoFit/>
          </a:bodyPr>
          <a:lstStyle/>
          <a:p>
            <a:pPr defTabSz="1516063" eaLnBrk="0" hangingPunct="0">
              <a:lnSpc>
                <a:spcPct val="90000"/>
              </a:lnSpc>
            </a:pPr>
            <a:endParaRPr lang="en-US" sz="1500" b="1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8199" name="Rectangle 6"/>
          <p:cNvSpPr>
            <a:spLocks noChangeArrowheads="1"/>
          </p:cNvSpPr>
          <p:nvPr/>
        </p:nvSpPr>
        <p:spPr bwMode="auto">
          <a:xfrm>
            <a:off x="4724400" y="4114800"/>
            <a:ext cx="4267200" cy="217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ctr" defTabSz="292100" eaLnBrk="0" hangingPunct="0">
              <a:tabLst>
                <a:tab pos="228600" algn="l"/>
                <a:tab pos="571500" algn="l"/>
                <a:tab pos="1663700" algn="l"/>
              </a:tabLst>
              <a:defRPr/>
            </a:pPr>
            <a:r>
              <a:rPr lang="en-US" sz="1600" b="1" dirty="0">
                <a:latin typeface="Arial" charset="0"/>
              </a:rPr>
              <a:t>Benefits</a:t>
            </a:r>
            <a:endParaRPr lang="en-US" sz="1600" dirty="0">
              <a:latin typeface="Arial" charset="0"/>
            </a:endParaRPr>
          </a:p>
          <a:p>
            <a:pPr marL="228600" indent="-228600" defTabSz="292100" eaLnBrk="0" hangingPunct="0">
              <a:spcBef>
                <a:spcPct val="50000"/>
              </a:spcBef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  <a:defRPr/>
            </a:pPr>
            <a:r>
              <a:rPr lang="en-US" sz="1400" dirty="0">
                <a:latin typeface="Arial" charset="0"/>
              </a:rPr>
              <a:t>NVision’s principal product utilizing NASA’s data is the Real-Time Emergency Action Coordination Tool (REACT)</a:t>
            </a:r>
          </a:p>
          <a:p>
            <a:pPr marL="228600" indent="-228600" defTabSz="292100" eaLnBrk="0" hangingPunct="0">
              <a:spcBef>
                <a:spcPct val="50000"/>
              </a:spcBef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  <a:defRPr/>
            </a:pPr>
            <a:r>
              <a:rPr lang="en-US" sz="1400" dirty="0">
                <a:latin typeface="Arial" charset="0"/>
              </a:rPr>
              <a:t>REACT has generated $2 million in revenue and helped the company create 75 high-tech jobs</a:t>
            </a:r>
          </a:p>
          <a:p>
            <a:pPr marL="228600" indent="-228600" defTabSz="292100" eaLnBrk="0" hangingPunct="0">
              <a:spcBef>
                <a:spcPct val="50000"/>
              </a:spcBef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  <a:defRPr/>
            </a:pPr>
            <a:r>
              <a:rPr lang="en-US" sz="1400" dirty="0">
                <a:latin typeface="Arial" charset="0"/>
              </a:rPr>
              <a:t>NVision has also developed touchscreen tabletops to expand REACT’s capabilities</a:t>
            </a:r>
          </a:p>
        </p:txBody>
      </p:sp>
      <p:sp>
        <p:nvSpPr>
          <p:cNvPr id="21511" name="Rectangle 7"/>
          <p:cNvSpPr>
            <a:spLocks noChangeArrowheads="1"/>
          </p:cNvSpPr>
          <p:nvPr/>
        </p:nvSpPr>
        <p:spPr bwMode="auto">
          <a:xfrm>
            <a:off x="117475" y="6342063"/>
            <a:ext cx="16716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eaLnBrk="0" hangingPunct="0"/>
            <a:endParaRPr lang="en-US" sz="900" b="1" i="1">
              <a:latin typeface="Arial" charset="0"/>
            </a:endParaRPr>
          </a:p>
          <a:p>
            <a:pPr eaLnBrk="0" hangingPunct="0"/>
            <a:r>
              <a:rPr lang="en-US" sz="900" b="1" i="1">
                <a:latin typeface="Arial" charset="0"/>
              </a:rPr>
              <a:t>Spinoff 2011</a:t>
            </a:r>
          </a:p>
        </p:txBody>
      </p:sp>
      <p:sp>
        <p:nvSpPr>
          <p:cNvPr id="21512" name="Rectangle 14"/>
          <p:cNvSpPr>
            <a:spLocks noChangeArrowheads="1"/>
          </p:cNvSpPr>
          <p:nvPr/>
        </p:nvSpPr>
        <p:spPr bwMode="auto">
          <a:xfrm rot="10800000" flipV="1">
            <a:off x="6172200" y="6511925"/>
            <a:ext cx="2895600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r" eaLnBrk="0" hangingPunct="0"/>
            <a:r>
              <a:rPr lang="en-US" sz="900" b="1" i="1">
                <a:latin typeface="Arial" charset="0"/>
              </a:rPr>
              <a:t>Public Safety</a:t>
            </a:r>
          </a:p>
        </p:txBody>
      </p:sp>
      <p:pic>
        <p:nvPicPr>
          <p:cNvPr id="21513" name="Picture 25" descr="NASA insigniaCMYK"/>
          <p:cNvPicPr preferRelativeResize="0"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1000" y="92075"/>
            <a:ext cx="931863" cy="74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ounded Rectangle 18"/>
          <p:cNvSpPr/>
          <p:nvPr/>
        </p:nvSpPr>
        <p:spPr>
          <a:xfrm>
            <a:off x="76200" y="2209800"/>
            <a:ext cx="4572000" cy="1828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21515" name="TextBox 17"/>
          <p:cNvSpPr txBox="1">
            <a:spLocks noChangeArrowheads="1"/>
          </p:cNvSpPr>
          <p:nvPr/>
        </p:nvSpPr>
        <p:spPr bwMode="auto">
          <a:xfrm>
            <a:off x="152400" y="228600"/>
            <a:ext cx="77724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/>
              <a:t>Information Systems Coordinate Emergency Management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4724400" y="4114800"/>
            <a:ext cx="4267200" cy="2209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8210" name="TextBox 17"/>
          <p:cNvSpPr txBox="1">
            <a:spLocks noChangeArrowheads="1"/>
          </p:cNvSpPr>
          <p:nvPr/>
        </p:nvSpPr>
        <p:spPr bwMode="auto">
          <a:xfrm>
            <a:off x="76200" y="4114800"/>
            <a:ext cx="4572000" cy="2287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35000"/>
              </a:spcBef>
              <a:tabLst>
                <a:tab pos="228600" algn="l"/>
                <a:tab pos="292100" algn="l"/>
              </a:tabLst>
              <a:defRPr/>
            </a:pPr>
            <a:r>
              <a:rPr lang="en-US" sz="1600" b="1" dirty="0">
                <a:latin typeface="Arial" charset="0"/>
              </a:rPr>
              <a:t>Partnership</a:t>
            </a:r>
          </a:p>
          <a:p>
            <a:pPr marL="228600" indent="-228600" eaLnBrk="0" hangingPunct="0">
              <a:spcBef>
                <a:spcPct val="35000"/>
              </a:spcBef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  <a:defRPr/>
            </a:pPr>
            <a:r>
              <a:rPr lang="en-US" sz="1400" dirty="0">
                <a:latin typeface="Arial" charset="0"/>
              </a:rPr>
              <a:t>In 1998, Stennis and Mississippi worked together to form NASA Small Business and Innovation Research (SBIR) partnerships with local companies</a:t>
            </a:r>
          </a:p>
          <a:p>
            <a:pPr marL="228600" indent="-228600" eaLnBrk="0" hangingPunct="0">
              <a:spcBef>
                <a:spcPct val="35000"/>
              </a:spcBef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  <a:defRPr/>
            </a:pPr>
            <a:r>
              <a:rPr lang="en-US" sz="1400" dirty="0">
                <a:latin typeface="Arial" charset="0"/>
              </a:rPr>
              <a:t>NVision engaged with Stennis through multiple dual-use and SBIR projects, drawing on NASA’s data for </a:t>
            </a:r>
            <a:r>
              <a:rPr lang="en-US" sz="1400" dirty="0" smtClean="0">
                <a:latin typeface="Arial" charset="0"/>
              </a:rPr>
              <a:t>its emergency </a:t>
            </a:r>
            <a:r>
              <a:rPr lang="en-US" sz="1400" dirty="0">
                <a:latin typeface="Arial" charset="0"/>
              </a:rPr>
              <a:t>response system</a:t>
            </a:r>
          </a:p>
          <a:p>
            <a:pPr marL="228600" indent="-228600" eaLnBrk="0" hangingPunct="0">
              <a:spcBef>
                <a:spcPct val="35000"/>
              </a:spcBef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  <a:defRPr/>
            </a:pPr>
            <a:r>
              <a:rPr lang="en-US" sz="1400" dirty="0">
                <a:latin typeface="Arial" charset="0"/>
              </a:rPr>
              <a:t>Through a Phase III SBIR agreement, NVision’s system is now used by every NASA center</a:t>
            </a:r>
          </a:p>
        </p:txBody>
      </p:sp>
      <p:pic>
        <p:nvPicPr>
          <p:cNvPr id="21518" name="Picture 14" descr="hurricane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29200" y="1143000"/>
            <a:ext cx="3408363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76200" y="4114800"/>
            <a:ext cx="4572000" cy="2209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8195" name="Rectangle 2"/>
          <p:cNvSpPr>
            <a:spLocks noChangeArrowheads="1"/>
          </p:cNvSpPr>
          <p:nvPr/>
        </p:nvSpPr>
        <p:spPr bwMode="auto">
          <a:xfrm>
            <a:off x="76200" y="2209800"/>
            <a:ext cx="4572000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ctr" eaLnBrk="0" hangingPunct="0">
              <a:spcBef>
                <a:spcPct val="35000"/>
              </a:spcBef>
              <a:tabLst>
                <a:tab pos="228600" algn="l"/>
                <a:tab pos="292100" algn="l"/>
              </a:tabLst>
              <a:defRPr/>
            </a:pPr>
            <a:r>
              <a:rPr lang="en-US" sz="1600" b="1" dirty="0">
                <a:latin typeface="Arial" charset="0"/>
              </a:rPr>
              <a:t>NASA Technology</a:t>
            </a:r>
          </a:p>
          <a:p>
            <a:pPr marL="228600" indent="-228600" eaLnBrk="0" hangingPunct="0">
              <a:spcBef>
                <a:spcPct val="35000"/>
              </a:spcBef>
              <a:buClr>
                <a:srgbClr val="790015"/>
              </a:buClr>
              <a:buFont typeface="Wingdings" pitchFamily="2" charset="2"/>
              <a:buChar char=""/>
              <a:tabLst>
                <a:tab pos="228600" algn="l"/>
                <a:tab pos="292100" algn="l"/>
              </a:tabLst>
              <a:defRPr/>
            </a:pPr>
            <a:r>
              <a:rPr lang="en-US" sz="1400" dirty="0">
                <a:latin typeface="Arial" charset="0"/>
              </a:rPr>
              <a:t>The Landsat program has provided NASA with four decades’ worth of data about the Earth’s surface</a:t>
            </a:r>
          </a:p>
          <a:p>
            <a:pPr marL="228600" indent="-228600" eaLnBrk="0" hangingPunct="0">
              <a:spcBef>
                <a:spcPct val="35000"/>
              </a:spcBef>
              <a:buClr>
                <a:srgbClr val="790015"/>
              </a:buClr>
              <a:buFont typeface="Wingdings" pitchFamily="2" charset="2"/>
              <a:buChar char=""/>
              <a:tabLst>
                <a:tab pos="228600" algn="l"/>
                <a:tab pos="292100" algn="l"/>
              </a:tabLst>
              <a:defRPr/>
            </a:pPr>
            <a:r>
              <a:rPr lang="en-US" sz="1400" dirty="0">
                <a:latin typeface="Arial" charset="0"/>
              </a:rPr>
              <a:t>Data from the sensors is processed, analyzed, and used to create information-rich images of the planet</a:t>
            </a:r>
          </a:p>
          <a:p>
            <a:pPr marL="228600" indent="-228600" eaLnBrk="0" hangingPunct="0">
              <a:spcBef>
                <a:spcPct val="35000"/>
              </a:spcBef>
              <a:buClr>
                <a:srgbClr val="790015"/>
              </a:buClr>
              <a:buFont typeface="Wingdings" pitchFamily="2" charset="2"/>
              <a:buChar char=""/>
              <a:tabLst>
                <a:tab pos="228600" algn="l"/>
                <a:tab pos="292100" algn="l"/>
              </a:tabLst>
              <a:defRPr/>
            </a:pPr>
            <a:r>
              <a:rPr lang="en-US" sz="1400" dirty="0">
                <a:latin typeface="Arial" charset="0"/>
              </a:rPr>
              <a:t>NASA is continually seeking to advance its remote sensing technology</a:t>
            </a:r>
            <a:endParaRPr lang="en-US" sz="1600" b="1" dirty="0">
              <a:latin typeface="Arial" charset="0"/>
            </a:endParaRPr>
          </a:p>
        </p:txBody>
      </p:sp>
      <p:sp>
        <p:nvSpPr>
          <p:cNvPr id="22532" name="Rectangle 4"/>
          <p:cNvSpPr>
            <a:spLocks noChangeArrowheads="1"/>
          </p:cNvSpPr>
          <p:nvPr/>
        </p:nvSpPr>
        <p:spPr bwMode="auto">
          <a:xfrm>
            <a:off x="0" y="685800"/>
            <a:ext cx="44958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ctr" eaLnBrk="0" hangingPunct="0"/>
            <a:endParaRPr lang="en-US" sz="1600" b="1" i="1" dirty="0">
              <a:latin typeface="Arial" charset="0"/>
            </a:endParaRPr>
          </a:p>
          <a:p>
            <a:pPr algn="ctr" eaLnBrk="0" hangingPunct="0"/>
            <a:r>
              <a:rPr lang="en-US" sz="1600" b="1" i="1" dirty="0">
                <a:latin typeface="Arial" charset="0"/>
              </a:rPr>
              <a:t>Goddard Space Flight Center</a:t>
            </a:r>
          </a:p>
          <a:p>
            <a:pPr algn="ctr" eaLnBrk="0" hangingPunct="0"/>
            <a:endParaRPr lang="en-US" sz="1600" b="1" i="1" dirty="0">
              <a:latin typeface="Arial" charset="0"/>
            </a:endParaRPr>
          </a:p>
          <a:p>
            <a:pPr algn="ctr" eaLnBrk="0" hangingPunct="0"/>
            <a:r>
              <a:rPr lang="en-US" sz="1600" b="1" i="1" dirty="0">
                <a:latin typeface="Arial" charset="0"/>
              </a:rPr>
              <a:t>Flight Landata Inc.</a:t>
            </a:r>
          </a:p>
          <a:p>
            <a:pPr algn="ctr" eaLnBrk="0" hangingPunct="0"/>
            <a:r>
              <a:rPr lang="en-US" sz="1600" b="1" i="1" dirty="0">
                <a:latin typeface="Arial" charset="0"/>
              </a:rPr>
              <a:t>North Andover, Massachusetts</a:t>
            </a:r>
          </a:p>
          <a:p>
            <a:pPr algn="ctr" eaLnBrk="0" hangingPunct="0"/>
            <a:endParaRPr lang="en-US" sz="1600" b="1" i="1" dirty="0">
              <a:latin typeface="Arial" charset="0"/>
            </a:endParaRPr>
          </a:p>
        </p:txBody>
      </p:sp>
      <p:sp>
        <p:nvSpPr>
          <p:cNvPr id="22533" name="Rectangle 5"/>
          <p:cNvSpPr>
            <a:spLocks noChangeArrowheads="1"/>
          </p:cNvSpPr>
          <p:nvPr/>
        </p:nvSpPr>
        <p:spPr bwMode="auto">
          <a:xfrm>
            <a:off x="26988" y="101600"/>
            <a:ext cx="244475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0650" tIns="61912" rIns="120650" bIns="61912">
            <a:spAutoFit/>
          </a:bodyPr>
          <a:lstStyle/>
          <a:p>
            <a:pPr defTabSz="1516063" eaLnBrk="0" hangingPunct="0">
              <a:lnSpc>
                <a:spcPct val="90000"/>
              </a:lnSpc>
            </a:pPr>
            <a:endParaRPr lang="en-US" sz="1500" b="1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8199" name="Rectangle 6"/>
          <p:cNvSpPr>
            <a:spLocks noChangeArrowheads="1"/>
          </p:cNvSpPr>
          <p:nvPr/>
        </p:nvSpPr>
        <p:spPr bwMode="auto">
          <a:xfrm>
            <a:off x="4724400" y="4114800"/>
            <a:ext cx="4267200" cy="227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ctr" defTabSz="292100" eaLnBrk="0" hangingPunct="0">
              <a:tabLst>
                <a:tab pos="228600" algn="l"/>
                <a:tab pos="571500" algn="l"/>
                <a:tab pos="1663700" algn="l"/>
              </a:tabLst>
              <a:defRPr/>
            </a:pPr>
            <a:r>
              <a:rPr lang="en-US" sz="1600" b="1" dirty="0">
                <a:latin typeface="Arial" charset="0"/>
              </a:rPr>
              <a:t>Benefits</a:t>
            </a:r>
            <a:endParaRPr lang="en-US" sz="1600" dirty="0">
              <a:latin typeface="Arial" charset="0"/>
            </a:endParaRPr>
          </a:p>
          <a:p>
            <a:pPr marL="228600" indent="-228600" defTabSz="292100" eaLnBrk="0" hangingPunct="0">
              <a:spcBef>
                <a:spcPct val="50000"/>
              </a:spcBef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  <a:defRPr/>
            </a:pPr>
            <a:r>
              <a:rPr lang="en-US" sz="1400" dirty="0">
                <a:latin typeface="Arial" charset="0"/>
              </a:rPr>
              <a:t>The BuckEye instrument suite provides high-resolution, 3D surface data for tactical missions and intelligence, which (being unclassified) can be used by any soldier on the ground</a:t>
            </a:r>
          </a:p>
          <a:p>
            <a:pPr marL="228600" indent="-228600" defTabSz="292100" eaLnBrk="0" hangingPunct="0">
              <a:spcBef>
                <a:spcPct val="50000"/>
              </a:spcBef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  <a:defRPr/>
            </a:pPr>
            <a:r>
              <a:rPr lang="en-US" sz="1400" dirty="0">
                <a:latin typeface="Arial" charset="0"/>
              </a:rPr>
              <a:t>In 5 years, the BuckEye collected 85,000 square kilometers of data over Iraqi urban areas at 1-meter resolution; and in 4 years it collected 40,000 square kilometers of data in Afghanistan</a:t>
            </a:r>
          </a:p>
        </p:txBody>
      </p:sp>
      <p:sp>
        <p:nvSpPr>
          <p:cNvPr id="22535" name="Rectangle 7"/>
          <p:cNvSpPr>
            <a:spLocks noChangeArrowheads="1"/>
          </p:cNvSpPr>
          <p:nvPr/>
        </p:nvSpPr>
        <p:spPr bwMode="auto">
          <a:xfrm>
            <a:off x="117475" y="6342063"/>
            <a:ext cx="16716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eaLnBrk="0" hangingPunct="0"/>
            <a:endParaRPr lang="en-US" sz="900" b="1" i="1">
              <a:latin typeface="Arial" charset="0"/>
            </a:endParaRPr>
          </a:p>
          <a:p>
            <a:pPr eaLnBrk="0" hangingPunct="0"/>
            <a:r>
              <a:rPr lang="en-US" sz="900" b="1" i="1">
                <a:latin typeface="Arial" charset="0"/>
              </a:rPr>
              <a:t>Spinoff 2011</a:t>
            </a:r>
          </a:p>
        </p:txBody>
      </p:sp>
      <p:sp>
        <p:nvSpPr>
          <p:cNvPr id="22536" name="Rectangle 14"/>
          <p:cNvSpPr>
            <a:spLocks noChangeArrowheads="1"/>
          </p:cNvSpPr>
          <p:nvPr/>
        </p:nvSpPr>
        <p:spPr bwMode="auto">
          <a:xfrm rot="10800000" flipV="1">
            <a:off x="6172200" y="6511925"/>
            <a:ext cx="2895600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r" eaLnBrk="0" hangingPunct="0"/>
            <a:r>
              <a:rPr lang="en-US" sz="900" b="1" i="1">
                <a:latin typeface="Arial" charset="0"/>
              </a:rPr>
              <a:t>Public Safety</a:t>
            </a:r>
          </a:p>
        </p:txBody>
      </p:sp>
      <p:pic>
        <p:nvPicPr>
          <p:cNvPr id="22537" name="Picture 25" descr="NASA insigniaCMYK"/>
          <p:cNvPicPr preferRelativeResize="0"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1000" y="92075"/>
            <a:ext cx="931863" cy="74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ounded Rectangle 18"/>
          <p:cNvSpPr/>
          <p:nvPr/>
        </p:nvSpPr>
        <p:spPr>
          <a:xfrm>
            <a:off x="76200" y="2209800"/>
            <a:ext cx="4572000" cy="1828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22539" name="TextBox 17"/>
          <p:cNvSpPr txBox="1">
            <a:spLocks noChangeArrowheads="1"/>
          </p:cNvSpPr>
          <p:nvPr/>
        </p:nvSpPr>
        <p:spPr bwMode="auto">
          <a:xfrm>
            <a:off x="152400" y="228600"/>
            <a:ext cx="77724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/>
              <a:t>Imaging Systems Provide Maps for U.S. Soldiers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4724400" y="4114800"/>
            <a:ext cx="4267200" cy="2209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8210" name="TextBox 17"/>
          <p:cNvSpPr txBox="1">
            <a:spLocks noChangeArrowheads="1"/>
          </p:cNvSpPr>
          <p:nvPr/>
        </p:nvSpPr>
        <p:spPr bwMode="auto">
          <a:xfrm>
            <a:off x="76200" y="4114800"/>
            <a:ext cx="4572000" cy="1997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35000"/>
              </a:spcBef>
              <a:tabLst>
                <a:tab pos="228600" algn="l"/>
                <a:tab pos="292100" algn="l"/>
              </a:tabLst>
              <a:defRPr/>
            </a:pPr>
            <a:r>
              <a:rPr lang="en-US" sz="1600" b="1" dirty="0">
                <a:latin typeface="Arial" charset="0"/>
              </a:rPr>
              <a:t>Partnership</a:t>
            </a:r>
          </a:p>
          <a:p>
            <a:pPr marL="228600" indent="-228600" eaLnBrk="0" hangingPunct="0">
              <a:spcBef>
                <a:spcPct val="35000"/>
              </a:spcBef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  <a:defRPr/>
            </a:pPr>
            <a:r>
              <a:rPr lang="en-US" sz="1400" dirty="0">
                <a:latin typeface="Arial" charset="0"/>
              </a:rPr>
              <a:t>Over the last 10 years, Flight Landata has received multiple Small Business Innovative Research (SBIR) </a:t>
            </a:r>
            <a:r>
              <a:rPr lang="en-US" sz="1400" dirty="0" smtClean="0">
                <a:latin typeface="Arial" charset="0"/>
              </a:rPr>
              <a:t>awards, </a:t>
            </a:r>
            <a:r>
              <a:rPr lang="en-US" sz="1400" dirty="0">
                <a:latin typeface="Arial" charset="0"/>
              </a:rPr>
              <a:t>including a Phase III SBIR in 2005 that resulted in its 3D imaging technology</a:t>
            </a:r>
          </a:p>
          <a:p>
            <a:pPr marL="228600" indent="-228600" eaLnBrk="0" hangingPunct="0">
              <a:spcBef>
                <a:spcPct val="35000"/>
              </a:spcBef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  <a:defRPr/>
            </a:pPr>
            <a:r>
              <a:rPr lang="en-US" sz="1400" dirty="0">
                <a:latin typeface="Arial" charset="0"/>
              </a:rPr>
              <a:t>Flight Landata received a “Tibbets Award” in 2002 and the Army’s “Greatest Invention of the Year” award in 2006</a:t>
            </a:r>
          </a:p>
        </p:txBody>
      </p:sp>
      <p:pic>
        <p:nvPicPr>
          <p:cNvPr id="22542" name="Picture 14" descr="landata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05400" y="1066800"/>
            <a:ext cx="3344863" cy="253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76200" y="4114800"/>
            <a:ext cx="4572000" cy="2209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dirty="0"/>
          </a:p>
        </p:txBody>
      </p:sp>
      <p:sp>
        <p:nvSpPr>
          <p:cNvPr id="8195" name="Rectangle 2"/>
          <p:cNvSpPr>
            <a:spLocks noChangeArrowheads="1"/>
          </p:cNvSpPr>
          <p:nvPr/>
        </p:nvSpPr>
        <p:spPr bwMode="auto">
          <a:xfrm>
            <a:off x="76200" y="2209800"/>
            <a:ext cx="4572000" cy="211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ctr" eaLnBrk="0" hangingPunct="0">
              <a:spcBef>
                <a:spcPct val="35000"/>
              </a:spcBef>
              <a:tabLst>
                <a:tab pos="228600" algn="l"/>
                <a:tab pos="292100" algn="l"/>
              </a:tabLst>
              <a:defRPr/>
            </a:pPr>
            <a:r>
              <a:rPr lang="en-US" sz="1600" b="1" dirty="0">
                <a:latin typeface="Arial" charset="0"/>
              </a:rPr>
              <a:t>NASA Technology</a:t>
            </a:r>
          </a:p>
          <a:p>
            <a:pPr marL="228600" indent="-228600" eaLnBrk="0" hangingPunct="0">
              <a:spcBef>
                <a:spcPct val="35000"/>
              </a:spcBef>
              <a:buClr>
                <a:srgbClr val="790015"/>
              </a:buClr>
              <a:buFont typeface="Wingdings" pitchFamily="2" charset="2"/>
              <a:buChar char=""/>
              <a:tabLst>
                <a:tab pos="228600" algn="l"/>
                <a:tab pos="292100" algn="l"/>
              </a:tabLst>
              <a:defRPr/>
            </a:pPr>
            <a:r>
              <a:rPr lang="en-US" sz="1400" dirty="0">
                <a:latin typeface="Arial" charset="0"/>
              </a:rPr>
              <a:t>NASA has long partnered with ORBITEC to develop rocket and spacecraft propulsion design</a:t>
            </a:r>
          </a:p>
          <a:p>
            <a:pPr marL="228600" indent="-228600" eaLnBrk="0" hangingPunct="0">
              <a:spcBef>
                <a:spcPct val="35000"/>
              </a:spcBef>
              <a:buClr>
                <a:srgbClr val="790015"/>
              </a:buClr>
              <a:buFont typeface="Wingdings" pitchFamily="2" charset="2"/>
              <a:buChar char=""/>
              <a:tabLst>
                <a:tab pos="228600" algn="l"/>
                <a:tab pos="292100" algn="l"/>
              </a:tabLst>
              <a:defRPr/>
            </a:pPr>
            <a:r>
              <a:rPr lang="en-US" sz="1400" dirty="0">
                <a:latin typeface="Arial" charset="0"/>
              </a:rPr>
              <a:t>ORBITEC’s innovations created higher-powered, lower-cost, versatile, and even reusable vortex hybrid rocket engines that effectively manage ultra-high pressure (UHP) flows</a:t>
            </a:r>
          </a:p>
          <a:p>
            <a:pPr marL="228600" indent="-228600" eaLnBrk="0" hangingPunct="0">
              <a:spcBef>
                <a:spcPct val="35000"/>
              </a:spcBef>
              <a:buClr>
                <a:srgbClr val="790015"/>
              </a:buClr>
              <a:buFont typeface="Wingdings" pitchFamily="2" charset="2"/>
              <a:buChar char=""/>
              <a:tabLst>
                <a:tab pos="228600" algn="l"/>
                <a:tab pos="292100" algn="l"/>
              </a:tabLst>
              <a:defRPr/>
            </a:pPr>
            <a:endParaRPr lang="en-US" sz="1600" b="1" dirty="0">
              <a:latin typeface="Arial" charset="0"/>
            </a:endParaRPr>
          </a:p>
        </p:txBody>
      </p:sp>
      <p:sp>
        <p:nvSpPr>
          <p:cNvPr id="23556" name="Rectangle 4"/>
          <p:cNvSpPr>
            <a:spLocks noChangeArrowheads="1"/>
          </p:cNvSpPr>
          <p:nvPr/>
        </p:nvSpPr>
        <p:spPr bwMode="auto">
          <a:xfrm>
            <a:off x="0" y="838200"/>
            <a:ext cx="44958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ctr" eaLnBrk="0" hangingPunct="0"/>
            <a:r>
              <a:rPr lang="en-US" sz="1600" b="1" i="1">
                <a:latin typeface="Arial" charset="0"/>
              </a:rPr>
              <a:t>Marshall Space Flight Center</a:t>
            </a:r>
          </a:p>
          <a:p>
            <a:pPr algn="ctr" eaLnBrk="0" hangingPunct="0"/>
            <a:endParaRPr lang="en-US" sz="1600" b="1" i="1">
              <a:latin typeface="Arial" charset="0"/>
            </a:endParaRPr>
          </a:p>
          <a:p>
            <a:pPr algn="ctr" eaLnBrk="0" hangingPunct="0"/>
            <a:r>
              <a:rPr lang="en-US" sz="1600" b="1" i="1">
                <a:latin typeface="Arial" charset="0"/>
              </a:rPr>
              <a:t>HMA Fire/Orbital Technologies Corporation (ORBITEC)</a:t>
            </a:r>
          </a:p>
          <a:p>
            <a:pPr algn="ctr" eaLnBrk="0" hangingPunct="0"/>
            <a:r>
              <a:rPr lang="en-US" sz="1600" b="1" i="1">
                <a:latin typeface="Arial" charset="0"/>
              </a:rPr>
              <a:t>Madison, Wisconsin</a:t>
            </a:r>
          </a:p>
          <a:p>
            <a:pPr algn="ctr" eaLnBrk="0" hangingPunct="0"/>
            <a:endParaRPr lang="en-US" sz="1600" b="1" i="1">
              <a:latin typeface="Arial" charset="0"/>
            </a:endParaRPr>
          </a:p>
        </p:txBody>
      </p:sp>
      <p:sp>
        <p:nvSpPr>
          <p:cNvPr id="23557" name="Rectangle 5"/>
          <p:cNvSpPr>
            <a:spLocks noChangeArrowheads="1"/>
          </p:cNvSpPr>
          <p:nvPr/>
        </p:nvSpPr>
        <p:spPr bwMode="auto">
          <a:xfrm>
            <a:off x="26988" y="101600"/>
            <a:ext cx="244475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0650" tIns="61912" rIns="120650" bIns="61912">
            <a:spAutoFit/>
          </a:bodyPr>
          <a:lstStyle/>
          <a:p>
            <a:pPr defTabSz="1516063" eaLnBrk="0" hangingPunct="0">
              <a:lnSpc>
                <a:spcPct val="90000"/>
              </a:lnSpc>
            </a:pPr>
            <a:endParaRPr lang="en-US" sz="1500" b="1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8199" name="Rectangle 6"/>
          <p:cNvSpPr>
            <a:spLocks noChangeArrowheads="1"/>
          </p:cNvSpPr>
          <p:nvPr/>
        </p:nvSpPr>
        <p:spPr bwMode="auto">
          <a:xfrm>
            <a:off x="4724400" y="4114800"/>
            <a:ext cx="4267200" cy="217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ctr" defTabSz="292100" eaLnBrk="0" hangingPunct="0">
              <a:tabLst>
                <a:tab pos="228600" algn="l"/>
                <a:tab pos="571500" algn="l"/>
                <a:tab pos="1663700" algn="l"/>
              </a:tabLst>
              <a:defRPr/>
            </a:pPr>
            <a:r>
              <a:rPr lang="en-US" sz="1600" b="1" dirty="0">
                <a:latin typeface="Arial" charset="0"/>
              </a:rPr>
              <a:t>Benefits</a:t>
            </a:r>
            <a:endParaRPr lang="en-US" sz="1600" dirty="0">
              <a:latin typeface="Arial" charset="0"/>
            </a:endParaRPr>
          </a:p>
          <a:p>
            <a:pPr marL="228600" indent="-228600" defTabSz="292100" eaLnBrk="0" hangingPunct="0">
              <a:spcBef>
                <a:spcPct val="50000"/>
              </a:spcBef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  <a:defRPr/>
            </a:pPr>
            <a:r>
              <a:rPr lang="en-US" sz="1400" dirty="0">
                <a:latin typeface="Arial" charset="0"/>
              </a:rPr>
              <a:t>HMA has produced multiple suppression delivery systems, including hoses and vehicles</a:t>
            </a:r>
          </a:p>
          <a:p>
            <a:pPr marL="228600" indent="-228600" defTabSz="292100" eaLnBrk="0" hangingPunct="0">
              <a:spcBef>
                <a:spcPct val="50000"/>
              </a:spcBef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  <a:defRPr/>
            </a:pPr>
            <a:r>
              <a:rPr lang="en-US" sz="1400" dirty="0">
                <a:latin typeface="Arial" charset="0"/>
              </a:rPr>
              <a:t>In one test, HMA put out a fire 80 percent faster than a traditional system while using only 6 percent as much water</a:t>
            </a:r>
          </a:p>
          <a:p>
            <a:pPr marL="228600" indent="-228600" defTabSz="292100" eaLnBrk="0" hangingPunct="0">
              <a:spcBef>
                <a:spcPct val="50000"/>
              </a:spcBef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  <a:defRPr/>
            </a:pPr>
            <a:r>
              <a:rPr lang="en-US" sz="1400" dirty="0">
                <a:latin typeface="Arial" charset="0"/>
              </a:rPr>
              <a:t>HMA’s system extinguishes cars fully engulfed by a hydrocarbon fire in 9 seconds</a:t>
            </a:r>
          </a:p>
        </p:txBody>
      </p:sp>
      <p:sp>
        <p:nvSpPr>
          <p:cNvPr id="23559" name="Rectangle 7"/>
          <p:cNvSpPr>
            <a:spLocks noChangeArrowheads="1"/>
          </p:cNvSpPr>
          <p:nvPr/>
        </p:nvSpPr>
        <p:spPr bwMode="auto">
          <a:xfrm>
            <a:off x="117475" y="6342063"/>
            <a:ext cx="16716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eaLnBrk="0" hangingPunct="0"/>
            <a:endParaRPr lang="en-US" sz="900" b="1" i="1">
              <a:latin typeface="Arial" charset="0"/>
            </a:endParaRPr>
          </a:p>
          <a:p>
            <a:pPr eaLnBrk="0" hangingPunct="0"/>
            <a:r>
              <a:rPr lang="en-US" sz="900" b="1" i="1">
                <a:latin typeface="Arial" charset="0"/>
              </a:rPr>
              <a:t>Spinoff 2011</a:t>
            </a:r>
          </a:p>
        </p:txBody>
      </p:sp>
      <p:sp>
        <p:nvSpPr>
          <p:cNvPr id="23560" name="Rectangle 14"/>
          <p:cNvSpPr>
            <a:spLocks noChangeArrowheads="1"/>
          </p:cNvSpPr>
          <p:nvPr/>
        </p:nvSpPr>
        <p:spPr bwMode="auto">
          <a:xfrm rot="10800000" flipV="1">
            <a:off x="6172200" y="6511925"/>
            <a:ext cx="2895600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r" eaLnBrk="0" hangingPunct="0"/>
            <a:r>
              <a:rPr lang="en-US" sz="900" b="1" i="1">
                <a:latin typeface="Arial" charset="0"/>
              </a:rPr>
              <a:t>Public Safety</a:t>
            </a:r>
          </a:p>
        </p:txBody>
      </p:sp>
      <p:pic>
        <p:nvPicPr>
          <p:cNvPr id="23561" name="Picture 25" descr="NASA insigniaCMYK"/>
          <p:cNvPicPr preferRelativeResize="0"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1000" y="92075"/>
            <a:ext cx="931863" cy="74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ounded Rectangle 18"/>
          <p:cNvSpPr/>
          <p:nvPr/>
        </p:nvSpPr>
        <p:spPr>
          <a:xfrm>
            <a:off x="76200" y="2209800"/>
            <a:ext cx="4572000" cy="1828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23563" name="TextBox 17"/>
          <p:cNvSpPr txBox="1">
            <a:spLocks noChangeArrowheads="1"/>
          </p:cNvSpPr>
          <p:nvPr/>
        </p:nvSpPr>
        <p:spPr bwMode="auto">
          <a:xfrm>
            <a:off x="152400" y="228600"/>
            <a:ext cx="77724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/>
              <a:t>High-Pressure Systems Suppress Fires in Seconds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4724400" y="4114800"/>
            <a:ext cx="4267200" cy="2209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8210" name="TextBox 17"/>
          <p:cNvSpPr txBox="1">
            <a:spLocks noChangeArrowheads="1"/>
          </p:cNvSpPr>
          <p:nvPr/>
        </p:nvSpPr>
        <p:spPr bwMode="auto">
          <a:xfrm>
            <a:off x="76200" y="4114800"/>
            <a:ext cx="4572000" cy="221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35000"/>
              </a:spcBef>
              <a:tabLst>
                <a:tab pos="228600" algn="l"/>
                <a:tab pos="292100" algn="l"/>
              </a:tabLst>
              <a:defRPr/>
            </a:pPr>
            <a:r>
              <a:rPr lang="en-US" sz="1600" b="1" dirty="0">
                <a:latin typeface="Arial" charset="0"/>
              </a:rPr>
              <a:t>Partnership</a:t>
            </a:r>
          </a:p>
          <a:p>
            <a:pPr marL="228600" indent="-228600" eaLnBrk="0" hangingPunct="0">
              <a:spcBef>
                <a:spcPct val="35000"/>
              </a:spcBef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  <a:defRPr/>
            </a:pPr>
            <a:r>
              <a:rPr lang="en-US" sz="1400" dirty="0">
                <a:latin typeface="Arial" charset="0"/>
              </a:rPr>
              <a:t>HMA, a subsidiary of ORBITEC, took the design ideas from these advanced rockets and applied the technology to water delivery systems for firefighting</a:t>
            </a:r>
          </a:p>
          <a:p>
            <a:pPr marL="228600" indent="-228600" eaLnBrk="0" hangingPunct="0">
              <a:spcBef>
                <a:spcPct val="35000"/>
              </a:spcBef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  <a:defRPr/>
            </a:pPr>
            <a:r>
              <a:rPr lang="en-US" sz="1400" dirty="0">
                <a:latin typeface="Arial" charset="0"/>
              </a:rPr>
              <a:t>HMA consistently drew from the advances of the NASA-ORBITEC partnership; for example, managing the flow of liquids to produce an energetic blanket of fine water droplets that can cover four times more surface area than other systems</a:t>
            </a:r>
          </a:p>
        </p:txBody>
      </p:sp>
      <p:pic>
        <p:nvPicPr>
          <p:cNvPr id="23566" name="Picture 15" descr="fire2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05400" y="1143000"/>
            <a:ext cx="3522663" cy="2586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76200" y="4114800"/>
            <a:ext cx="4572000" cy="2209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dirty="0"/>
          </a:p>
        </p:txBody>
      </p:sp>
      <p:sp>
        <p:nvSpPr>
          <p:cNvPr id="8195" name="Rectangle 2"/>
          <p:cNvSpPr>
            <a:spLocks noChangeArrowheads="1"/>
          </p:cNvSpPr>
          <p:nvPr/>
        </p:nvSpPr>
        <p:spPr bwMode="auto">
          <a:xfrm>
            <a:off x="76200" y="2209800"/>
            <a:ext cx="4572000" cy="178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ctr" eaLnBrk="0" hangingPunct="0">
              <a:spcBef>
                <a:spcPct val="35000"/>
              </a:spcBef>
              <a:tabLst>
                <a:tab pos="228600" algn="l"/>
                <a:tab pos="292100" algn="l"/>
              </a:tabLst>
              <a:defRPr/>
            </a:pPr>
            <a:r>
              <a:rPr lang="en-US" sz="1600" b="1" dirty="0">
                <a:latin typeface="Arial" charset="0"/>
              </a:rPr>
              <a:t>NASA Technology</a:t>
            </a:r>
          </a:p>
          <a:p>
            <a:pPr marL="228600" indent="-228600" eaLnBrk="0" hangingPunct="0">
              <a:spcBef>
                <a:spcPct val="35000"/>
              </a:spcBef>
              <a:buClr>
                <a:srgbClr val="790015"/>
              </a:buClr>
              <a:buFont typeface="Wingdings" pitchFamily="2" charset="2"/>
              <a:buChar char=""/>
              <a:tabLst>
                <a:tab pos="228600" algn="l"/>
                <a:tab pos="292100" algn="l"/>
              </a:tabLst>
              <a:defRPr/>
            </a:pPr>
            <a:r>
              <a:rPr lang="en-US" sz="1400" dirty="0">
                <a:latin typeface="Arial" charset="0"/>
              </a:rPr>
              <a:t>As part of the Partnership for Next Generation Vehicles, a NASA scientist developed an aluminum alloy for high temperature applications</a:t>
            </a:r>
          </a:p>
          <a:p>
            <a:pPr marL="228600" indent="-228600" eaLnBrk="0" hangingPunct="0">
              <a:spcBef>
                <a:spcPct val="35000"/>
              </a:spcBef>
              <a:buClr>
                <a:srgbClr val="790015"/>
              </a:buClr>
              <a:buFont typeface="Wingdings" pitchFamily="2" charset="2"/>
              <a:buChar char=""/>
              <a:tabLst>
                <a:tab pos="228600" algn="l"/>
                <a:tab pos="292100" algn="l"/>
              </a:tabLst>
              <a:defRPr/>
            </a:pPr>
            <a:r>
              <a:rPr lang="en-US" sz="1400" dirty="0">
                <a:latin typeface="Arial" charset="0"/>
              </a:rPr>
              <a:t>The alloy, three to four times stronger than conventional aluminum, could be used in combustion engine, marine, and aerospace applications</a:t>
            </a:r>
            <a:endParaRPr lang="en-US" sz="1600" b="1" dirty="0">
              <a:latin typeface="Arial" charset="0"/>
            </a:endParaRPr>
          </a:p>
        </p:txBody>
      </p:sp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0" y="685800"/>
            <a:ext cx="44958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ctr" eaLnBrk="0" hangingPunct="0"/>
            <a:endParaRPr lang="en-US" sz="1600" b="1" i="1">
              <a:latin typeface="Arial" charset="0"/>
            </a:endParaRPr>
          </a:p>
          <a:p>
            <a:pPr algn="ctr" eaLnBrk="0" hangingPunct="0"/>
            <a:r>
              <a:rPr lang="en-US" sz="1600" b="1" i="1">
                <a:latin typeface="Arial" charset="0"/>
              </a:rPr>
              <a:t>Marshall Space Flight Center</a:t>
            </a:r>
          </a:p>
          <a:p>
            <a:pPr algn="ctr" eaLnBrk="0" hangingPunct="0"/>
            <a:endParaRPr lang="en-US" sz="1600" b="1" i="1">
              <a:latin typeface="Arial" charset="0"/>
            </a:endParaRPr>
          </a:p>
          <a:p>
            <a:pPr algn="ctr" eaLnBrk="0" hangingPunct="0"/>
            <a:r>
              <a:rPr lang="en-US" sz="1600" b="1" i="1">
                <a:latin typeface="Arial" charset="0"/>
              </a:rPr>
              <a:t>Twin City Fan Companies Ltd.</a:t>
            </a:r>
          </a:p>
          <a:p>
            <a:pPr algn="ctr" eaLnBrk="0" hangingPunct="0"/>
            <a:r>
              <a:rPr lang="en-US" sz="1600" b="1" i="1">
                <a:latin typeface="Arial" charset="0"/>
              </a:rPr>
              <a:t>Minneapolis, Minnesota</a:t>
            </a:r>
          </a:p>
          <a:p>
            <a:pPr algn="ctr" eaLnBrk="0" hangingPunct="0"/>
            <a:endParaRPr lang="en-US" sz="1600" b="1" i="1">
              <a:latin typeface="Arial" charset="0"/>
            </a:endParaRPr>
          </a:p>
        </p:txBody>
      </p:sp>
      <p:sp>
        <p:nvSpPr>
          <p:cNvPr id="24581" name="Rectangle 5"/>
          <p:cNvSpPr>
            <a:spLocks noChangeArrowheads="1"/>
          </p:cNvSpPr>
          <p:nvPr/>
        </p:nvSpPr>
        <p:spPr bwMode="auto">
          <a:xfrm>
            <a:off x="26988" y="101600"/>
            <a:ext cx="244475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0650" tIns="61912" rIns="120650" bIns="61912">
            <a:spAutoFit/>
          </a:bodyPr>
          <a:lstStyle/>
          <a:p>
            <a:pPr defTabSz="1516063" eaLnBrk="0" hangingPunct="0">
              <a:lnSpc>
                <a:spcPct val="90000"/>
              </a:lnSpc>
            </a:pPr>
            <a:endParaRPr lang="en-US" sz="1500" b="1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8199" name="Rectangle 6"/>
          <p:cNvSpPr>
            <a:spLocks noChangeArrowheads="1"/>
          </p:cNvSpPr>
          <p:nvPr/>
        </p:nvSpPr>
        <p:spPr bwMode="auto">
          <a:xfrm>
            <a:off x="4724400" y="4114800"/>
            <a:ext cx="4267200" cy="217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ctr" defTabSz="292100" eaLnBrk="0" hangingPunct="0">
              <a:tabLst>
                <a:tab pos="228600" algn="l"/>
                <a:tab pos="571500" algn="l"/>
                <a:tab pos="1663700" algn="l"/>
              </a:tabLst>
              <a:defRPr/>
            </a:pPr>
            <a:r>
              <a:rPr lang="en-US" sz="1600" b="1" dirty="0">
                <a:latin typeface="Arial" charset="0"/>
              </a:rPr>
              <a:t>Benefits</a:t>
            </a:r>
            <a:endParaRPr lang="en-US" sz="1600" dirty="0">
              <a:latin typeface="Arial" charset="0"/>
            </a:endParaRPr>
          </a:p>
          <a:p>
            <a:pPr marL="228600" indent="-228600" defTabSz="292100" eaLnBrk="0" hangingPunct="0">
              <a:spcBef>
                <a:spcPct val="50000"/>
              </a:spcBef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  <a:defRPr/>
            </a:pPr>
            <a:r>
              <a:rPr lang="en-US" sz="1400" dirty="0">
                <a:latin typeface="Arial" charset="0"/>
              </a:rPr>
              <a:t>Twin City Fan now sells tunnel fans capable of operating in 752 °F that are three times lighter than their steel-made equivalents</a:t>
            </a:r>
          </a:p>
          <a:p>
            <a:pPr marL="228600" indent="-228600" defTabSz="292100" eaLnBrk="0" hangingPunct="0">
              <a:spcBef>
                <a:spcPct val="50000"/>
              </a:spcBef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  <a:defRPr/>
            </a:pPr>
            <a:r>
              <a:rPr lang="en-US" sz="1400" dirty="0">
                <a:latin typeface="Arial" charset="0"/>
              </a:rPr>
              <a:t>It now produces fans in 3 sizes, and plans on 12</a:t>
            </a:r>
            <a:endParaRPr lang="en-US" sz="1200" dirty="0">
              <a:latin typeface="Arial" charset="0"/>
            </a:endParaRPr>
          </a:p>
          <a:p>
            <a:pPr marL="228600" indent="-228600" defTabSz="292100" eaLnBrk="0" hangingPunct="0">
              <a:spcBef>
                <a:spcPct val="50000"/>
              </a:spcBef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  <a:defRPr/>
            </a:pPr>
            <a:r>
              <a:rPr lang="en-US" sz="1400" dirty="0">
                <a:latin typeface="Arial" charset="0"/>
              </a:rPr>
              <a:t>The compact design will allow the tunnels in which the fan is installed to be smaller, saving greatly on construction costs</a:t>
            </a:r>
          </a:p>
        </p:txBody>
      </p:sp>
      <p:sp>
        <p:nvSpPr>
          <p:cNvPr id="24583" name="Rectangle 7"/>
          <p:cNvSpPr>
            <a:spLocks noChangeArrowheads="1"/>
          </p:cNvSpPr>
          <p:nvPr/>
        </p:nvSpPr>
        <p:spPr bwMode="auto">
          <a:xfrm>
            <a:off x="117475" y="6342063"/>
            <a:ext cx="16716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eaLnBrk="0" hangingPunct="0"/>
            <a:endParaRPr lang="en-US" sz="900" b="1" i="1">
              <a:latin typeface="Arial" charset="0"/>
            </a:endParaRPr>
          </a:p>
          <a:p>
            <a:pPr eaLnBrk="0" hangingPunct="0"/>
            <a:r>
              <a:rPr lang="en-US" sz="900" b="1" i="1">
                <a:latin typeface="Arial" charset="0"/>
              </a:rPr>
              <a:t>Spinoff 2011</a:t>
            </a:r>
          </a:p>
        </p:txBody>
      </p:sp>
      <p:sp>
        <p:nvSpPr>
          <p:cNvPr id="24584" name="Rectangle 14"/>
          <p:cNvSpPr>
            <a:spLocks noChangeArrowheads="1"/>
          </p:cNvSpPr>
          <p:nvPr/>
        </p:nvSpPr>
        <p:spPr bwMode="auto">
          <a:xfrm rot="10800000" flipV="1">
            <a:off x="6172200" y="6511925"/>
            <a:ext cx="2895600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r" eaLnBrk="0" hangingPunct="0"/>
            <a:r>
              <a:rPr lang="en-US" sz="900" b="1" i="1">
                <a:latin typeface="Arial" charset="0"/>
              </a:rPr>
              <a:t>Public Safety</a:t>
            </a:r>
          </a:p>
        </p:txBody>
      </p:sp>
      <p:pic>
        <p:nvPicPr>
          <p:cNvPr id="24585" name="Picture 25" descr="NASA insigniaCMYK"/>
          <p:cNvPicPr preferRelativeResize="0"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1000" y="92075"/>
            <a:ext cx="931863" cy="74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ounded Rectangle 18"/>
          <p:cNvSpPr/>
          <p:nvPr/>
        </p:nvSpPr>
        <p:spPr>
          <a:xfrm>
            <a:off x="76200" y="2209800"/>
            <a:ext cx="4572000" cy="1828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dirty="0"/>
          </a:p>
        </p:txBody>
      </p:sp>
      <p:sp>
        <p:nvSpPr>
          <p:cNvPr id="24587" name="TextBox 17"/>
          <p:cNvSpPr txBox="1">
            <a:spLocks noChangeArrowheads="1"/>
          </p:cNvSpPr>
          <p:nvPr/>
        </p:nvSpPr>
        <p:spPr bwMode="auto">
          <a:xfrm>
            <a:off x="152400" y="228600"/>
            <a:ext cx="77724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dirty="0"/>
              <a:t>Alloy-Enhanced </a:t>
            </a:r>
            <a:r>
              <a:rPr lang="en-US" dirty="0" smtClean="0"/>
              <a:t>Fans </a:t>
            </a:r>
            <a:r>
              <a:rPr lang="en-US" dirty="0"/>
              <a:t>Maintain Fresh Air in Tunnels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4724400" y="4114800"/>
            <a:ext cx="4267200" cy="2209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dirty="0"/>
          </a:p>
        </p:txBody>
      </p:sp>
      <p:sp>
        <p:nvSpPr>
          <p:cNvPr id="8210" name="TextBox 17"/>
          <p:cNvSpPr txBox="1">
            <a:spLocks noChangeArrowheads="1"/>
          </p:cNvSpPr>
          <p:nvPr/>
        </p:nvSpPr>
        <p:spPr bwMode="auto">
          <a:xfrm>
            <a:off x="76200" y="4114800"/>
            <a:ext cx="4572000" cy="2363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35000"/>
              </a:spcBef>
              <a:tabLst>
                <a:tab pos="228600" algn="l"/>
                <a:tab pos="292100" algn="l"/>
              </a:tabLst>
              <a:defRPr/>
            </a:pPr>
            <a:r>
              <a:rPr lang="en-US" sz="1600" b="1" dirty="0">
                <a:latin typeface="Arial" charset="0"/>
              </a:rPr>
              <a:t>Partnership</a:t>
            </a:r>
          </a:p>
          <a:p>
            <a:pPr marL="228600" indent="-228600" eaLnBrk="0" hangingPunct="0">
              <a:spcBef>
                <a:spcPct val="35000"/>
              </a:spcBef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  <a:defRPr/>
            </a:pPr>
            <a:r>
              <a:rPr lang="en-US" sz="1400" dirty="0">
                <a:latin typeface="Arial" charset="0"/>
              </a:rPr>
              <a:t>NASA patented the technology and over the last decade has successfully licensed it to private firms</a:t>
            </a:r>
          </a:p>
          <a:p>
            <a:pPr marL="228600" indent="-228600" eaLnBrk="0" hangingPunct="0">
              <a:spcBef>
                <a:spcPct val="35000"/>
              </a:spcBef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  <a:defRPr/>
            </a:pPr>
            <a:r>
              <a:rPr lang="en-US" sz="1400" dirty="0">
                <a:latin typeface="Arial" charset="0"/>
              </a:rPr>
              <a:t>The alloy has received an “Excellence in Technology Transfer” award for its commercial success</a:t>
            </a:r>
          </a:p>
          <a:p>
            <a:pPr marL="228600" indent="-228600" eaLnBrk="0" hangingPunct="0">
              <a:spcBef>
                <a:spcPct val="35000"/>
              </a:spcBef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  <a:defRPr/>
            </a:pPr>
            <a:r>
              <a:rPr lang="en-US" sz="1400" dirty="0">
                <a:latin typeface="Arial" charset="0"/>
              </a:rPr>
              <a:t>In 2010 Twin City Fan licensed the technology in order to manufacture tunnel safety fans that would meet European safety standards</a:t>
            </a:r>
          </a:p>
          <a:p>
            <a:pPr marL="228600" indent="-228600" eaLnBrk="0" hangingPunct="0">
              <a:spcBef>
                <a:spcPct val="35000"/>
              </a:spcBef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  <a:defRPr/>
            </a:pPr>
            <a:endParaRPr lang="en-US" sz="1400" dirty="0">
              <a:latin typeface="Arial" charset="0"/>
            </a:endParaRPr>
          </a:p>
        </p:txBody>
      </p:sp>
      <p:pic>
        <p:nvPicPr>
          <p:cNvPr id="24590" name="Picture 14" descr="fan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86400" y="990600"/>
            <a:ext cx="2892425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76200" y="4114800"/>
            <a:ext cx="4572000" cy="2209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8195" name="Rectangle 2"/>
          <p:cNvSpPr>
            <a:spLocks noChangeArrowheads="1"/>
          </p:cNvSpPr>
          <p:nvPr/>
        </p:nvSpPr>
        <p:spPr bwMode="auto">
          <a:xfrm>
            <a:off x="76200" y="2209800"/>
            <a:ext cx="4572000" cy="178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ctr" eaLnBrk="0" hangingPunct="0">
              <a:spcBef>
                <a:spcPct val="35000"/>
              </a:spcBef>
              <a:tabLst>
                <a:tab pos="228600" algn="l"/>
                <a:tab pos="292100" algn="l"/>
              </a:tabLst>
              <a:defRPr/>
            </a:pPr>
            <a:r>
              <a:rPr lang="en-US" sz="1600" b="1" dirty="0">
                <a:latin typeface="Arial" charset="0"/>
              </a:rPr>
              <a:t>NASA Technology</a:t>
            </a:r>
          </a:p>
          <a:p>
            <a:pPr marL="228600" indent="-228600" eaLnBrk="0" hangingPunct="0">
              <a:spcBef>
                <a:spcPct val="35000"/>
              </a:spcBef>
              <a:buClr>
                <a:srgbClr val="790015"/>
              </a:buClr>
              <a:buFont typeface="Wingdings" pitchFamily="2" charset="2"/>
              <a:buChar char=""/>
              <a:tabLst>
                <a:tab pos="228600" algn="l"/>
                <a:tab pos="292100" algn="l"/>
              </a:tabLst>
              <a:defRPr/>
            </a:pPr>
            <a:r>
              <a:rPr lang="en-US" sz="1400" dirty="0">
                <a:latin typeface="Arial" charset="0"/>
              </a:rPr>
              <a:t>Spacecraft on long missions, like NASA’s MESSENGER sent to Mercury, are powered by solar/battery hybrid systems</a:t>
            </a:r>
          </a:p>
          <a:p>
            <a:pPr marL="228600" indent="-228600" eaLnBrk="0" hangingPunct="0">
              <a:spcBef>
                <a:spcPct val="35000"/>
              </a:spcBef>
              <a:buClr>
                <a:srgbClr val="790015"/>
              </a:buClr>
              <a:buFont typeface="Wingdings" pitchFamily="2" charset="2"/>
              <a:buChar char=""/>
              <a:tabLst>
                <a:tab pos="228600" algn="l"/>
                <a:tab pos="292100" algn="l"/>
              </a:tabLst>
              <a:defRPr/>
            </a:pPr>
            <a:r>
              <a:rPr lang="en-US" sz="1400" dirty="0">
                <a:latin typeface="Arial" charset="0"/>
              </a:rPr>
              <a:t>Weight and size are key considerations: </a:t>
            </a:r>
            <a:r>
              <a:rPr lang="en-US" sz="1400" dirty="0" smtClean="0">
                <a:latin typeface="Arial" charset="0"/>
              </a:rPr>
              <a:t>A </a:t>
            </a:r>
            <a:r>
              <a:rPr lang="en-US" sz="1400" dirty="0">
                <a:latin typeface="Arial" charset="0"/>
              </a:rPr>
              <a:t>spacecraft needs enough equipment to power its systems, but every extra pound of weight adds significant costs</a:t>
            </a:r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0" y="762000"/>
            <a:ext cx="44958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ctr" eaLnBrk="0" hangingPunct="0"/>
            <a:r>
              <a:rPr lang="en-US" sz="1600" b="1" i="1" dirty="0">
                <a:latin typeface="Arial" charset="0"/>
              </a:rPr>
              <a:t>Glenn Research Center</a:t>
            </a:r>
          </a:p>
          <a:p>
            <a:pPr algn="ctr" eaLnBrk="0" hangingPunct="0"/>
            <a:endParaRPr lang="en-US" sz="1600" b="1" i="1" dirty="0">
              <a:latin typeface="Arial" charset="0"/>
            </a:endParaRPr>
          </a:p>
          <a:p>
            <a:pPr algn="ctr" eaLnBrk="0" hangingPunct="0"/>
            <a:r>
              <a:rPr lang="en-US" sz="1600" b="1" i="1" dirty="0">
                <a:latin typeface="Arial" charset="0"/>
              </a:rPr>
              <a:t>Advanced Power Electronics Corporation (</a:t>
            </a:r>
            <a:r>
              <a:rPr lang="en-US" sz="1600" b="1" i="1" dirty="0" smtClean="0">
                <a:latin typeface="Arial" charset="0"/>
              </a:rPr>
              <a:t>ApECOR)</a:t>
            </a:r>
            <a:endParaRPr lang="en-US" sz="1600" b="1" i="1" dirty="0">
              <a:latin typeface="Arial" charset="0"/>
            </a:endParaRPr>
          </a:p>
          <a:p>
            <a:pPr algn="ctr" eaLnBrk="0" hangingPunct="0"/>
            <a:r>
              <a:rPr lang="en-US" sz="1600" b="1" i="1" dirty="0">
                <a:latin typeface="Arial" charset="0"/>
              </a:rPr>
              <a:t>Orlando, Florida</a:t>
            </a:r>
          </a:p>
          <a:p>
            <a:pPr algn="ctr" eaLnBrk="0" hangingPunct="0"/>
            <a:endParaRPr lang="en-US" sz="1600" b="1" i="1" dirty="0">
              <a:latin typeface="Arial" charset="0"/>
            </a:endParaRPr>
          </a:p>
        </p:txBody>
      </p:sp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26988" y="101600"/>
            <a:ext cx="244475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0650" tIns="61912" rIns="120650" bIns="61912">
            <a:spAutoFit/>
          </a:bodyPr>
          <a:lstStyle/>
          <a:p>
            <a:pPr defTabSz="1516063" eaLnBrk="0" hangingPunct="0">
              <a:lnSpc>
                <a:spcPct val="90000"/>
              </a:lnSpc>
            </a:pPr>
            <a:endParaRPr lang="en-US" sz="1500" b="1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8199" name="Rectangle 6"/>
          <p:cNvSpPr>
            <a:spLocks noChangeArrowheads="1"/>
          </p:cNvSpPr>
          <p:nvPr/>
        </p:nvSpPr>
        <p:spPr bwMode="auto">
          <a:xfrm>
            <a:off x="4724400" y="4114800"/>
            <a:ext cx="4267200" cy="213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ctr" defTabSz="292100" eaLnBrk="0" hangingPunct="0">
              <a:tabLst>
                <a:tab pos="228600" algn="l"/>
                <a:tab pos="571500" algn="l"/>
                <a:tab pos="1663700" algn="l"/>
              </a:tabLst>
              <a:defRPr/>
            </a:pPr>
            <a:r>
              <a:rPr lang="en-US" sz="1600" b="1" dirty="0">
                <a:latin typeface="Arial" charset="0"/>
              </a:rPr>
              <a:t>Benefits</a:t>
            </a:r>
            <a:endParaRPr lang="en-US" sz="1600" dirty="0">
              <a:latin typeface="Arial" charset="0"/>
            </a:endParaRPr>
          </a:p>
          <a:p>
            <a:pPr marL="228600" indent="-228600" defTabSz="292100" eaLnBrk="0" hangingPunct="0">
              <a:spcBef>
                <a:spcPct val="50000"/>
              </a:spcBef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  <a:defRPr/>
            </a:pPr>
            <a:r>
              <a:rPr lang="en-US" sz="1400" dirty="0">
                <a:latin typeface="Arial" charset="0"/>
              </a:rPr>
              <a:t>ApECOR’s X-90 Solar Charger uses the NASA-derived control algorithms to efficiently charge batteries from solar or other power sources</a:t>
            </a:r>
          </a:p>
          <a:p>
            <a:pPr marL="228600" indent="-228600" defTabSz="292100" eaLnBrk="0" hangingPunct="0">
              <a:spcBef>
                <a:spcPct val="50000"/>
              </a:spcBef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  <a:defRPr/>
            </a:pPr>
            <a:r>
              <a:rPr lang="en-US" sz="1400" dirty="0">
                <a:latin typeface="Arial" charset="0"/>
              </a:rPr>
              <a:t>It charges 30 percent faster than similar devices</a:t>
            </a:r>
          </a:p>
          <a:p>
            <a:pPr marL="228600" indent="-228600" defTabSz="292100" eaLnBrk="0" hangingPunct="0">
              <a:spcBef>
                <a:spcPct val="35000"/>
              </a:spcBef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  <a:defRPr/>
            </a:pPr>
            <a:r>
              <a:rPr lang="en-US" sz="1400" dirty="0">
                <a:latin typeface="Arial" charset="0"/>
              </a:rPr>
              <a:t>Future potential applications include providing power to farms in developing countries and the remote operation of irrigation pumps</a:t>
            </a:r>
            <a:endParaRPr lang="en-US" sz="1200" dirty="0">
              <a:latin typeface="Arial" charset="0"/>
            </a:endParaRPr>
          </a:p>
        </p:txBody>
      </p:sp>
      <p:sp>
        <p:nvSpPr>
          <p:cNvPr id="25607" name="Rectangle 7"/>
          <p:cNvSpPr>
            <a:spLocks noChangeArrowheads="1"/>
          </p:cNvSpPr>
          <p:nvPr/>
        </p:nvSpPr>
        <p:spPr bwMode="auto">
          <a:xfrm>
            <a:off x="117475" y="6342063"/>
            <a:ext cx="16716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eaLnBrk="0" hangingPunct="0"/>
            <a:endParaRPr lang="en-US" sz="900" b="1" i="1">
              <a:latin typeface="Arial" charset="0"/>
            </a:endParaRPr>
          </a:p>
          <a:p>
            <a:pPr eaLnBrk="0" hangingPunct="0"/>
            <a:r>
              <a:rPr lang="en-US" sz="900" b="1" i="1">
                <a:latin typeface="Arial" charset="0"/>
              </a:rPr>
              <a:t>Spinoff 2011</a:t>
            </a:r>
          </a:p>
        </p:txBody>
      </p:sp>
      <p:sp>
        <p:nvSpPr>
          <p:cNvPr id="25608" name="Rectangle 14"/>
          <p:cNvSpPr>
            <a:spLocks noChangeArrowheads="1"/>
          </p:cNvSpPr>
          <p:nvPr/>
        </p:nvSpPr>
        <p:spPr bwMode="auto">
          <a:xfrm rot="10800000" flipV="1">
            <a:off x="6172200" y="6511925"/>
            <a:ext cx="2895600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r" eaLnBrk="0" hangingPunct="0"/>
            <a:r>
              <a:rPr lang="en-US" sz="900" b="1" i="1">
                <a:latin typeface="Arial" charset="0"/>
              </a:rPr>
              <a:t>Consumer Goods</a:t>
            </a:r>
          </a:p>
        </p:txBody>
      </p:sp>
      <p:pic>
        <p:nvPicPr>
          <p:cNvPr id="25609" name="Picture 25" descr="NASA insigniaCMYK"/>
          <p:cNvPicPr preferRelativeResize="0"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1000" y="92075"/>
            <a:ext cx="931863" cy="74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ounded Rectangle 18"/>
          <p:cNvSpPr/>
          <p:nvPr/>
        </p:nvSpPr>
        <p:spPr>
          <a:xfrm>
            <a:off x="76200" y="2209800"/>
            <a:ext cx="4572000" cy="1828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25611" name="TextBox 17"/>
          <p:cNvSpPr txBox="1">
            <a:spLocks noChangeArrowheads="1"/>
          </p:cNvSpPr>
          <p:nvPr/>
        </p:nvSpPr>
        <p:spPr bwMode="auto">
          <a:xfrm>
            <a:off x="152400" y="228600"/>
            <a:ext cx="77724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/>
              <a:t>Control Algorithms Charge Batteries Faster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4724400" y="4114800"/>
            <a:ext cx="4267200" cy="2209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8210" name="TextBox 17"/>
          <p:cNvSpPr txBox="1">
            <a:spLocks noChangeArrowheads="1"/>
          </p:cNvSpPr>
          <p:nvPr/>
        </p:nvSpPr>
        <p:spPr bwMode="auto">
          <a:xfrm>
            <a:off x="76200" y="4114800"/>
            <a:ext cx="4572000" cy="178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35000"/>
              </a:spcBef>
              <a:tabLst>
                <a:tab pos="228600" algn="l"/>
                <a:tab pos="292100" algn="l"/>
              </a:tabLst>
              <a:defRPr/>
            </a:pPr>
            <a:r>
              <a:rPr lang="en-US" sz="1600" b="1" dirty="0">
                <a:latin typeface="Arial" charset="0"/>
              </a:rPr>
              <a:t>Partnership</a:t>
            </a:r>
          </a:p>
          <a:p>
            <a:pPr marL="228600" indent="-228600" eaLnBrk="0" hangingPunct="0">
              <a:spcBef>
                <a:spcPct val="35000"/>
              </a:spcBef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  <a:defRPr/>
            </a:pPr>
            <a:r>
              <a:rPr lang="en-US" sz="1400" dirty="0">
                <a:latin typeface="Arial" charset="0"/>
              </a:rPr>
              <a:t>Through Small Business Innovation Research (SBIR) contracts with Glenn, </a:t>
            </a:r>
            <a:r>
              <a:rPr lang="en-US" sz="1400" dirty="0" smtClean="0">
                <a:latin typeface="Arial" charset="0"/>
              </a:rPr>
              <a:t>ApECOR </a:t>
            </a:r>
            <a:r>
              <a:rPr lang="en-US" sz="1400" dirty="0">
                <a:latin typeface="Arial" charset="0"/>
              </a:rPr>
              <a:t>devised a three-port power converter for space systems</a:t>
            </a:r>
          </a:p>
          <a:p>
            <a:pPr marL="228600" indent="-228600" eaLnBrk="0" hangingPunct="0">
              <a:spcBef>
                <a:spcPct val="35000"/>
              </a:spcBef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  <a:defRPr/>
            </a:pPr>
            <a:r>
              <a:rPr lang="en-US" sz="1400" dirty="0">
                <a:latin typeface="Arial" charset="0"/>
              </a:rPr>
              <a:t>The control algorithms that direct energy use and storage help minimize the size and weight of the overall spacecraft power systems</a:t>
            </a:r>
          </a:p>
        </p:txBody>
      </p:sp>
      <p:pic>
        <p:nvPicPr>
          <p:cNvPr id="25614" name="Picture 14" descr="charger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29200" y="1143000"/>
            <a:ext cx="35814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76200" y="4038600"/>
            <a:ext cx="4572000" cy="239712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8195" name="Rectangle 2"/>
          <p:cNvSpPr>
            <a:spLocks noChangeArrowheads="1"/>
          </p:cNvSpPr>
          <p:nvPr/>
        </p:nvSpPr>
        <p:spPr bwMode="auto">
          <a:xfrm>
            <a:off x="152400" y="2133600"/>
            <a:ext cx="4419600" cy="156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ctr" eaLnBrk="0" hangingPunct="0">
              <a:spcBef>
                <a:spcPct val="35000"/>
              </a:spcBef>
              <a:tabLst>
                <a:tab pos="228600" algn="l"/>
                <a:tab pos="292100" algn="l"/>
              </a:tabLst>
              <a:defRPr/>
            </a:pPr>
            <a:r>
              <a:rPr lang="en-US" sz="1600" b="1" dirty="0">
                <a:latin typeface="Arial" charset="0"/>
              </a:rPr>
              <a:t>NASA Technology</a:t>
            </a:r>
          </a:p>
          <a:p>
            <a:pPr marL="230188" indent="-230188" eaLnBrk="0" hangingPunct="0">
              <a:spcBef>
                <a:spcPct val="35000"/>
              </a:spcBef>
              <a:buClr>
                <a:srgbClr val="790015"/>
              </a:buClr>
              <a:buFont typeface="Wingdings" pitchFamily="2" charset="2"/>
              <a:buChar char=""/>
              <a:tabLst>
                <a:tab pos="228600" algn="l"/>
                <a:tab pos="292100" algn="l"/>
              </a:tabLst>
              <a:defRPr/>
            </a:pPr>
            <a:r>
              <a:rPr lang="en-US" sz="1400" dirty="0">
                <a:latin typeface="Arial" charset="0"/>
              </a:rPr>
              <a:t>NASA scientists wanted to test cell cultures using the benefits of microgravity</a:t>
            </a:r>
          </a:p>
          <a:p>
            <a:pPr marL="230188" indent="-230188" eaLnBrk="0" hangingPunct="0">
              <a:spcBef>
                <a:spcPct val="35000"/>
              </a:spcBef>
              <a:buClr>
                <a:srgbClr val="790015"/>
              </a:buClr>
              <a:buFont typeface="Wingdings" pitchFamily="2" charset="2"/>
              <a:buChar char=""/>
              <a:tabLst>
                <a:tab pos="228600" algn="l"/>
                <a:tab pos="292100" algn="l"/>
              </a:tabLst>
              <a:defRPr/>
            </a:pPr>
            <a:r>
              <a:rPr lang="en-US" sz="1400" dirty="0">
                <a:latin typeface="Arial" charset="0"/>
              </a:rPr>
              <a:t>Rotating the wall of the bioreactor created a suspended environment without also introducing turbulent conditions that might harm cells</a:t>
            </a:r>
            <a:endParaRPr lang="en-US" sz="1600" b="1" dirty="0">
              <a:latin typeface="Arial" charset="0"/>
            </a:endParaRPr>
          </a:p>
        </p:txBody>
      </p:sp>
      <p:sp>
        <p:nvSpPr>
          <p:cNvPr id="9220" name="Rectangle 4"/>
          <p:cNvSpPr>
            <a:spLocks noChangeArrowheads="1"/>
          </p:cNvSpPr>
          <p:nvPr/>
        </p:nvSpPr>
        <p:spPr bwMode="auto">
          <a:xfrm>
            <a:off x="76200" y="609600"/>
            <a:ext cx="44958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ctr" eaLnBrk="0" hangingPunct="0"/>
            <a:endParaRPr lang="en-US" sz="1600" b="1" i="1" dirty="0">
              <a:latin typeface="Arial" charset="0"/>
            </a:endParaRPr>
          </a:p>
          <a:p>
            <a:pPr algn="ctr" eaLnBrk="0" hangingPunct="0"/>
            <a:r>
              <a:rPr lang="en-US" sz="1600" b="1" i="1" dirty="0">
                <a:latin typeface="Arial" charset="0"/>
              </a:rPr>
              <a:t>Johnson Space Center</a:t>
            </a:r>
          </a:p>
          <a:p>
            <a:pPr algn="ctr" eaLnBrk="0" hangingPunct="0"/>
            <a:endParaRPr lang="en-US" sz="1600" b="1" i="1" dirty="0">
              <a:latin typeface="Arial" charset="0"/>
            </a:endParaRPr>
          </a:p>
          <a:p>
            <a:pPr algn="ctr" eaLnBrk="0" hangingPunct="0"/>
            <a:r>
              <a:rPr lang="en-US" sz="1600" b="1" i="1" dirty="0">
                <a:latin typeface="Arial" charset="0"/>
              </a:rPr>
              <a:t>Synthecon Inc.</a:t>
            </a:r>
          </a:p>
          <a:p>
            <a:pPr algn="ctr" eaLnBrk="0" hangingPunct="0"/>
            <a:r>
              <a:rPr lang="en-US" sz="1600" b="1" i="1" dirty="0">
                <a:latin typeface="Arial" charset="0"/>
              </a:rPr>
              <a:t>Houston, Texas</a:t>
            </a:r>
          </a:p>
          <a:p>
            <a:pPr algn="ctr" eaLnBrk="0" hangingPunct="0"/>
            <a:endParaRPr lang="en-US" sz="1600" b="1" i="1" dirty="0">
              <a:latin typeface="Arial" charset="0"/>
            </a:endParaRPr>
          </a:p>
        </p:txBody>
      </p:sp>
      <p:sp>
        <p:nvSpPr>
          <p:cNvPr id="9221" name="Rectangle 5"/>
          <p:cNvSpPr>
            <a:spLocks noChangeArrowheads="1"/>
          </p:cNvSpPr>
          <p:nvPr/>
        </p:nvSpPr>
        <p:spPr bwMode="auto">
          <a:xfrm>
            <a:off x="26988" y="101600"/>
            <a:ext cx="244475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0650" tIns="61912" rIns="120650" bIns="61912">
            <a:spAutoFit/>
          </a:bodyPr>
          <a:lstStyle/>
          <a:p>
            <a:pPr defTabSz="1516063" eaLnBrk="0" hangingPunct="0">
              <a:lnSpc>
                <a:spcPct val="90000"/>
              </a:lnSpc>
            </a:pPr>
            <a:endParaRPr lang="en-US" sz="1500" b="1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8199" name="Rectangle 6"/>
          <p:cNvSpPr>
            <a:spLocks noChangeArrowheads="1"/>
          </p:cNvSpPr>
          <p:nvPr/>
        </p:nvSpPr>
        <p:spPr bwMode="auto">
          <a:xfrm>
            <a:off x="4724400" y="3657600"/>
            <a:ext cx="4267200" cy="30937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ctr" defTabSz="292100" eaLnBrk="0" hangingPunct="0">
              <a:tabLst>
                <a:tab pos="228600" algn="l"/>
                <a:tab pos="571500" algn="l"/>
                <a:tab pos="1663700" algn="l"/>
              </a:tabLst>
              <a:defRPr/>
            </a:pPr>
            <a:endParaRPr lang="en-US" sz="1400" b="1" dirty="0">
              <a:latin typeface="Arial" charset="0"/>
            </a:endParaRPr>
          </a:p>
          <a:p>
            <a:pPr algn="ctr" defTabSz="292100" eaLnBrk="0" hangingPunct="0">
              <a:tabLst>
                <a:tab pos="228600" algn="l"/>
                <a:tab pos="571500" algn="l"/>
                <a:tab pos="1663700" algn="l"/>
              </a:tabLst>
              <a:defRPr/>
            </a:pPr>
            <a:endParaRPr lang="en-US" sz="1400" b="1" dirty="0">
              <a:latin typeface="Arial" charset="0"/>
            </a:endParaRPr>
          </a:p>
          <a:p>
            <a:pPr algn="ctr" defTabSz="292100" eaLnBrk="0" hangingPunct="0">
              <a:tabLst>
                <a:tab pos="228600" algn="l"/>
                <a:tab pos="571500" algn="l"/>
                <a:tab pos="1663700" algn="l"/>
              </a:tabLst>
              <a:defRPr/>
            </a:pPr>
            <a:r>
              <a:rPr lang="en-US" sz="1600" b="1" dirty="0">
                <a:latin typeface="Arial" charset="0"/>
              </a:rPr>
              <a:t>Benefits</a:t>
            </a:r>
            <a:endParaRPr lang="en-US" sz="1600" dirty="0">
              <a:latin typeface="Arial" charset="0"/>
            </a:endParaRPr>
          </a:p>
          <a:p>
            <a:pPr marL="230188" indent="-230188" defTabSz="292100" eaLnBrk="0" hangingPunct="0">
              <a:spcBef>
                <a:spcPct val="50000"/>
              </a:spcBef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  <a:defRPr/>
            </a:pPr>
            <a:r>
              <a:rPr lang="en-US" sz="1400" dirty="0" smtClean="0">
                <a:latin typeface="Arial" charset="0"/>
              </a:rPr>
              <a:t>The Rotary </a:t>
            </a:r>
            <a:r>
              <a:rPr lang="en-US" sz="1400" dirty="0">
                <a:latin typeface="Arial" charset="0"/>
              </a:rPr>
              <a:t>Cell Culture Systems (RCCS) </a:t>
            </a:r>
            <a:r>
              <a:rPr lang="en-US" sz="1400" dirty="0" smtClean="0">
                <a:latin typeface="Arial" charset="0"/>
              </a:rPr>
              <a:t>grow </a:t>
            </a:r>
            <a:r>
              <a:rPr lang="en-US" sz="1400" dirty="0">
                <a:latin typeface="Arial" charset="0"/>
              </a:rPr>
              <a:t>cell cultures used in advanced tissue engineering</a:t>
            </a:r>
          </a:p>
          <a:p>
            <a:pPr marL="230188" indent="-230188" defTabSz="292100" eaLnBrk="0" hangingPunct="0">
              <a:spcBef>
                <a:spcPct val="50000"/>
              </a:spcBef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  <a:defRPr/>
            </a:pPr>
            <a:r>
              <a:rPr lang="en-US" sz="1400" dirty="0">
                <a:latin typeface="Arial" charset="0"/>
              </a:rPr>
              <a:t>A gentle growing environment allows for complex and three-dimensional cell structures</a:t>
            </a:r>
          </a:p>
          <a:p>
            <a:pPr marL="230188" indent="-230188" defTabSz="292100" eaLnBrk="0" hangingPunct="0">
              <a:spcBef>
                <a:spcPct val="50000"/>
              </a:spcBef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  <a:defRPr/>
            </a:pPr>
            <a:r>
              <a:rPr lang="en-US" sz="1400" dirty="0">
                <a:latin typeface="Arial" charset="0"/>
              </a:rPr>
              <a:t>An RCCS produces 10 times more cells than standard systems and creates more realistic cultures for testing</a:t>
            </a:r>
            <a:endParaRPr lang="en-US" sz="1200" dirty="0">
              <a:latin typeface="Arial" charset="0"/>
            </a:endParaRPr>
          </a:p>
          <a:p>
            <a:pPr defTabSz="292100" eaLnBrk="0" hangingPunct="0">
              <a:spcBef>
                <a:spcPct val="50000"/>
              </a:spcBef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  <a:defRPr/>
            </a:pPr>
            <a:endParaRPr lang="en-US" sz="120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9223" name="Rectangle 7"/>
          <p:cNvSpPr>
            <a:spLocks noChangeArrowheads="1"/>
          </p:cNvSpPr>
          <p:nvPr/>
        </p:nvSpPr>
        <p:spPr bwMode="auto">
          <a:xfrm>
            <a:off x="117475" y="6342063"/>
            <a:ext cx="16716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eaLnBrk="0" hangingPunct="0"/>
            <a:endParaRPr lang="en-US" sz="900" b="1" i="1">
              <a:latin typeface="Arial" charset="0"/>
            </a:endParaRPr>
          </a:p>
          <a:p>
            <a:pPr eaLnBrk="0" hangingPunct="0"/>
            <a:r>
              <a:rPr lang="en-US" sz="900" b="1" i="1">
                <a:latin typeface="Arial" charset="0"/>
              </a:rPr>
              <a:t>Spinoff 2011</a:t>
            </a:r>
          </a:p>
        </p:txBody>
      </p:sp>
      <p:sp>
        <p:nvSpPr>
          <p:cNvPr id="9224" name="Rectangle 14"/>
          <p:cNvSpPr>
            <a:spLocks noChangeArrowheads="1"/>
          </p:cNvSpPr>
          <p:nvPr/>
        </p:nvSpPr>
        <p:spPr bwMode="auto">
          <a:xfrm rot="10800000" flipV="1">
            <a:off x="6172200" y="6511925"/>
            <a:ext cx="2895600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r" eaLnBrk="0" hangingPunct="0"/>
            <a:r>
              <a:rPr lang="en-US" sz="900" b="1" i="1">
                <a:latin typeface="Arial" charset="0"/>
              </a:rPr>
              <a:t>Health and Medicine</a:t>
            </a:r>
          </a:p>
        </p:txBody>
      </p:sp>
      <p:pic>
        <p:nvPicPr>
          <p:cNvPr id="9225" name="Picture 25" descr="NASA insigniaCMYK"/>
          <p:cNvPicPr preferRelativeResize="0"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1000" y="92075"/>
            <a:ext cx="931863" cy="74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ounded Rectangle 18"/>
          <p:cNvSpPr/>
          <p:nvPr/>
        </p:nvSpPr>
        <p:spPr>
          <a:xfrm>
            <a:off x="76200" y="2133600"/>
            <a:ext cx="4572000" cy="1828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9227" name="TextBox 17"/>
          <p:cNvSpPr txBox="1">
            <a:spLocks noChangeArrowheads="1"/>
          </p:cNvSpPr>
          <p:nvPr/>
        </p:nvSpPr>
        <p:spPr bwMode="auto">
          <a:xfrm>
            <a:off x="152400" y="228600"/>
            <a:ext cx="77724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/>
              <a:t>Bioreactors Drive Advances in Tissue Engineering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4724400" y="4038599"/>
            <a:ext cx="4267200" cy="239712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8210" name="TextBox 17"/>
          <p:cNvSpPr txBox="1">
            <a:spLocks noChangeArrowheads="1"/>
          </p:cNvSpPr>
          <p:nvPr/>
        </p:nvSpPr>
        <p:spPr bwMode="auto">
          <a:xfrm>
            <a:off x="228600" y="4038600"/>
            <a:ext cx="4191000" cy="221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35000"/>
              </a:spcBef>
              <a:tabLst>
                <a:tab pos="228600" algn="l"/>
                <a:tab pos="292100" algn="l"/>
              </a:tabLst>
              <a:defRPr/>
            </a:pPr>
            <a:r>
              <a:rPr lang="en-US" sz="1600" b="1" dirty="0">
                <a:latin typeface="Arial" charset="0"/>
              </a:rPr>
              <a:t>Partnership</a:t>
            </a:r>
          </a:p>
          <a:p>
            <a:pPr marL="230188" indent="-230188" eaLnBrk="0" hangingPunct="0">
              <a:spcBef>
                <a:spcPct val="35000"/>
              </a:spcBef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  <a:defRPr/>
            </a:pPr>
            <a:r>
              <a:rPr lang="en-US" sz="1400" dirty="0">
                <a:latin typeface="Arial" charset="0"/>
              </a:rPr>
              <a:t>NASA built a grant program around the technology, funding researchers at top universities and helping Synthecon, a small </a:t>
            </a:r>
            <a:r>
              <a:rPr lang="en-US" sz="1400" dirty="0" smtClean="0">
                <a:latin typeface="Arial" charset="0"/>
              </a:rPr>
              <a:t>company that licensed the technology, </a:t>
            </a:r>
            <a:r>
              <a:rPr lang="en-US" sz="1400" dirty="0">
                <a:latin typeface="Arial" charset="0"/>
              </a:rPr>
              <a:t>to survive and grow</a:t>
            </a:r>
          </a:p>
          <a:p>
            <a:pPr marL="230188" indent="-230188" eaLnBrk="0" hangingPunct="0">
              <a:spcBef>
                <a:spcPct val="35000"/>
              </a:spcBef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  <a:defRPr/>
            </a:pPr>
            <a:r>
              <a:rPr lang="en-US" sz="1400" dirty="0" smtClean="0">
                <a:latin typeface="Arial" charset="0"/>
              </a:rPr>
              <a:t>Synthecon’s bioreactor system won </a:t>
            </a:r>
            <a:r>
              <a:rPr lang="en-US" sz="1400" dirty="0">
                <a:latin typeface="Arial" charset="0"/>
              </a:rPr>
              <a:t>an “R&amp;D 100” award and was inducted into the Space Technology Hall of Fame</a:t>
            </a:r>
          </a:p>
        </p:txBody>
      </p:sp>
      <p:pic>
        <p:nvPicPr>
          <p:cNvPr id="9230" name="Picture 19" descr="Synthecon 4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76800" y="1143000"/>
            <a:ext cx="3886200" cy="261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76200" y="4114800"/>
            <a:ext cx="4572000" cy="2209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8195" name="Rectangle 2"/>
          <p:cNvSpPr>
            <a:spLocks noChangeArrowheads="1"/>
          </p:cNvSpPr>
          <p:nvPr/>
        </p:nvSpPr>
        <p:spPr bwMode="auto">
          <a:xfrm>
            <a:off x="76200" y="2209800"/>
            <a:ext cx="4572000" cy="178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ctr" eaLnBrk="0" hangingPunct="0">
              <a:spcBef>
                <a:spcPct val="35000"/>
              </a:spcBef>
              <a:tabLst>
                <a:tab pos="228600" algn="l"/>
                <a:tab pos="292100" algn="l"/>
              </a:tabLst>
              <a:defRPr/>
            </a:pPr>
            <a:r>
              <a:rPr lang="en-US" sz="1600" b="1" dirty="0">
                <a:latin typeface="Arial" charset="0"/>
              </a:rPr>
              <a:t>NASA Technology</a:t>
            </a:r>
          </a:p>
          <a:p>
            <a:pPr marL="228600" indent="-228600" eaLnBrk="0" hangingPunct="0">
              <a:spcBef>
                <a:spcPct val="35000"/>
              </a:spcBef>
              <a:buClr>
                <a:srgbClr val="790015"/>
              </a:buClr>
              <a:buFont typeface="Wingdings" pitchFamily="2" charset="2"/>
              <a:buChar char=""/>
              <a:tabLst>
                <a:tab pos="228600" algn="l"/>
                <a:tab pos="292100" algn="l"/>
              </a:tabLst>
              <a:defRPr/>
            </a:pPr>
            <a:r>
              <a:rPr lang="en-US" sz="1400" dirty="0">
                <a:latin typeface="Arial" charset="0"/>
              </a:rPr>
              <a:t>Following the Space Shuttle Columbia tragedy, an investigation board spent 7 months examining the cause of the accident</a:t>
            </a:r>
          </a:p>
          <a:p>
            <a:pPr marL="228600" indent="-228600" eaLnBrk="0" hangingPunct="0">
              <a:spcBef>
                <a:spcPct val="35000"/>
              </a:spcBef>
              <a:buClr>
                <a:srgbClr val="790015"/>
              </a:buClr>
              <a:buFont typeface="Wingdings" pitchFamily="2" charset="2"/>
              <a:buChar char=""/>
              <a:tabLst>
                <a:tab pos="228600" algn="l"/>
                <a:tab pos="292100" algn="l"/>
              </a:tabLst>
              <a:defRPr/>
            </a:pPr>
            <a:r>
              <a:rPr lang="en-US" sz="1400" dirty="0">
                <a:latin typeface="Arial" charset="0"/>
              </a:rPr>
              <a:t>Part of the evaluation included extensive analysis of the video, including measuring the size of the material that fell and how far it fell</a:t>
            </a:r>
            <a:endParaRPr lang="en-US" sz="1600" b="1" dirty="0">
              <a:latin typeface="Arial" charset="0"/>
            </a:endParaRPr>
          </a:p>
        </p:txBody>
      </p:sp>
      <p:sp>
        <p:nvSpPr>
          <p:cNvPr id="26628" name="Rectangle 4"/>
          <p:cNvSpPr>
            <a:spLocks noChangeArrowheads="1"/>
          </p:cNvSpPr>
          <p:nvPr/>
        </p:nvSpPr>
        <p:spPr bwMode="auto">
          <a:xfrm>
            <a:off x="0" y="685800"/>
            <a:ext cx="44958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ctr" eaLnBrk="0" hangingPunct="0"/>
            <a:endParaRPr lang="en-US" sz="1600" b="1" i="1" dirty="0">
              <a:latin typeface="Arial" charset="0"/>
            </a:endParaRPr>
          </a:p>
          <a:p>
            <a:pPr algn="ctr" eaLnBrk="0" hangingPunct="0"/>
            <a:r>
              <a:rPr lang="en-US" sz="1600" b="1" i="1" dirty="0">
                <a:latin typeface="Arial" charset="0"/>
              </a:rPr>
              <a:t>Kennedy Space Center</a:t>
            </a:r>
          </a:p>
          <a:p>
            <a:pPr algn="ctr" eaLnBrk="0" hangingPunct="0"/>
            <a:endParaRPr lang="en-US" sz="1600" b="1" i="1" dirty="0">
              <a:latin typeface="Arial" charset="0"/>
            </a:endParaRPr>
          </a:p>
          <a:p>
            <a:pPr algn="ctr" eaLnBrk="0" hangingPunct="0"/>
            <a:r>
              <a:rPr lang="en-US" sz="1600" b="1" i="1" dirty="0">
                <a:latin typeface="Arial" charset="0"/>
              </a:rPr>
              <a:t>DigiContractor Corporation</a:t>
            </a:r>
          </a:p>
          <a:p>
            <a:pPr algn="ctr" eaLnBrk="0" hangingPunct="0"/>
            <a:r>
              <a:rPr lang="en-US" sz="1600" b="1" i="1" dirty="0">
                <a:latin typeface="Arial" charset="0"/>
              </a:rPr>
              <a:t>Tarzana, California</a:t>
            </a:r>
          </a:p>
          <a:p>
            <a:pPr algn="ctr" eaLnBrk="0" hangingPunct="0"/>
            <a:endParaRPr lang="en-US" sz="1600" b="1" i="1" dirty="0">
              <a:latin typeface="Arial" charset="0"/>
            </a:endParaRPr>
          </a:p>
        </p:txBody>
      </p:sp>
      <p:sp>
        <p:nvSpPr>
          <p:cNvPr id="26629" name="Rectangle 5"/>
          <p:cNvSpPr>
            <a:spLocks noChangeArrowheads="1"/>
          </p:cNvSpPr>
          <p:nvPr/>
        </p:nvSpPr>
        <p:spPr bwMode="auto">
          <a:xfrm>
            <a:off x="26988" y="101600"/>
            <a:ext cx="244475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0650" tIns="61912" rIns="120650" bIns="61912">
            <a:spAutoFit/>
          </a:bodyPr>
          <a:lstStyle/>
          <a:p>
            <a:pPr defTabSz="1516063" eaLnBrk="0" hangingPunct="0">
              <a:lnSpc>
                <a:spcPct val="90000"/>
              </a:lnSpc>
            </a:pPr>
            <a:endParaRPr lang="en-US" sz="1500" b="1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8199" name="Rectangle 6"/>
          <p:cNvSpPr>
            <a:spLocks noChangeArrowheads="1"/>
          </p:cNvSpPr>
          <p:nvPr/>
        </p:nvSpPr>
        <p:spPr bwMode="auto">
          <a:xfrm>
            <a:off x="4724400" y="4114800"/>
            <a:ext cx="4267200" cy="217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ctr" defTabSz="292100" eaLnBrk="0" hangingPunct="0">
              <a:tabLst>
                <a:tab pos="228600" algn="l"/>
                <a:tab pos="571500" algn="l"/>
                <a:tab pos="1663700" algn="l"/>
              </a:tabLst>
              <a:defRPr/>
            </a:pPr>
            <a:r>
              <a:rPr lang="en-US" sz="1600" b="1" dirty="0">
                <a:latin typeface="Arial" charset="0"/>
              </a:rPr>
              <a:t>Benefits</a:t>
            </a:r>
            <a:endParaRPr lang="en-US" sz="1600" dirty="0">
              <a:latin typeface="Arial" charset="0"/>
            </a:endParaRPr>
          </a:p>
          <a:p>
            <a:pPr marL="228600" indent="-228600" defTabSz="292100" eaLnBrk="0" hangingPunct="0">
              <a:spcBef>
                <a:spcPct val="50000"/>
              </a:spcBef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  <a:defRPr/>
            </a:pPr>
            <a:r>
              <a:rPr lang="en-US" sz="1400" i="1" dirty="0">
                <a:latin typeface="Arial" charset="0"/>
              </a:rPr>
              <a:t>u</a:t>
            </a:r>
            <a:r>
              <a:rPr lang="en-US" sz="1400" dirty="0">
                <a:latin typeface="Arial" charset="0"/>
              </a:rPr>
              <a:t>PhotoMeasure takes any photograph and, with a single point of reference, derives the measurements of all other objects in the picture</a:t>
            </a:r>
          </a:p>
          <a:p>
            <a:pPr marL="228600" indent="-228600" defTabSz="292100" eaLnBrk="0" hangingPunct="0">
              <a:spcBef>
                <a:spcPct val="50000"/>
              </a:spcBef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  <a:defRPr/>
            </a:pPr>
            <a:r>
              <a:rPr lang="en-US" sz="1400" dirty="0">
                <a:latin typeface="Arial" charset="0"/>
              </a:rPr>
              <a:t>Using NASA’s improvements to the technology, </a:t>
            </a:r>
            <a:r>
              <a:rPr lang="en-US" sz="1400" i="1" dirty="0">
                <a:latin typeface="Arial" charset="0"/>
              </a:rPr>
              <a:t>u</a:t>
            </a:r>
            <a:r>
              <a:rPr lang="en-US" sz="1400" dirty="0">
                <a:latin typeface="Arial" charset="0"/>
              </a:rPr>
              <a:t>PhotoMeasure achieves 95 percent accuracy</a:t>
            </a:r>
          </a:p>
          <a:p>
            <a:pPr marL="228600" indent="-228600" defTabSz="292100" eaLnBrk="0" hangingPunct="0">
              <a:spcBef>
                <a:spcPct val="50000"/>
              </a:spcBef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  <a:defRPr/>
            </a:pPr>
            <a:r>
              <a:rPr lang="en-US" sz="1400" dirty="0">
                <a:latin typeface="Arial" charset="0"/>
              </a:rPr>
              <a:t>Software is ideal for landscapers, plumbers, contractors, law enforcement, designers, et al.</a:t>
            </a:r>
          </a:p>
        </p:txBody>
      </p:sp>
      <p:sp>
        <p:nvSpPr>
          <p:cNvPr id="26631" name="Rectangle 7"/>
          <p:cNvSpPr>
            <a:spLocks noChangeArrowheads="1"/>
          </p:cNvSpPr>
          <p:nvPr/>
        </p:nvSpPr>
        <p:spPr bwMode="auto">
          <a:xfrm>
            <a:off x="117475" y="6342063"/>
            <a:ext cx="16716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eaLnBrk="0" hangingPunct="0"/>
            <a:endParaRPr lang="en-US" sz="900" b="1" i="1">
              <a:latin typeface="Arial" charset="0"/>
            </a:endParaRPr>
          </a:p>
          <a:p>
            <a:pPr eaLnBrk="0" hangingPunct="0"/>
            <a:r>
              <a:rPr lang="en-US" sz="900" b="1" i="1">
                <a:latin typeface="Arial" charset="0"/>
              </a:rPr>
              <a:t>Spinoff 2011</a:t>
            </a:r>
          </a:p>
        </p:txBody>
      </p:sp>
      <p:sp>
        <p:nvSpPr>
          <p:cNvPr id="26632" name="Rectangle 14"/>
          <p:cNvSpPr>
            <a:spLocks noChangeArrowheads="1"/>
          </p:cNvSpPr>
          <p:nvPr/>
        </p:nvSpPr>
        <p:spPr bwMode="auto">
          <a:xfrm rot="10800000" flipV="1">
            <a:off x="6172200" y="6511925"/>
            <a:ext cx="2895600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r" eaLnBrk="0" hangingPunct="0"/>
            <a:r>
              <a:rPr lang="en-US" sz="900" b="1" i="1">
                <a:latin typeface="Arial" charset="0"/>
              </a:rPr>
              <a:t>Consumer Goods</a:t>
            </a:r>
          </a:p>
        </p:txBody>
      </p:sp>
      <p:pic>
        <p:nvPicPr>
          <p:cNvPr id="26633" name="Picture 25" descr="NASA insigniaCMYK"/>
          <p:cNvPicPr preferRelativeResize="0"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1000" y="92075"/>
            <a:ext cx="931863" cy="74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ounded Rectangle 18"/>
          <p:cNvSpPr/>
          <p:nvPr/>
        </p:nvSpPr>
        <p:spPr>
          <a:xfrm>
            <a:off x="76200" y="2209800"/>
            <a:ext cx="4572000" cy="1828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26635" name="TextBox 17"/>
          <p:cNvSpPr txBox="1">
            <a:spLocks noChangeArrowheads="1"/>
          </p:cNvSpPr>
          <p:nvPr/>
        </p:nvSpPr>
        <p:spPr bwMode="auto">
          <a:xfrm>
            <a:off x="152400" y="228600"/>
            <a:ext cx="77724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/>
              <a:t>Software Programs Derive Measurements from Photographs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4724400" y="4114800"/>
            <a:ext cx="4267200" cy="2209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8210" name="TextBox 17"/>
          <p:cNvSpPr txBox="1">
            <a:spLocks noChangeArrowheads="1"/>
          </p:cNvSpPr>
          <p:nvPr/>
        </p:nvSpPr>
        <p:spPr bwMode="auto">
          <a:xfrm>
            <a:off x="76200" y="4114800"/>
            <a:ext cx="4572000" cy="2288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35000"/>
              </a:spcBef>
              <a:tabLst>
                <a:tab pos="228600" algn="l"/>
                <a:tab pos="292100" algn="l"/>
              </a:tabLst>
              <a:defRPr/>
            </a:pPr>
            <a:r>
              <a:rPr lang="en-US" sz="1600" b="1" dirty="0">
                <a:latin typeface="Arial" charset="0"/>
              </a:rPr>
              <a:t>Partnership</a:t>
            </a:r>
          </a:p>
          <a:p>
            <a:pPr marL="228600" indent="-228600" eaLnBrk="0" hangingPunct="0">
              <a:spcBef>
                <a:spcPct val="35000"/>
              </a:spcBef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  <a:defRPr/>
            </a:pPr>
            <a:r>
              <a:rPr lang="en-US" sz="1400" dirty="0">
                <a:latin typeface="Arial" charset="0"/>
              </a:rPr>
              <a:t>A NASA scientist devised the program to measure the debris and, after the investigation, continued to improve the technology before it was made available for licensing</a:t>
            </a:r>
          </a:p>
          <a:p>
            <a:pPr marL="228600" indent="-228600" eaLnBrk="0" hangingPunct="0">
              <a:spcBef>
                <a:spcPct val="35000"/>
              </a:spcBef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  <a:defRPr/>
            </a:pPr>
            <a:r>
              <a:rPr lang="en-US" sz="1400" dirty="0">
                <a:latin typeface="Arial" charset="0"/>
              </a:rPr>
              <a:t>In 2008, DigiContractor </a:t>
            </a:r>
            <a:r>
              <a:rPr lang="en-US" sz="1400" dirty="0" smtClean="0">
                <a:latin typeface="Arial" charset="0"/>
              </a:rPr>
              <a:t>licensed the technology from </a:t>
            </a:r>
            <a:r>
              <a:rPr lang="en-US" sz="1400" dirty="0">
                <a:latin typeface="Arial" charset="0"/>
              </a:rPr>
              <a:t>NASA to </a:t>
            </a:r>
            <a:r>
              <a:rPr lang="en-US" sz="1400" dirty="0" smtClean="0">
                <a:latin typeface="Arial" charset="0"/>
              </a:rPr>
              <a:t>use in an existing </a:t>
            </a:r>
            <a:r>
              <a:rPr lang="en-US" sz="1400" dirty="0">
                <a:latin typeface="Arial" charset="0"/>
              </a:rPr>
              <a:t>line of software products called </a:t>
            </a:r>
            <a:r>
              <a:rPr lang="en-US" sz="1400" i="1" dirty="0">
                <a:latin typeface="Arial" charset="0"/>
              </a:rPr>
              <a:t>u</a:t>
            </a:r>
            <a:r>
              <a:rPr lang="en-US" sz="1400" dirty="0">
                <a:latin typeface="Arial" charset="0"/>
              </a:rPr>
              <a:t>PhotoMeasure</a:t>
            </a:r>
          </a:p>
          <a:p>
            <a:pPr marL="228600" indent="-228600" eaLnBrk="0" hangingPunct="0">
              <a:spcBef>
                <a:spcPct val="35000"/>
              </a:spcBef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  <a:defRPr/>
            </a:pPr>
            <a:endParaRPr lang="en-US" sz="1400" dirty="0">
              <a:latin typeface="Arial" charset="0"/>
            </a:endParaRPr>
          </a:p>
        </p:txBody>
      </p:sp>
      <p:pic>
        <p:nvPicPr>
          <p:cNvPr id="26638" name="Picture 14" descr="measure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76800" y="1143000"/>
            <a:ext cx="3733800" cy="2687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76200" y="4114800"/>
            <a:ext cx="4572000" cy="2209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8195" name="Rectangle 2"/>
          <p:cNvSpPr>
            <a:spLocks noChangeArrowheads="1"/>
          </p:cNvSpPr>
          <p:nvPr/>
        </p:nvSpPr>
        <p:spPr bwMode="auto">
          <a:xfrm>
            <a:off x="152400" y="2209800"/>
            <a:ext cx="4495800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ctr" eaLnBrk="0" hangingPunct="0">
              <a:spcBef>
                <a:spcPct val="35000"/>
              </a:spcBef>
              <a:tabLst>
                <a:tab pos="228600" algn="l"/>
                <a:tab pos="292100" algn="l"/>
              </a:tabLst>
              <a:defRPr/>
            </a:pPr>
            <a:r>
              <a:rPr lang="en-US" sz="1600" b="1" dirty="0">
                <a:latin typeface="Arial" charset="0"/>
              </a:rPr>
              <a:t>NASA Technology</a:t>
            </a:r>
          </a:p>
          <a:p>
            <a:pPr marL="228600" indent="-228600" eaLnBrk="0" hangingPunct="0">
              <a:spcBef>
                <a:spcPct val="35000"/>
              </a:spcBef>
              <a:buClr>
                <a:srgbClr val="790015"/>
              </a:buClr>
              <a:buFont typeface="Wingdings" pitchFamily="2" charset="2"/>
              <a:buChar char=""/>
              <a:tabLst>
                <a:tab pos="228600" algn="l"/>
                <a:tab pos="292100" algn="l"/>
              </a:tabLst>
              <a:defRPr/>
            </a:pPr>
            <a:r>
              <a:rPr lang="en-US" sz="1400" dirty="0">
                <a:latin typeface="Arial" charset="0"/>
              </a:rPr>
              <a:t>Most spacecraft are powered by multiple sources—such as solar, fuel, and battery—working together</a:t>
            </a:r>
          </a:p>
          <a:p>
            <a:pPr marL="228600" indent="-228600" eaLnBrk="0" hangingPunct="0">
              <a:spcBef>
                <a:spcPct val="35000"/>
              </a:spcBef>
              <a:buClr>
                <a:srgbClr val="790015"/>
              </a:buClr>
              <a:buFont typeface="Wingdings" pitchFamily="2" charset="2"/>
              <a:buChar char=""/>
              <a:tabLst>
                <a:tab pos="228600" algn="l"/>
                <a:tab pos="292100" algn="l"/>
              </a:tabLst>
              <a:defRPr/>
            </a:pPr>
            <a:r>
              <a:rPr lang="en-US" sz="1400" dirty="0">
                <a:latin typeface="Arial" charset="0"/>
              </a:rPr>
              <a:t>One initiative at Glenn focused on combining technologies for optimal power systems</a:t>
            </a:r>
          </a:p>
          <a:p>
            <a:pPr marL="228600" indent="-228600" eaLnBrk="0" hangingPunct="0">
              <a:spcBef>
                <a:spcPct val="35000"/>
              </a:spcBef>
              <a:buClr>
                <a:srgbClr val="790015"/>
              </a:buClr>
              <a:buFont typeface="Wingdings" pitchFamily="2" charset="2"/>
              <a:buChar char=""/>
              <a:tabLst>
                <a:tab pos="228600" algn="l"/>
                <a:tab pos="292100" algn="l"/>
              </a:tabLst>
              <a:defRPr/>
            </a:pPr>
            <a:r>
              <a:rPr lang="en-US" sz="1400" dirty="0">
                <a:latin typeface="Arial" charset="0"/>
              </a:rPr>
              <a:t>NASA developed supercapacitators to store energy electrostatically and interface with batteries</a:t>
            </a:r>
          </a:p>
        </p:txBody>
      </p:sp>
      <p:sp>
        <p:nvSpPr>
          <p:cNvPr id="27652" name="Rectangle 4"/>
          <p:cNvSpPr>
            <a:spLocks noChangeArrowheads="1"/>
          </p:cNvSpPr>
          <p:nvPr/>
        </p:nvSpPr>
        <p:spPr bwMode="auto">
          <a:xfrm>
            <a:off x="0" y="685800"/>
            <a:ext cx="44958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ctr" eaLnBrk="0" hangingPunct="0"/>
            <a:endParaRPr lang="en-US" sz="1600" b="1" i="1" dirty="0">
              <a:latin typeface="Arial" charset="0"/>
            </a:endParaRPr>
          </a:p>
          <a:p>
            <a:pPr algn="ctr" eaLnBrk="0" hangingPunct="0"/>
            <a:r>
              <a:rPr lang="en-US" sz="1600" b="1" i="1" dirty="0">
                <a:latin typeface="Arial" charset="0"/>
              </a:rPr>
              <a:t>Glenn Research Center</a:t>
            </a:r>
          </a:p>
          <a:p>
            <a:pPr algn="ctr" eaLnBrk="0" hangingPunct="0"/>
            <a:endParaRPr lang="en-US" sz="1600" b="1" i="1" dirty="0">
              <a:latin typeface="Arial" charset="0"/>
            </a:endParaRPr>
          </a:p>
          <a:p>
            <a:pPr algn="ctr" eaLnBrk="0" hangingPunct="0"/>
            <a:r>
              <a:rPr lang="en-US" sz="1600" b="1" i="1" dirty="0">
                <a:latin typeface="Arial" charset="0"/>
              </a:rPr>
              <a:t>NetGain Technologies LLC</a:t>
            </a:r>
          </a:p>
          <a:p>
            <a:pPr algn="ctr" eaLnBrk="0" hangingPunct="0"/>
            <a:r>
              <a:rPr lang="en-US" sz="1600" b="1" i="1" dirty="0">
                <a:latin typeface="Arial" charset="0"/>
              </a:rPr>
              <a:t>Lockport, Illinois</a:t>
            </a:r>
          </a:p>
          <a:p>
            <a:pPr algn="ctr" eaLnBrk="0" hangingPunct="0"/>
            <a:endParaRPr lang="en-US" sz="1600" b="1" i="1" dirty="0">
              <a:latin typeface="Arial" charset="0"/>
            </a:endParaRPr>
          </a:p>
        </p:txBody>
      </p:sp>
      <p:sp>
        <p:nvSpPr>
          <p:cNvPr id="27653" name="Rectangle 5"/>
          <p:cNvSpPr>
            <a:spLocks noChangeArrowheads="1"/>
          </p:cNvSpPr>
          <p:nvPr/>
        </p:nvSpPr>
        <p:spPr bwMode="auto">
          <a:xfrm>
            <a:off x="26988" y="101600"/>
            <a:ext cx="244475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0650" tIns="61912" rIns="120650" bIns="61912">
            <a:spAutoFit/>
          </a:bodyPr>
          <a:lstStyle/>
          <a:p>
            <a:pPr defTabSz="1516063" eaLnBrk="0" hangingPunct="0">
              <a:lnSpc>
                <a:spcPct val="90000"/>
              </a:lnSpc>
            </a:pPr>
            <a:endParaRPr lang="en-US" sz="1500" b="1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8199" name="Rectangle 6"/>
          <p:cNvSpPr>
            <a:spLocks noChangeArrowheads="1"/>
          </p:cNvSpPr>
          <p:nvPr/>
        </p:nvSpPr>
        <p:spPr bwMode="auto">
          <a:xfrm>
            <a:off x="4724400" y="4114800"/>
            <a:ext cx="4267200" cy="255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ctr" defTabSz="292100" eaLnBrk="0" hangingPunct="0">
              <a:tabLst>
                <a:tab pos="228600" algn="l"/>
                <a:tab pos="571500" algn="l"/>
                <a:tab pos="1663700" algn="l"/>
              </a:tabLst>
              <a:defRPr/>
            </a:pPr>
            <a:r>
              <a:rPr lang="en-US" sz="1600" b="1" dirty="0">
                <a:latin typeface="Arial" charset="0"/>
              </a:rPr>
              <a:t>Benefits</a:t>
            </a:r>
            <a:endParaRPr lang="en-US" sz="1600" dirty="0">
              <a:latin typeface="Arial" charset="0"/>
            </a:endParaRPr>
          </a:p>
          <a:p>
            <a:pPr marL="228600" indent="-228600" defTabSz="292100" eaLnBrk="0" hangingPunct="0">
              <a:spcBef>
                <a:spcPct val="50000"/>
              </a:spcBef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  <a:defRPr/>
            </a:pPr>
            <a:r>
              <a:rPr lang="en-US" sz="1400" dirty="0">
                <a:latin typeface="Arial" charset="0"/>
              </a:rPr>
              <a:t>The HRS benefits a range of vehicles, but especially short-distance, multiple-stop delivery </a:t>
            </a:r>
            <a:r>
              <a:rPr lang="en-US" sz="1400" dirty="0" smtClean="0">
                <a:latin typeface="Arial" charset="0"/>
              </a:rPr>
              <a:t>trucks; </a:t>
            </a:r>
            <a:r>
              <a:rPr lang="en-US" sz="1400" dirty="0">
                <a:latin typeface="Arial" charset="0"/>
              </a:rPr>
              <a:t>these can save 26 percent in fuel costs and see an improvement in performance</a:t>
            </a:r>
          </a:p>
          <a:p>
            <a:pPr marL="228600" indent="-228600" defTabSz="292100" eaLnBrk="0" hangingPunct="0">
              <a:spcBef>
                <a:spcPct val="50000"/>
              </a:spcBef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  <a:defRPr/>
            </a:pPr>
            <a:r>
              <a:rPr lang="en-US" sz="1400" dirty="0">
                <a:latin typeface="Arial" charset="0"/>
              </a:rPr>
              <a:t>NetGain’s sales help keep 150 dealers in business and support 100 manufacturing jobs; engines repay their cost through savings in about 3 years</a:t>
            </a:r>
          </a:p>
          <a:p>
            <a:pPr marL="228600" indent="-228600" defTabSz="292100" eaLnBrk="0" hangingPunct="0">
              <a:spcBef>
                <a:spcPct val="50000"/>
              </a:spcBef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  <a:defRPr/>
            </a:pPr>
            <a:endParaRPr lang="en-US" sz="1200" dirty="0">
              <a:latin typeface="Arial" charset="0"/>
            </a:endParaRPr>
          </a:p>
        </p:txBody>
      </p:sp>
      <p:sp>
        <p:nvSpPr>
          <p:cNvPr id="27655" name="Rectangle 7"/>
          <p:cNvSpPr>
            <a:spLocks noChangeArrowheads="1"/>
          </p:cNvSpPr>
          <p:nvPr/>
        </p:nvSpPr>
        <p:spPr bwMode="auto">
          <a:xfrm>
            <a:off x="117475" y="6342063"/>
            <a:ext cx="16716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eaLnBrk="0" hangingPunct="0"/>
            <a:endParaRPr lang="en-US" sz="900" b="1" i="1">
              <a:latin typeface="Arial" charset="0"/>
            </a:endParaRPr>
          </a:p>
          <a:p>
            <a:pPr eaLnBrk="0" hangingPunct="0"/>
            <a:r>
              <a:rPr lang="en-US" sz="900" b="1" i="1">
                <a:latin typeface="Arial" charset="0"/>
              </a:rPr>
              <a:t>Spinoff 2011</a:t>
            </a:r>
          </a:p>
        </p:txBody>
      </p:sp>
      <p:sp>
        <p:nvSpPr>
          <p:cNvPr id="27656" name="Rectangle 14"/>
          <p:cNvSpPr>
            <a:spLocks noChangeArrowheads="1"/>
          </p:cNvSpPr>
          <p:nvPr/>
        </p:nvSpPr>
        <p:spPr bwMode="auto">
          <a:xfrm rot="10800000" flipV="1">
            <a:off x="6172200" y="6511925"/>
            <a:ext cx="2895600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r" eaLnBrk="0" hangingPunct="0"/>
            <a:r>
              <a:rPr lang="en-US" sz="900" b="1" i="1">
                <a:latin typeface="Arial" charset="0"/>
              </a:rPr>
              <a:t>Consumer Goods</a:t>
            </a:r>
          </a:p>
        </p:txBody>
      </p:sp>
      <p:pic>
        <p:nvPicPr>
          <p:cNvPr id="27657" name="Picture 25" descr="NASA insigniaCMYK"/>
          <p:cNvPicPr preferRelativeResize="0"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1000" y="92075"/>
            <a:ext cx="931863" cy="74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ounded Rectangle 18"/>
          <p:cNvSpPr/>
          <p:nvPr/>
        </p:nvSpPr>
        <p:spPr>
          <a:xfrm>
            <a:off x="76200" y="2209800"/>
            <a:ext cx="4572000" cy="1828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27659" name="TextBox 17"/>
          <p:cNvSpPr txBox="1">
            <a:spLocks noChangeArrowheads="1"/>
          </p:cNvSpPr>
          <p:nvPr/>
        </p:nvSpPr>
        <p:spPr bwMode="auto">
          <a:xfrm>
            <a:off x="152400" y="228600"/>
            <a:ext cx="77724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/>
              <a:t>Retrofits Convert Gas Vehicles Into Hybrids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4724400" y="4114800"/>
            <a:ext cx="4267200" cy="2209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8210" name="TextBox 17"/>
          <p:cNvSpPr txBox="1">
            <a:spLocks noChangeArrowheads="1"/>
          </p:cNvSpPr>
          <p:nvPr/>
        </p:nvSpPr>
        <p:spPr bwMode="auto">
          <a:xfrm>
            <a:off x="76200" y="4114800"/>
            <a:ext cx="4572000" cy="2287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35000"/>
              </a:spcBef>
              <a:tabLst>
                <a:tab pos="228600" algn="l"/>
                <a:tab pos="292100" algn="l"/>
              </a:tabLst>
              <a:defRPr/>
            </a:pPr>
            <a:r>
              <a:rPr lang="en-US" sz="1600" b="1" dirty="0">
                <a:latin typeface="Arial" charset="0"/>
              </a:rPr>
              <a:t>Partnership</a:t>
            </a:r>
          </a:p>
          <a:p>
            <a:pPr marL="228600" indent="-228600" eaLnBrk="0" hangingPunct="0">
              <a:spcBef>
                <a:spcPct val="35000"/>
              </a:spcBef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  <a:defRPr/>
            </a:pPr>
            <a:r>
              <a:rPr lang="en-US" sz="1400" dirty="0">
                <a:latin typeface="Arial" charset="0"/>
              </a:rPr>
              <a:t>To test the capabilities of supercapacitators, NASA studied their effectiveness in powering a dragster </a:t>
            </a:r>
          </a:p>
          <a:p>
            <a:pPr marL="228600" indent="-228600" eaLnBrk="0" hangingPunct="0">
              <a:spcBef>
                <a:spcPct val="35000"/>
              </a:spcBef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  <a:defRPr/>
            </a:pPr>
            <a:r>
              <a:rPr lang="en-US" sz="1400" dirty="0">
                <a:latin typeface="Arial" charset="0"/>
              </a:rPr>
              <a:t>The NASA Illinois Commercialization Center worked with NetGain to turn a gas-powered dragster into a hybrid using the Hybrid Retrofit System (HRS)</a:t>
            </a:r>
          </a:p>
          <a:p>
            <a:pPr marL="228600" indent="-228600" eaLnBrk="0" hangingPunct="0">
              <a:spcBef>
                <a:spcPct val="35000"/>
              </a:spcBef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  <a:defRPr/>
            </a:pPr>
            <a:r>
              <a:rPr lang="en-US" sz="1400" dirty="0">
                <a:latin typeface="Arial" charset="0"/>
              </a:rPr>
              <a:t>NASA collected significant data from the tests, and NetGain used the technology to develop electric and HRS engines for vehicles</a:t>
            </a:r>
          </a:p>
        </p:txBody>
      </p:sp>
      <p:pic>
        <p:nvPicPr>
          <p:cNvPr id="27662" name="Picture 16" descr="dragster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76800" y="1600200"/>
            <a:ext cx="3886200" cy="212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76200" y="4114800"/>
            <a:ext cx="4572000" cy="2209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8195" name="Rectangle 2"/>
          <p:cNvSpPr>
            <a:spLocks noChangeArrowheads="1"/>
          </p:cNvSpPr>
          <p:nvPr/>
        </p:nvSpPr>
        <p:spPr bwMode="auto">
          <a:xfrm>
            <a:off x="76200" y="2209800"/>
            <a:ext cx="4572000" cy="178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ctr" eaLnBrk="0" hangingPunct="0">
              <a:spcBef>
                <a:spcPct val="35000"/>
              </a:spcBef>
              <a:tabLst>
                <a:tab pos="228600" algn="l"/>
                <a:tab pos="292100" algn="l"/>
              </a:tabLst>
              <a:defRPr/>
            </a:pPr>
            <a:r>
              <a:rPr lang="en-US" sz="1600" b="1" dirty="0">
                <a:latin typeface="Arial" charset="0"/>
              </a:rPr>
              <a:t>NASA Technology</a:t>
            </a:r>
          </a:p>
          <a:p>
            <a:pPr marL="228600" indent="-228600" eaLnBrk="0" hangingPunct="0">
              <a:spcBef>
                <a:spcPct val="35000"/>
              </a:spcBef>
              <a:buClr>
                <a:srgbClr val="790015"/>
              </a:buClr>
              <a:buFont typeface="Wingdings" pitchFamily="2" charset="2"/>
              <a:buChar char=""/>
              <a:tabLst>
                <a:tab pos="228600" algn="l"/>
                <a:tab pos="292100" algn="l"/>
              </a:tabLst>
              <a:defRPr/>
            </a:pPr>
            <a:r>
              <a:rPr lang="en-US" sz="1400" dirty="0">
                <a:latin typeface="Arial" charset="0"/>
              </a:rPr>
              <a:t>NASA’s Learning Technologies program aims to inspire students to pursue careers in the areas of science, technology, engineering, and math (STEM)</a:t>
            </a:r>
          </a:p>
          <a:p>
            <a:pPr marL="228600" indent="-228600" eaLnBrk="0" hangingPunct="0">
              <a:spcBef>
                <a:spcPct val="35000"/>
              </a:spcBef>
              <a:buClr>
                <a:srgbClr val="790015"/>
              </a:buClr>
              <a:buFont typeface="Wingdings" pitchFamily="2" charset="2"/>
              <a:buChar char=""/>
              <a:tabLst>
                <a:tab pos="228600" algn="l"/>
                <a:tab pos="292100" algn="l"/>
              </a:tabLst>
              <a:defRPr/>
            </a:pPr>
            <a:r>
              <a:rPr lang="en-US" sz="1400" dirty="0">
                <a:latin typeface="Arial" charset="0"/>
              </a:rPr>
              <a:t>As a part of NASA’s effort to increase the number of students engaged in these disciplines, it researched the possibility of an online game to generate interest</a:t>
            </a:r>
            <a:endParaRPr lang="en-US" sz="1600" b="1" dirty="0">
              <a:latin typeface="Arial" charset="0"/>
            </a:endParaRPr>
          </a:p>
        </p:txBody>
      </p:sp>
      <p:sp>
        <p:nvSpPr>
          <p:cNvPr id="28676" name="Rectangle 4"/>
          <p:cNvSpPr>
            <a:spLocks noChangeArrowheads="1"/>
          </p:cNvSpPr>
          <p:nvPr/>
        </p:nvSpPr>
        <p:spPr bwMode="auto">
          <a:xfrm>
            <a:off x="0" y="533400"/>
            <a:ext cx="4495800" cy="1508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ctr" eaLnBrk="0" hangingPunct="0"/>
            <a:endParaRPr lang="en-US" sz="1600" b="1" i="1" dirty="0">
              <a:latin typeface="Arial" charset="0"/>
            </a:endParaRPr>
          </a:p>
          <a:p>
            <a:pPr algn="ctr" eaLnBrk="0" hangingPunct="0"/>
            <a:r>
              <a:rPr lang="en-US" sz="1600" b="1" i="1" dirty="0">
                <a:latin typeface="Arial" charset="0"/>
              </a:rPr>
              <a:t>Goddard Space Flight Center</a:t>
            </a:r>
          </a:p>
          <a:p>
            <a:pPr algn="ctr" eaLnBrk="0" hangingPunct="0"/>
            <a:endParaRPr lang="en-US" sz="1600" b="1" i="1" dirty="0">
              <a:latin typeface="Arial" charset="0"/>
            </a:endParaRPr>
          </a:p>
          <a:p>
            <a:pPr algn="ctr" eaLnBrk="0" hangingPunct="0"/>
            <a:r>
              <a:rPr lang="en-US" sz="1400" b="1" i="1" dirty="0">
                <a:latin typeface="Arial" charset="0"/>
              </a:rPr>
              <a:t>Army Game </a:t>
            </a:r>
            <a:r>
              <a:rPr lang="en-US" sz="1400" b="1" i="1" dirty="0" smtClean="0">
                <a:latin typeface="Arial" charset="0"/>
              </a:rPr>
              <a:t>Studio, Redstone Arsenal, Alabama </a:t>
            </a:r>
            <a:endParaRPr lang="en-US" sz="1400" b="1" i="1" dirty="0">
              <a:latin typeface="Arial" charset="0"/>
            </a:endParaRPr>
          </a:p>
          <a:p>
            <a:pPr algn="ctr" eaLnBrk="0" hangingPunct="0"/>
            <a:r>
              <a:rPr lang="en-US" sz="1400" b="1" i="1" dirty="0">
                <a:latin typeface="Arial" charset="0"/>
              </a:rPr>
              <a:t>Virtual </a:t>
            </a:r>
            <a:r>
              <a:rPr lang="en-US" sz="1400" b="1" i="1" dirty="0" smtClean="0">
                <a:latin typeface="Arial" charset="0"/>
              </a:rPr>
              <a:t>Heroes, Raleigh</a:t>
            </a:r>
            <a:r>
              <a:rPr lang="en-US" sz="1400" b="1" i="1" dirty="0">
                <a:latin typeface="Arial" charset="0"/>
              </a:rPr>
              <a:t>, North Carolina</a:t>
            </a:r>
          </a:p>
          <a:p>
            <a:pPr algn="ctr" eaLnBrk="0" hangingPunct="0"/>
            <a:endParaRPr lang="en-US" sz="1600" b="1" i="1" dirty="0">
              <a:latin typeface="Arial" charset="0"/>
            </a:endParaRPr>
          </a:p>
        </p:txBody>
      </p:sp>
      <p:sp>
        <p:nvSpPr>
          <p:cNvPr id="28677" name="Rectangle 5"/>
          <p:cNvSpPr>
            <a:spLocks noChangeArrowheads="1"/>
          </p:cNvSpPr>
          <p:nvPr/>
        </p:nvSpPr>
        <p:spPr bwMode="auto">
          <a:xfrm>
            <a:off x="26988" y="101600"/>
            <a:ext cx="244475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0650" tIns="61912" rIns="120650" bIns="61912">
            <a:spAutoFit/>
          </a:bodyPr>
          <a:lstStyle/>
          <a:p>
            <a:pPr defTabSz="1516063" eaLnBrk="0" hangingPunct="0">
              <a:lnSpc>
                <a:spcPct val="90000"/>
              </a:lnSpc>
            </a:pPr>
            <a:endParaRPr lang="en-US" sz="1500" b="1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8199" name="Rectangle 6"/>
          <p:cNvSpPr>
            <a:spLocks noChangeArrowheads="1"/>
          </p:cNvSpPr>
          <p:nvPr/>
        </p:nvSpPr>
        <p:spPr bwMode="auto">
          <a:xfrm>
            <a:off x="4724400" y="4114800"/>
            <a:ext cx="4267200" cy="2419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ctr" defTabSz="292100" eaLnBrk="0" hangingPunct="0">
              <a:tabLst>
                <a:tab pos="228600" algn="l"/>
                <a:tab pos="571500" algn="l"/>
                <a:tab pos="1663700" algn="l"/>
              </a:tabLst>
              <a:defRPr/>
            </a:pPr>
            <a:r>
              <a:rPr lang="en-US" sz="1600" b="1" dirty="0">
                <a:latin typeface="Arial" charset="0"/>
              </a:rPr>
              <a:t>Benefits</a:t>
            </a:r>
            <a:endParaRPr lang="en-US" sz="1600" dirty="0">
              <a:latin typeface="Arial" charset="0"/>
            </a:endParaRPr>
          </a:p>
          <a:p>
            <a:pPr marL="228600" indent="-228600" defTabSz="292100" eaLnBrk="0" hangingPunct="0">
              <a:spcBef>
                <a:spcPct val="50000"/>
              </a:spcBef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  <a:defRPr/>
            </a:pPr>
            <a:r>
              <a:rPr lang="en-US" sz="1400" dirty="0" smtClean="0">
                <a:latin typeface="Arial" charset="0"/>
              </a:rPr>
              <a:t>The first game, the award-winning </a:t>
            </a:r>
            <a:r>
              <a:rPr lang="en-US" sz="1400" i="1" dirty="0" smtClean="0">
                <a:latin typeface="Arial" charset="0"/>
              </a:rPr>
              <a:t>Moonbase Alpha</a:t>
            </a:r>
            <a:r>
              <a:rPr lang="en-US" sz="1400" dirty="0" smtClean="0">
                <a:latin typeface="Arial" charset="0"/>
              </a:rPr>
              <a:t>, was </a:t>
            </a:r>
            <a:r>
              <a:rPr lang="en-US" sz="1400" dirty="0">
                <a:latin typeface="Arial" charset="0"/>
              </a:rPr>
              <a:t>downloaded over 300,000 times</a:t>
            </a:r>
            <a:endParaRPr lang="en-US" sz="1400" i="1" dirty="0">
              <a:latin typeface="Arial" charset="0"/>
            </a:endParaRPr>
          </a:p>
          <a:p>
            <a:pPr marL="228600" indent="-228600" defTabSz="292100" eaLnBrk="0" hangingPunct="0">
              <a:spcBef>
                <a:spcPct val="50000"/>
              </a:spcBef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  <a:defRPr/>
            </a:pPr>
            <a:r>
              <a:rPr lang="en-US" sz="1400" dirty="0">
                <a:latin typeface="Arial" charset="0"/>
              </a:rPr>
              <a:t>Both games reward skills in math, physics, science, and </a:t>
            </a:r>
            <a:r>
              <a:rPr lang="en-US" sz="1400" dirty="0" smtClean="0">
                <a:latin typeface="Arial" charset="0"/>
              </a:rPr>
              <a:t>engineering</a:t>
            </a:r>
            <a:endParaRPr lang="en-US" sz="1400" dirty="0">
              <a:latin typeface="Arial" charset="0"/>
            </a:endParaRPr>
          </a:p>
          <a:p>
            <a:pPr marL="228600" indent="-228600" defTabSz="292100" eaLnBrk="0" hangingPunct="0">
              <a:spcBef>
                <a:spcPct val="50000"/>
              </a:spcBef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  <a:defRPr/>
            </a:pPr>
            <a:r>
              <a:rPr lang="en-US" sz="1400" dirty="0">
                <a:latin typeface="Arial" charset="0"/>
              </a:rPr>
              <a:t>Curricular support materials are being developed to incorporate </a:t>
            </a:r>
            <a:r>
              <a:rPr lang="en-US" sz="1400" i="1" dirty="0">
                <a:latin typeface="Arial" charset="0"/>
              </a:rPr>
              <a:t>Moonbase Alpha</a:t>
            </a:r>
            <a:r>
              <a:rPr lang="en-US" sz="1400" dirty="0">
                <a:latin typeface="Arial" charset="0"/>
              </a:rPr>
              <a:t> and </a:t>
            </a:r>
            <a:r>
              <a:rPr lang="en-US" sz="1400" i="1" dirty="0">
                <a:latin typeface="Arial" charset="0"/>
              </a:rPr>
              <a:t>Astronaut: Moon, Mars, and Beyond</a:t>
            </a:r>
            <a:r>
              <a:rPr lang="en-US" sz="1400" dirty="0">
                <a:latin typeface="Arial" charset="0"/>
              </a:rPr>
              <a:t> into the classroom</a:t>
            </a:r>
          </a:p>
          <a:p>
            <a:pPr marL="228600" indent="-228600" defTabSz="292100" eaLnBrk="0" hangingPunct="0">
              <a:spcBef>
                <a:spcPct val="35000"/>
              </a:spcBef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  <a:defRPr/>
            </a:pPr>
            <a:endParaRPr lang="en-US" sz="1200" dirty="0">
              <a:latin typeface="Arial" charset="0"/>
            </a:endParaRPr>
          </a:p>
        </p:txBody>
      </p:sp>
      <p:sp>
        <p:nvSpPr>
          <p:cNvPr id="28679" name="Rectangle 7"/>
          <p:cNvSpPr>
            <a:spLocks noChangeArrowheads="1"/>
          </p:cNvSpPr>
          <p:nvPr/>
        </p:nvSpPr>
        <p:spPr bwMode="auto">
          <a:xfrm>
            <a:off x="117475" y="6342063"/>
            <a:ext cx="16716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eaLnBrk="0" hangingPunct="0"/>
            <a:endParaRPr lang="en-US" sz="900" b="1" i="1">
              <a:latin typeface="Arial" charset="0"/>
            </a:endParaRPr>
          </a:p>
          <a:p>
            <a:pPr eaLnBrk="0" hangingPunct="0"/>
            <a:r>
              <a:rPr lang="en-US" sz="900" b="1" i="1">
                <a:latin typeface="Arial" charset="0"/>
              </a:rPr>
              <a:t>Spinoff 2011</a:t>
            </a:r>
          </a:p>
        </p:txBody>
      </p:sp>
      <p:sp>
        <p:nvSpPr>
          <p:cNvPr id="28680" name="Rectangle 14"/>
          <p:cNvSpPr>
            <a:spLocks noChangeArrowheads="1"/>
          </p:cNvSpPr>
          <p:nvPr/>
        </p:nvSpPr>
        <p:spPr bwMode="auto">
          <a:xfrm rot="10800000" flipV="1">
            <a:off x="6172200" y="6511925"/>
            <a:ext cx="2895600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r" eaLnBrk="0" hangingPunct="0"/>
            <a:r>
              <a:rPr lang="en-US" sz="900" b="1" i="1">
                <a:latin typeface="Arial" charset="0"/>
              </a:rPr>
              <a:t>Consumer Goods</a:t>
            </a:r>
          </a:p>
        </p:txBody>
      </p:sp>
      <p:pic>
        <p:nvPicPr>
          <p:cNvPr id="28681" name="Picture 25" descr="NASA insigniaCMYK"/>
          <p:cNvPicPr preferRelativeResize="0"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1000" y="92075"/>
            <a:ext cx="931863" cy="74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ounded Rectangle 18"/>
          <p:cNvSpPr/>
          <p:nvPr/>
        </p:nvSpPr>
        <p:spPr>
          <a:xfrm>
            <a:off x="76200" y="2209800"/>
            <a:ext cx="4572000" cy="1828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28683" name="TextBox 17"/>
          <p:cNvSpPr txBox="1">
            <a:spLocks noChangeArrowheads="1"/>
          </p:cNvSpPr>
          <p:nvPr/>
        </p:nvSpPr>
        <p:spPr bwMode="auto">
          <a:xfrm>
            <a:off x="152400" y="228600"/>
            <a:ext cx="77724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/>
              <a:t>NASA Missions Inspire Online Video Games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4724400" y="4114800"/>
            <a:ext cx="4267200" cy="2209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8210" name="TextBox 17"/>
          <p:cNvSpPr txBox="1">
            <a:spLocks noChangeArrowheads="1"/>
          </p:cNvSpPr>
          <p:nvPr/>
        </p:nvSpPr>
        <p:spPr bwMode="auto">
          <a:xfrm>
            <a:off x="76200" y="4114800"/>
            <a:ext cx="4572000" cy="207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35000"/>
              </a:spcBef>
              <a:tabLst>
                <a:tab pos="228600" algn="l"/>
                <a:tab pos="292100" algn="l"/>
              </a:tabLst>
              <a:defRPr/>
            </a:pPr>
            <a:r>
              <a:rPr lang="en-US" sz="1600" b="1" dirty="0">
                <a:latin typeface="Arial" charset="0"/>
              </a:rPr>
              <a:t>Partnership</a:t>
            </a:r>
          </a:p>
          <a:p>
            <a:pPr marL="228600" indent="-228600" eaLnBrk="0" hangingPunct="0">
              <a:spcBef>
                <a:spcPct val="35000"/>
              </a:spcBef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  <a:defRPr/>
            </a:pPr>
            <a:r>
              <a:rPr lang="en-US" sz="1400" dirty="0">
                <a:latin typeface="Arial" charset="0"/>
              </a:rPr>
              <a:t>In 2009, NASA funded the development of a 3D massively multiplayer online game (MMOG)</a:t>
            </a:r>
          </a:p>
          <a:p>
            <a:pPr marL="228600" indent="-228600" eaLnBrk="0" hangingPunct="0">
              <a:spcBef>
                <a:spcPct val="35000"/>
              </a:spcBef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  <a:defRPr/>
            </a:pPr>
            <a:r>
              <a:rPr lang="en-US" sz="1400" dirty="0">
                <a:latin typeface="Arial" charset="0"/>
              </a:rPr>
              <a:t>The success of the game inspired a Space Act Agreement to create a sequel, now in production</a:t>
            </a:r>
          </a:p>
          <a:p>
            <a:pPr marL="228600" indent="-228600" eaLnBrk="0" hangingPunct="0">
              <a:spcBef>
                <a:spcPct val="35000"/>
              </a:spcBef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  <a:defRPr/>
            </a:pPr>
            <a:r>
              <a:rPr lang="en-US" sz="1400" dirty="0">
                <a:latin typeface="Arial" charset="0"/>
              </a:rPr>
              <a:t>The first game uses real NASA lunar architecture plans; its sequel will feature a variety of real NASA engineering and science missions</a:t>
            </a:r>
          </a:p>
        </p:txBody>
      </p:sp>
      <p:pic>
        <p:nvPicPr>
          <p:cNvPr id="28686" name="Picture 14" descr="moonbase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76800" y="1295400"/>
            <a:ext cx="3757613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76200" y="4114800"/>
            <a:ext cx="4572000" cy="2209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8195" name="Rectangle 2"/>
          <p:cNvSpPr>
            <a:spLocks noChangeArrowheads="1"/>
          </p:cNvSpPr>
          <p:nvPr/>
        </p:nvSpPr>
        <p:spPr bwMode="auto">
          <a:xfrm>
            <a:off x="76200" y="2209800"/>
            <a:ext cx="4572000" cy="178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ctr" eaLnBrk="0" hangingPunct="0">
              <a:spcBef>
                <a:spcPct val="35000"/>
              </a:spcBef>
              <a:tabLst>
                <a:tab pos="228600" algn="l"/>
                <a:tab pos="292100" algn="l"/>
              </a:tabLst>
              <a:defRPr/>
            </a:pPr>
            <a:r>
              <a:rPr lang="en-US" sz="1600" b="1" dirty="0">
                <a:latin typeface="Arial" charset="0"/>
              </a:rPr>
              <a:t>NASA Technology</a:t>
            </a:r>
          </a:p>
          <a:p>
            <a:pPr marL="228600" indent="-228600" eaLnBrk="0" hangingPunct="0">
              <a:spcBef>
                <a:spcPct val="35000"/>
              </a:spcBef>
              <a:buClr>
                <a:srgbClr val="790015"/>
              </a:buClr>
              <a:buFont typeface="Wingdings" pitchFamily="2" charset="2"/>
              <a:buChar char=""/>
              <a:tabLst>
                <a:tab pos="228600" algn="l"/>
                <a:tab pos="292100" algn="l"/>
              </a:tabLst>
              <a:defRPr/>
            </a:pPr>
            <a:r>
              <a:rPr lang="en-US" sz="1400" dirty="0">
                <a:latin typeface="Arial" charset="0"/>
              </a:rPr>
              <a:t>The unique conditions of microgravity can be debilitating to astronauts, causing everything from mild disorientation to nausea to severe vomiting</a:t>
            </a:r>
          </a:p>
          <a:p>
            <a:pPr marL="228600" indent="-228600" eaLnBrk="0" hangingPunct="0">
              <a:spcBef>
                <a:spcPct val="35000"/>
              </a:spcBef>
              <a:buClr>
                <a:srgbClr val="790015"/>
              </a:buClr>
              <a:buFont typeface="Wingdings" pitchFamily="2" charset="2"/>
              <a:buChar char=""/>
              <a:tabLst>
                <a:tab pos="228600" algn="l"/>
                <a:tab pos="292100" algn="l"/>
              </a:tabLst>
              <a:defRPr/>
            </a:pPr>
            <a:r>
              <a:rPr lang="en-US" sz="1400" dirty="0">
                <a:latin typeface="Arial" charset="0"/>
              </a:rPr>
              <a:t>In order to combat these symptoms, NASA has devised a variety of equipment to induce and monitor the physiological problems caused by microgravity</a:t>
            </a:r>
            <a:endParaRPr lang="en-US" sz="1600" b="1" dirty="0">
              <a:latin typeface="Arial" charset="0"/>
            </a:endParaRPr>
          </a:p>
        </p:txBody>
      </p:sp>
      <p:sp>
        <p:nvSpPr>
          <p:cNvPr id="29700" name="Rectangle 4"/>
          <p:cNvSpPr>
            <a:spLocks noChangeArrowheads="1"/>
          </p:cNvSpPr>
          <p:nvPr/>
        </p:nvSpPr>
        <p:spPr bwMode="auto">
          <a:xfrm>
            <a:off x="0" y="685800"/>
            <a:ext cx="44958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ctr" eaLnBrk="0" hangingPunct="0"/>
            <a:endParaRPr lang="en-US" sz="1600" b="1" i="1">
              <a:latin typeface="Arial" charset="0"/>
            </a:endParaRPr>
          </a:p>
          <a:p>
            <a:pPr algn="ctr" eaLnBrk="0" hangingPunct="0"/>
            <a:r>
              <a:rPr lang="en-US" sz="1600" b="1" i="1">
                <a:latin typeface="Arial" charset="0"/>
              </a:rPr>
              <a:t>Ames Research Center</a:t>
            </a:r>
          </a:p>
          <a:p>
            <a:pPr algn="ctr" eaLnBrk="0" hangingPunct="0"/>
            <a:endParaRPr lang="en-US" sz="1600" b="1" i="1">
              <a:latin typeface="Arial" charset="0"/>
            </a:endParaRPr>
          </a:p>
          <a:p>
            <a:pPr algn="ctr" eaLnBrk="0" hangingPunct="0"/>
            <a:r>
              <a:rPr lang="en-US" sz="1600" b="1" i="1">
                <a:latin typeface="Arial" charset="0"/>
              </a:rPr>
              <a:t>Zephyr Technology</a:t>
            </a:r>
          </a:p>
          <a:p>
            <a:pPr algn="ctr" eaLnBrk="0" hangingPunct="0"/>
            <a:r>
              <a:rPr lang="en-US" sz="1600" b="1" i="1">
                <a:latin typeface="Arial" charset="0"/>
              </a:rPr>
              <a:t>Annapolis, Maryland</a:t>
            </a:r>
          </a:p>
          <a:p>
            <a:pPr algn="ctr" eaLnBrk="0" hangingPunct="0"/>
            <a:endParaRPr lang="en-US" sz="1600" b="1" i="1">
              <a:latin typeface="Arial" charset="0"/>
            </a:endParaRPr>
          </a:p>
        </p:txBody>
      </p:sp>
      <p:sp>
        <p:nvSpPr>
          <p:cNvPr id="29701" name="Rectangle 5"/>
          <p:cNvSpPr>
            <a:spLocks noChangeArrowheads="1"/>
          </p:cNvSpPr>
          <p:nvPr/>
        </p:nvSpPr>
        <p:spPr bwMode="auto">
          <a:xfrm>
            <a:off x="26988" y="101600"/>
            <a:ext cx="244475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0650" tIns="61912" rIns="120650" bIns="61912">
            <a:spAutoFit/>
          </a:bodyPr>
          <a:lstStyle/>
          <a:p>
            <a:pPr defTabSz="1516063" eaLnBrk="0" hangingPunct="0">
              <a:lnSpc>
                <a:spcPct val="90000"/>
              </a:lnSpc>
            </a:pPr>
            <a:endParaRPr lang="en-US" sz="1500" b="1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8199" name="Rectangle 6"/>
          <p:cNvSpPr>
            <a:spLocks noChangeArrowheads="1"/>
          </p:cNvSpPr>
          <p:nvPr/>
        </p:nvSpPr>
        <p:spPr bwMode="auto">
          <a:xfrm>
            <a:off x="4724400" y="4114800"/>
            <a:ext cx="4267200" cy="217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ctr" defTabSz="292100" eaLnBrk="0" hangingPunct="0">
              <a:tabLst>
                <a:tab pos="228600" algn="l"/>
                <a:tab pos="571500" algn="l"/>
                <a:tab pos="1663700" algn="l"/>
              </a:tabLst>
              <a:defRPr/>
            </a:pPr>
            <a:r>
              <a:rPr lang="en-US" sz="1600" b="1" dirty="0">
                <a:latin typeface="Arial" charset="0"/>
              </a:rPr>
              <a:t>Benefits</a:t>
            </a:r>
            <a:endParaRPr lang="en-US" sz="1600" dirty="0">
              <a:latin typeface="Arial" charset="0"/>
            </a:endParaRPr>
          </a:p>
          <a:p>
            <a:pPr marL="228600" indent="-228600" defTabSz="292100" eaLnBrk="0" hangingPunct="0">
              <a:spcBef>
                <a:spcPct val="50000"/>
              </a:spcBef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  <a:defRPr/>
            </a:pPr>
            <a:r>
              <a:rPr lang="en-US" sz="1400" dirty="0">
                <a:latin typeface="Arial" charset="0"/>
              </a:rPr>
              <a:t>The BioHarness is Zephyr’s primary product for monitoring physiological status</a:t>
            </a:r>
          </a:p>
          <a:p>
            <a:pPr marL="228600" indent="-228600" defTabSz="292100" eaLnBrk="0" hangingPunct="0">
              <a:spcBef>
                <a:spcPct val="50000"/>
              </a:spcBef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  <a:defRPr/>
            </a:pPr>
            <a:r>
              <a:rPr lang="en-US" sz="1400" dirty="0">
                <a:latin typeface="Arial" charset="0"/>
              </a:rPr>
              <a:t>Well-suited for fitness applications, it is used by numerous professional sports teams; Under </a:t>
            </a:r>
            <a:r>
              <a:rPr lang="en-US" sz="1400" dirty="0" smtClean="0">
                <a:latin typeface="Arial" charset="0"/>
              </a:rPr>
              <a:t>Armour </a:t>
            </a:r>
            <a:r>
              <a:rPr lang="en-US" sz="1400" dirty="0">
                <a:latin typeface="Arial" charset="0"/>
              </a:rPr>
              <a:t>will soon be making a BioHarness shirt</a:t>
            </a:r>
          </a:p>
          <a:p>
            <a:pPr marL="228600" indent="-228600" defTabSz="292100" eaLnBrk="0" hangingPunct="0">
              <a:spcBef>
                <a:spcPct val="50000"/>
              </a:spcBef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  <a:defRPr/>
            </a:pPr>
            <a:r>
              <a:rPr lang="en-US" sz="1400" dirty="0">
                <a:latin typeface="Arial" charset="0"/>
              </a:rPr>
              <a:t>Zephyr has adapted its technology for use with the military, first responders, and firemen</a:t>
            </a:r>
          </a:p>
        </p:txBody>
      </p:sp>
      <p:sp>
        <p:nvSpPr>
          <p:cNvPr id="29703" name="Rectangle 7"/>
          <p:cNvSpPr>
            <a:spLocks noChangeArrowheads="1"/>
          </p:cNvSpPr>
          <p:nvPr/>
        </p:nvSpPr>
        <p:spPr bwMode="auto">
          <a:xfrm>
            <a:off x="117475" y="6342063"/>
            <a:ext cx="16716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eaLnBrk="0" hangingPunct="0"/>
            <a:endParaRPr lang="en-US" sz="900" b="1" i="1">
              <a:latin typeface="Arial" charset="0"/>
            </a:endParaRPr>
          </a:p>
          <a:p>
            <a:pPr eaLnBrk="0" hangingPunct="0"/>
            <a:r>
              <a:rPr lang="en-US" sz="900" b="1" i="1">
                <a:latin typeface="Arial" charset="0"/>
              </a:rPr>
              <a:t>Spinoff 2011</a:t>
            </a:r>
          </a:p>
        </p:txBody>
      </p:sp>
      <p:sp>
        <p:nvSpPr>
          <p:cNvPr id="29704" name="Rectangle 14"/>
          <p:cNvSpPr>
            <a:spLocks noChangeArrowheads="1"/>
          </p:cNvSpPr>
          <p:nvPr/>
        </p:nvSpPr>
        <p:spPr bwMode="auto">
          <a:xfrm rot="10800000" flipV="1">
            <a:off x="6172200" y="6511925"/>
            <a:ext cx="2895600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r" eaLnBrk="0" hangingPunct="0"/>
            <a:r>
              <a:rPr lang="en-US" sz="900" b="1" i="1">
                <a:latin typeface="Arial" charset="0"/>
              </a:rPr>
              <a:t>Consumer Goods</a:t>
            </a:r>
          </a:p>
        </p:txBody>
      </p:sp>
      <p:pic>
        <p:nvPicPr>
          <p:cNvPr id="29705" name="Picture 25" descr="NASA insigniaCMYK"/>
          <p:cNvPicPr preferRelativeResize="0"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1000" y="92075"/>
            <a:ext cx="931863" cy="74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ounded Rectangle 18"/>
          <p:cNvSpPr/>
          <p:nvPr/>
        </p:nvSpPr>
        <p:spPr>
          <a:xfrm>
            <a:off x="76200" y="2209800"/>
            <a:ext cx="4572000" cy="1828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29707" name="TextBox 17"/>
          <p:cNvSpPr txBox="1">
            <a:spLocks noChangeArrowheads="1"/>
          </p:cNvSpPr>
          <p:nvPr/>
        </p:nvSpPr>
        <p:spPr bwMode="auto">
          <a:xfrm>
            <a:off x="152400" y="228600"/>
            <a:ext cx="77724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/>
              <a:t>Monitors Track Vital Signs for Fitness and Safety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4724400" y="4114800"/>
            <a:ext cx="4267200" cy="2209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8210" name="TextBox 17"/>
          <p:cNvSpPr txBox="1">
            <a:spLocks noChangeArrowheads="1"/>
          </p:cNvSpPr>
          <p:nvPr/>
        </p:nvSpPr>
        <p:spPr bwMode="auto">
          <a:xfrm>
            <a:off x="76200" y="4114800"/>
            <a:ext cx="4572000" cy="2287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35000"/>
              </a:spcBef>
              <a:tabLst>
                <a:tab pos="228600" algn="l"/>
                <a:tab pos="292100" algn="l"/>
              </a:tabLst>
              <a:defRPr/>
            </a:pPr>
            <a:r>
              <a:rPr lang="en-US" sz="1600" b="1" dirty="0">
                <a:latin typeface="Arial" charset="0"/>
              </a:rPr>
              <a:t>Partnership</a:t>
            </a:r>
          </a:p>
          <a:p>
            <a:pPr marL="228600" indent="-228600" eaLnBrk="0" hangingPunct="0">
              <a:spcBef>
                <a:spcPct val="35000"/>
              </a:spcBef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  <a:defRPr/>
            </a:pPr>
            <a:r>
              <a:rPr lang="en-US" sz="1400" dirty="0">
                <a:latin typeface="Arial" charset="0"/>
              </a:rPr>
              <a:t>Under a Space Act Agreement, NASA conducted its study in partnership with Zephyr, an innovator in physiological status monitoring technology</a:t>
            </a:r>
          </a:p>
          <a:p>
            <a:pPr marL="228600" indent="-228600" eaLnBrk="0" hangingPunct="0">
              <a:spcBef>
                <a:spcPct val="35000"/>
              </a:spcBef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  <a:defRPr/>
            </a:pPr>
            <a:r>
              <a:rPr lang="en-US" sz="1400" dirty="0">
                <a:latin typeface="Arial" charset="0"/>
              </a:rPr>
              <a:t>Zephyr’s unique equipment served NASA’s purposes well; and NASA’s expertise benefited Zephyr, which used the experience to improve its product</a:t>
            </a:r>
          </a:p>
          <a:p>
            <a:pPr marL="228600" indent="-228600" eaLnBrk="0" hangingPunct="0">
              <a:spcBef>
                <a:spcPct val="35000"/>
              </a:spcBef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  <a:defRPr/>
            </a:pPr>
            <a:r>
              <a:rPr lang="en-US" sz="1400" dirty="0">
                <a:latin typeface="Arial" charset="0"/>
              </a:rPr>
              <a:t>Work continues with an International Space Act Agreement to study fatigue in flight crews</a:t>
            </a:r>
          </a:p>
        </p:txBody>
      </p:sp>
      <p:pic>
        <p:nvPicPr>
          <p:cNvPr id="29710" name="Picture 14" descr="zephyr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29200" y="1524000"/>
            <a:ext cx="3681413" cy="219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76200" y="4114800"/>
            <a:ext cx="4572000" cy="2209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8195" name="Rectangle 2"/>
          <p:cNvSpPr>
            <a:spLocks noChangeArrowheads="1"/>
          </p:cNvSpPr>
          <p:nvPr/>
        </p:nvSpPr>
        <p:spPr bwMode="auto">
          <a:xfrm>
            <a:off x="76200" y="2209800"/>
            <a:ext cx="4572000" cy="178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ctr" eaLnBrk="0" hangingPunct="0">
              <a:spcBef>
                <a:spcPct val="35000"/>
              </a:spcBef>
              <a:tabLst>
                <a:tab pos="228600" algn="l"/>
                <a:tab pos="292100" algn="l"/>
              </a:tabLst>
              <a:defRPr/>
            </a:pPr>
            <a:r>
              <a:rPr lang="en-US" sz="1600" b="1" dirty="0">
                <a:latin typeface="Arial" charset="0"/>
              </a:rPr>
              <a:t>NASA Technology</a:t>
            </a:r>
          </a:p>
          <a:p>
            <a:pPr marL="228600" indent="-228600" eaLnBrk="0" hangingPunct="0">
              <a:spcBef>
                <a:spcPct val="35000"/>
              </a:spcBef>
              <a:buClr>
                <a:srgbClr val="790015"/>
              </a:buClr>
              <a:buFont typeface="Wingdings" pitchFamily="2" charset="2"/>
              <a:buChar char=""/>
              <a:tabLst>
                <a:tab pos="228600" algn="l"/>
                <a:tab pos="292100" algn="l"/>
              </a:tabLst>
              <a:defRPr/>
            </a:pPr>
            <a:r>
              <a:rPr lang="en-US" sz="1400" dirty="0">
                <a:latin typeface="Arial" charset="0"/>
              </a:rPr>
              <a:t>The International Space Station (ISS) faces extreme temperatures, reaching 250 °F while facing the Sun</a:t>
            </a:r>
          </a:p>
          <a:p>
            <a:pPr marL="228600" indent="-228600" eaLnBrk="0" hangingPunct="0">
              <a:spcBef>
                <a:spcPct val="35000"/>
              </a:spcBef>
              <a:buClr>
                <a:srgbClr val="790015"/>
              </a:buClr>
              <a:buFont typeface="Wingdings" pitchFamily="2" charset="2"/>
              <a:buChar char=""/>
              <a:tabLst>
                <a:tab pos="228600" algn="l"/>
                <a:tab pos="292100" algn="l"/>
              </a:tabLst>
              <a:defRPr/>
            </a:pPr>
            <a:r>
              <a:rPr lang="en-US" sz="1400" dirty="0">
                <a:latin typeface="Arial" charset="0"/>
              </a:rPr>
              <a:t>The Thermal Control System is a crucial part of temperature regulation, utilizing liquid cooling systems and radiators to collect heat from the ISS and release it into space</a:t>
            </a:r>
            <a:endParaRPr lang="en-US" sz="1600" b="1" dirty="0">
              <a:latin typeface="Arial" charset="0"/>
            </a:endParaRPr>
          </a:p>
        </p:txBody>
      </p:sp>
      <p:sp>
        <p:nvSpPr>
          <p:cNvPr id="30724" name="Rectangle 4"/>
          <p:cNvSpPr>
            <a:spLocks noChangeArrowheads="1"/>
          </p:cNvSpPr>
          <p:nvPr/>
        </p:nvSpPr>
        <p:spPr bwMode="auto">
          <a:xfrm>
            <a:off x="0" y="685800"/>
            <a:ext cx="44958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ctr" eaLnBrk="0" hangingPunct="0"/>
            <a:endParaRPr lang="en-US" sz="1600" b="1" i="1">
              <a:latin typeface="Arial" charset="0"/>
            </a:endParaRPr>
          </a:p>
          <a:p>
            <a:pPr algn="ctr" eaLnBrk="0" hangingPunct="0"/>
            <a:r>
              <a:rPr lang="en-US" sz="1600" b="1" i="1">
                <a:latin typeface="Arial" charset="0"/>
              </a:rPr>
              <a:t>Johnson Space Center</a:t>
            </a:r>
          </a:p>
          <a:p>
            <a:pPr algn="ctr" eaLnBrk="0" hangingPunct="0"/>
            <a:endParaRPr lang="en-US" sz="1600" b="1" i="1">
              <a:latin typeface="Arial" charset="0"/>
            </a:endParaRPr>
          </a:p>
          <a:p>
            <a:pPr algn="ctr" eaLnBrk="0" hangingPunct="0"/>
            <a:r>
              <a:rPr lang="en-US" sz="1600" b="1" i="1">
                <a:latin typeface="Arial" charset="0"/>
              </a:rPr>
              <a:t>Mainstream Engineering Corporation</a:t>
            </a:r>
          </a:p>
          <a:p>
            <a:pPr algn="ctr" eaLnBrk="0" hangingPunct="0"/>
            <a:r>
              <a:rPr lang="en-US" sz="1600" b="1" i="1">
                <a:latin typeface="Arial" charset="0"/>
              </a:rPr>
              <a:t>Rockledge, Florida</a:t>
            </a:r>
          </a:p>
          <a:p>
            <a:pPr algn="ctr" eaLnBrk="0" hangingPunct="0"/>
            <a:endParaRPr lang="en-US" sz="1600" b="1" i="1">
              <a:latin typeface="Arial" charset="0"/>
            </a:endParaRPr>
          </a:p>
        </p:txBody>
      </p:sp>
      <p:sp>
        <p:nvSpPr>
          <p:cNvPr id="30725" name="Rectangle 5"/>
          <p:cNvSpPr>
            <a:spLocks noChangeArrowheads="1"/>
          </p:cNvSpPr>
          <p:nvPr/>
        </p:nvSpPr>
        <p:spPr bwMode="auto">
          <a:xfrm>
            <a:off x="26988" y="101600"/>
            <a:ext cx="244475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0650" tIns="61912" rIns="120650" bIns="61912">
            <a:spAutoFit/>
          </a:bodyPr>
          <a:lstStyle/>
          <a:p>
            <a:pPr defTabSz="1516063" eaLnBrk="0" hangingPunct="0">
              <a:lnSpc>
                <a:spcPct val="90000"/>
              </a:lnSpc>
            </a:pPr>
            <a:endParaRPr lang="en-US" sz="1500" b="1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8199" name="Rectangle 6"/>
          <p:cNvSpPr>
            <a:spLocks noChangeArrowheads="1"/>
          </p:cNvSpPr>
          <p:nvPr/>
        </p:nvSpPr>
        <p:spPr bwMode="auto">
          <a:xfrm>
            <a:off x="4724400" y="4114800"/>
            <a:ext cx="4267200" cy="21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ctr" defTabSz="292100" eaLnBrk="0" hangingPunct="0">
              <a:tabLst>
                <a:tab pos="228600" algn="l"/>
                <a:tab pos="571500" algn="l"/>
                <a:tab pos="1663700" algn="l"/>
              </a:tabLst>
              <a:defRPr/>
            </a:pPr>
            <a:r>
              <a:rPr lang="en-US" sz="1600" b="1" dirty="0">
                <a:latin typeface="Arial" charset="0"/>
              </a:rPr>
              <a:t>Benefits</a:t>
            </a:r>
            <a:endParaRPr lang="en-US" sz="1600" dirty="0">
              <a:latin typeface="Arial" charset="0"/>
            </a:endParaRPr>
          </a:p>
          <a:p>
            <a:pPr marL="228600" indent="-228600" defTabSz="292100" eaLnBrk="0" hangingPunct="0">
              <a:spcBef>
                <a:spcPct val="50000"/>
              </a:spcBef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  <a:defRPr/>
            </a:pPr>
            <a:r>
              <a:rPr lang="en-US" sz="1400" dirty="0">
                <a:latin typeface="Arial" charset="0"/>
              </a:rPr>
              <a:t>PuraClean is a liquid spray </a:t>
            </a:r>
            <a:r>
              <a:rPr lang="en-US" sz="1400" dirty="0" smtClean="0">
                <a:latin typeface="Arial" charset="0"/>
              </a:rPr>
              <a:t>for </a:t>
            </a:r>
            <a:r>
              <a:rPr lang="en-US" sz="1400" dirty="0">
                <a:latin typeface="Arial" charset="0"/>
              </a:rPr>
              <a:t>air filters; it insulates the fibers </a:t>
            </a:r>
            <a:r>
              <a:rPr lang="en-US" sz="1400" dirty="0" smtClean="0">
                <a:latin typeface="Arial" charset="0"/>
              </a:rPr>
              <a:t>and </a:t>
            </a:r>
            <a:r>
              <a:rPr lang="en-US" sz="1400" dirty="0">
                <a:latin typeface="Arial" charset="0"/>
              </a:rPr>
              <a:t>provides </a:t>
            </a:r>
            <a:r>
              <a:rPr lang="en-US" sz="1400" dirty="0" smtClean="0">
                <a:latin typeface="Arial" charset="0"/>
              </a:rPr>
              <a:t>a </a:t>
            </a:r>
            <a:r>
              <a:rPr lang="en-US" sz="1400" dirty="0">
                <a:latin typeface="Arial" charset="0"/>
              </a:rPr>
              <a:t>1,200 percent increase in </a:t>
            </a:r>
            <a:r>
              <a:rPr lang="en-US" sz="1400" dirty="0" smtClean="0">
                <a:latin typeface="Arial" charset="0"/>
              </a:rPr>
              <a:t>efficiency </a:t>
            </a:r>
            <a:r>
              <a:rPr lang="en-US" sz="1400" dirty="0">
                <a:latin typeface="Arial" charset="0"/>
              </a:rPr>
              <a:t>without affecting </a:t>
            </a:r>
            <a:r>
              <a:rPr lang="en-US" sz="1400" dirty="0" smtClean="0">
                <a:latin typeface="Arial" charset="0"/>
              </a:rPr>
              <a:t>air-flow</a:t>
            </a:r>
          </a:p>
          <a:p>
            <a:pPr marL="228600" indent="-228600" defTabSz="292100" eaLnBrk="0" hangingPunct="0">
              <a:spcBef>
                <a:spcPct val="50000"/>
              </a:spcBef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  <a:defRPr/>
            </a:pPr>
            <a:r>
              <a:rPr lang="en-US" sz="1400" dirty="0" smtClean="0">
                <a:latin typeface="Arial" charset="0"/>
              </a:rPr>
              <a:t>PuraClean is under review to become a certified allergy- and asthma-reducing HVAC product</a:t>
            </a:r>
            <a:endParaRPr lang="en-US" sz="1400" dirty="0">
              <a:latin typeface="Arial" charset="0"/>
            </a:endParaRPr>
          </a:p>
          <a:p>
            <a:pPr marL="228600" indent="-228600" defTabSz="292100" eaLnBrk="0" hangingPunct="0">
              <a:spcBef>
                <a:spcPct val="35000"/>
              </a:spcBef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  <a:defRPr/>
            </a:pPr>
            <a:r>
              <a:rPr lang="en-US" sz="1400" dirty="0">
                <a:latin typeface="Arial" charset="0"/>
              </a:rPr>
              <a:t>QwikShot is an acid flush that bolsters cooling- system stability without leaving a residue</a:t>
            </a:r>
          </a:p>
        </p:txBody>
      </p:sp>
      <p:sp>
        <p:nvSpPr>
          <p:cNvPr id="30727" name="Rectangle 7"/>
          <p:cNvSpPr>
            <a:spLocks noChangeArrowheads="1"/>
          </p:cNvSpPr>
          <p:nvPr/>
        </p:nvSpPr>
        <p:spPr bwMode="auto">
          <a:xfrm>
            <a:off x="117475" y="6342063"/>
            <a:ext cx="16716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eaLnBrk="0" hangingPunct="0"/>
            <a:endParaRPr lang="en-US" sz="900" b="1" i="1">
              <a:latin typeface="Arial" charset="0"/>
            </a:endParaRPr>
          </a:p>
          <a:p>
            <a:pPr eaLnBrk="0" hangingPunct="0"/>
            <a:r>
              <a:rPr lang="en-US" sz="900" b="1" i="1">
                <a:latin typeface="Arial" charset="0"/>
              </a:rPr>
              <a:t>Spinoff 2011</a:t>
            </a:r>
          </a:p>
        </p:txBody>
      </p:sp>
      <p:sp>
        <p:nvSpPr>
          <p:cNvPr id="30728" name="Rectangle 14"/>
          <p:cNvSpPr>
            <a:spLocks noChangeArrowheads="1"/>
          </p:cNvSpPr>
          <p:nvPr/>
        </p:nvSpPr>
        <p:spPr bwMode="auto">
          <a:xfrm rot="10800000" flipV="1">
            <a:off x="6172200" y="6511925"/>
            <a:ext cx="2895600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r" eaLnBrk="0" hangingPunct="0"/>
            <a:r>
              <a:rPr lang="en-US" sz="900" b="1" i="1">
                <a:latin typeface="Arial" charset="0"/>
              </a:rPr>
              <a:t>Consumer Goods</a:t>
            </a:r>
          </a:p>
        </p:txBody>
      </p:sp>
      <p:pic>
        <p:nvPicPr>
          <p:cNvPr id="30729" name="Picture 25" descr="NASA insigniaCMYK"/>
          <p:cNvPicPr preferRelativeResize="0"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1000" y="92075"/>
            <a:ext cx="931863" cy="74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ounded Rectangle 18"/>
          <p:cNvSpPr/>
          <p:nvPr/>
        </p:nvSpPr>
        <p:spPr>
          <a:xfrm>
            <a:off x="76200" y="2209800"/>
            <a:ext cx="4572000" cy="1828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30731" name="TextBox 17"/>
          <p:cNvSpPr txBox="1">
            <a:spLocks noChangeArrowheads="1"/>
          </p:cNvSpPr>
          <p:nvPr/>
        </p:nvSpPr>
        <p:spPr bwMode="auto">
          <a:xfrm>
            <a:off x="152400" y="228600"/>
            <a:ext cx="77724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/>
              <a:t>Thermal Components Boost Performance of HVAC Systems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4724400" y="4114800"/>
            <a:ext cx="4267200" cy="2209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8210" name="TextBox 17"/>
          <p:cNvSpPr txBox="1">
            <a:spLocks noChangeArrowheads="1"/>
          </p:cNvSpPr>
          <p:nvPr/>
        </p:nvSpPr>
        <p:spPr bwMode="auto">
          <a:xfrm>
            <a:off x="76200" y="4114800"/>
            <a:ext cx="4572000" cy="199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35000"/>
              </a:spcBef>
              <a:tabLst>
                <a:tab pos="228600" algn="l"/>
                <a:tab pos="292100" algn="l"/>
              </a:tabLst>
              <a:defRPr/>
            </a:pPr>
            <a:r>
              <a:rPr lang="en-US" sz="1600" b="1" dirty="0">
                <a:latin typeface="Arial" charset="0"/>
              </a:rPr>
              <a:t>Partnership</a:t>
            </a:r>
          </a:p>
          <a:p>
            <a:pPr marL="228600" indent="-228600" eaLnBrk="0" hangingPunct="0">
              <a:spcBef>
                <a:spcPct val="35000"/>
              </a:spcBef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  <a:defRPr/>
            </a:pPr>
            <a:r>
              <a:rPr lang="en-US" sz="1400" dirty="0">
                <a:latin typeface="Arial" charset="0"/>
              </a:rPr>
              <a:t>Since the late 1980s, Mainstream has worked with NASA field centers to develop advanced thermal control technology for spacecraft</a:t>
            </a:r>
          </a:p>
          <a:p>
            <a:pPr marL="228600" indent="-228600" eaLnBrk="0" hangingPunct="0">
              <a:spcBef>
                <a:spcPct val="35000"/>
              </a:spcBef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  <a:defRPr/>
            </a:pPr>
            <a:r>
              <a:rPr lang="en-US" sz="1400" dirty="0">
                <a:latin typeface="Arial" charset="0"/>
              </a:rPr>
              <a:t>Under Small Business Innovation Research (SBIR) contracts, Mainstream developed a nontoxic heat transport fluid, as well as high-performance, low-cost thermal control equipment</a:t>
            </a:r>
          </a:p>
        </p:txBody>
      </p:sp>
      <p:pic>
        <p:nvPicPr>
          <p:cNvPr id="30734" name="Picture 16" descr="bottle2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05400" y="1066800"/>
            <a:ext cx="3233738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76200" y="4114799"/>
            <a:ext cx="4572000" cy="229655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8195" name="Rectangle 2"/>
          <p:cNvSpPr>
            <a:spLocks noChangeArrowheads="1"/>
          </p:cNvSpPr>
          <p:nvPr/>
        </p:nvSpPr>
        <p:spPr bwMode="auto">
          <a:xfrm>
            <a:off x="76200" y="2209800"/>
            <a:ext cx="4572000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ctr" eaLnBrk="0" hangingPunct="0">
              <a:spcBef>
                <a:spcPct val="35000"/>
              </a:spcBef>
              <a:tabLst>
                <a:tab pos="228600" algn="l"/>
                <a:tab pos="292100" algn="l"/>
              </a:tabLst>
              <a:defRPr/>
            </a:pPr>
            <a:r>
              <a:rPr lang="en-US" sz="1600" b="1" dirty="0">
                <a:latin typeface="Arial" charset="0"/>
              </a:rPr>
              <a:t>NASA Technology</a:t>
            </a:r>
          </a:p>
          <a:p>
            <a:pPr marL="228600" indent="-228600" eaLnBrk="0" hangingPunct="0">
              <a:spcBef>
                <a:spcPct val="35000"/>
              </a:spcBef>
              <a:buClr>
                <a:srgbClr val="790015"/>
              </a:buClr>
              <a:buFont typeface="Wingdings" pitchFamily="2" charset="2"/>
              <a:buChar char=""/>
              <a:tabLst>
                <a:tab pos="228600" algn="l"/>
                <a:tab pos="292100" algn="l"/>
              </a:tabLst>
              <a:defRPr/>
            </a:pPr>
            <a:r>
              <a:rPr lang="en-US" sz="1400" dirty="0">
                <a:latin typeface="Arial" charset="0"/>
              </a:rPr>
              <a:t>After decades of utilizing satellites, NASA posses an unmatched store of data on Earth’s surface</a:t>
            </a:r>
          </a:p>
          <a:p>
            <a:pPr marL="228600" indent="-228600" eaLnBrk="0" hangingPunct="0">
              <a:spcBef>
                <a:spcPct val="35000"/>
              </a:spcBef>
              <a:buClr>
                <a:srgbClr val="790015"/>
              </a:buClr>
              <a:buFont typeface="Wingdings" pitchFamily="2" charset="2"/>
              <a:buChar char=""/>
              <a:tabLst>
                <a:tab pos="228600" algn="l"/>
                <a:tab pos="292100" algn="l"/>
              </a:tabLst>
              <a:defRPr/>
            </a:pPr>
            <a:r>
              <a:rPr lang="en-US" sz="1400" dirty="0">
                <a:latin typeface="Arial" charset="0"/>
              </a:rPr>
              <a:t>To visualize this data in a 3D format, NASA built a software program called World Wind</a:t>
            </a:r>
          </a:p>
          <a:p>
            <a:pPr marL="228600" indent="-228600" eaLnBrk="0" hangingPunct="0">
              <a:spcBef>
                <a:spcPct val="35000"/>
              </a:spcBef>
              <a:buClr>
                <a:srgbClr val="790015"/>
              </a:buClr>
              <a:buFont typeface="Wingdings" pitchFamily="2" charset="2"/>
              <a:buChar char=""/>
              <a:tabLst>
                <a:tab pos="228600" algn="l"/>
                <a:tab pos="292100" algn="l"/>
              </a:tabLst>
              <a:defRPr/>
            </a:pPr>
            <a:r>
              <a:rPr lang="en-US" sz="1400" dirty="0">
                <a:latin typeface="Arial" charset="0"/>
              </a:rPr>
              <a:t>It further improved the software by making it cross-platform and available to plug in to other software</a:t>
            </a:r>
          </a:p>
        </p:txBody>
      </p:sp>
      <p:sp>
        <p:nvSpPr>
          <p:cNvPr id="31748" name="Rectangle 4"/>
          <p:cNvSpPr>
            <a:spLocks noChangeArrowheads="1"/>
          </p:cNvSpPr>
          <p:nvPr/>
        </p:nvSpPr>
        <p:spPr bwMode="auto">
          <a:xfrm>
            <a:off x="0" y="685800"/>
            <a:ext cx="44958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ctr" eaLnBrk="0" hangingPunct="0"/>
            <a:endParaRPr lang="en-US" sz="1600" b="1" i="1" dirty="0">
              <a:latin typeface="Arial" charset="0"/>
            </a:endParaRPr>
          </a:p>
          <a:p>
            <a:pPr algn="ctr" eaLnBrk="0" hangingPunct="0"/>
            <a:r>
              <a:rPr lang="en-US" sz="1600" b="1" i="1" dirty="0">
                <a:latin typeface="Arial" charset="0"/>
              </a:rPr>
              <a:t>Ames Research Center</a:t>
            </a:r>
          </a:p>
          <a:p>
            <a:pPr algn="ctr" eaLnBrk="0" hangingPunct="0"/>
            <a:endParaRPr lang="en-US" sz="1600" b="1" i="1" dirty="0">
              <a:latin typeface="Arial" charset="0"/>
            </a:endParaRPr>
          </a:p>
          <a:p>
            <a:pPr algn="ctr" eaLnBrk="0" hangingPunct="0"/>
            <a:r>
              <a:rPr lang="en-US" sz="1600" b="1" i="1" dirty="0">
                <a:latin typeface="Arial" charset="0"/>
              </a:rPr>
              <a:t>Intelesense Technologies</a:t>
            </a:r>
          </a:p>
          <a:p>
            <a:pPr algn="ctr" eaLnBrk="0" hangingPunct="0"/>
            <a:r>
              <a:rPr lang="en-US" sz="1600" b="1" i="1" dirty="0">
                <a:latin typeface="Arial" charset="0"/>
              </a:rPr>
              <a:t>Honolulu, Hawaii</a:t>
            </a:r>
          </a:p>
          <a:p>
            <a:pPr algn="ctr" eaLnBrk="0" hangingPunct="0"/>
            <a:endParaRPr lang="en-US" sz="1600" b="1" i="1" dirty="0">
              <a:latin typeface="Arial" charset="0"/>
            </a:endParaRPr>
          </a:p>
        </p:txBody>
      </p:sp>
      <p:sp>
        <p:nvSpPr>
          <p:cNvPr id="31749" name="Rectangle 5"/>
          <p:cNvSpPr>
            <a:spLocks noChangeArrowheads="1"/>
          </p:cNvSpPr>
          <p:nvPr/>
        </p:nvSpPr>
        <p:spPr bwMode="auto">
          <a:xfrm>
            <a:off x="26988" y="101600"/>
            <a:ext cx="244475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0650" tIns="61912" rIns="120650" bIns="61912">
            <a:spAutoFit/>
          </a:bodyPr>
          <a:lstStyle/>
          <a:p>
            <a:pPr defTabSz="1516063" eaLnBrk="0" hangingPunct="0">
              <a:lnSpc>
                <a:spcPct val="90000"/>
              </a:lnSpc>
            </a:pPr>
            <a:endParaRPr lang="en-US" sz="1500" b="1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8199" name="Rectangle 6"/>
          <p:cNvSpPr>
            <a:spLocks noChangeArrowheads="1"/>
          </p:cNvSpPr>
          <p:nvPr/>
        </p:nvSpPr>
        <p:spPr bwMode="auto">
          <a:xfrm>
            <a:off x="4724400" y="4114800"/>
            <a:ext cx="4267200" cy="255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ctr" defTabSz="292100" eaLnBrk="0" hangingPunct="0">
              <a:tabLst>
                <a:tab pos="228600" algn="l"/>
                <a:tab pos="571500" algn="l"/>
                <a:tab pos="1663700" algn="l"/>
              </a:tabLst>
              <a:defRPr/>
            </a:pPr>
            <a:r>
              <a:rPr lang="en-US" sz="1600" b="1" dirty="0">
                <a:latin typeface="Arial" charset="0"/>
              </a:rPr>
              <a:t>Benefits</a:t>
            </a:r>
            <a:endParaRPr lang="en-US" sz="1600" dirty="0">
              <a:latin typeface="Arial" charset="0"/>
            </a:endParaRPr>
          </a:p>
          <a:p>
            <a:pPr marL="228600" indent="-228600" defTabSz="292100" eaLnBrk="0" hangingPunct="0">
              <a:spcBef>
                <a:spcPct val="50000"/>
              </a:spcBef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  <a:defRPr/>
            </a:pPr>
            <a:r>
              <a:rPr lang="en-US" sz="1400" dirty="0">
                <a:latin typeface="Arial" charset="0"/>
              </a:rPr>
              <a:t>Intelesense uses NASA data to support its </a:t>
            </a:r>
            <a:r>
              <a:rPr lang="en-US" sz="1400" dirty="0" smtClean="0">
                <a:latin typeface="Arial" charset="0"/>
              </a:rPr>
              <a:t>products</a:t>
            </a:r>
            <a:r>
              <a:rPr lang="en-US" sz="1400" dirty="0">
                <a:latin typeface="Arial" charset="0"/>
              </a:rPr>
              <a:t>: InteleCell (data communication), InteleNet (data integration), and InteleView (data visualization)</a:t>
            </a:r>
          </a:p>
          <a:p>
            <a:pPr marL="228600" indent="-228600" defTabSz="292100" eaLnBrk="0" hangingPunct="0">
              <a:spcBef>
                <a:spcPct val="50000"/>
              </a:spcBef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  <a:defRPr/>
            </a:pPr>
            <a:r>
              <a:rPr lang="en-US" sz="1400" dirty="0" smtClean="0">
                <a:latin typeface="Arial" charset="0"/>
              </a:rPr>
              <a:t>The system </a:t>
            </a:r>
            <a:r>
              <a:rPr lang="en-US" sz="1400" dirty="0">
                <a:latin typeface="Arial" charset="0"/>
              </a:rPr>
              <a:t>was deployed to monitor 6,500 acres of intact, native-dominated forest in Hawaii, as well as for creating global heat maps and satellite feeds of maritime domains</a:t>
            </a:r>
          </a:p>
          <a:p>
            <a:pPr marL="228600" indent="-228600" defTabSz="292100" eaLnBrk="0" hangingPunct="0">
              <a:spcBef>
                <a:spcPct val="50000"/>
              </a:spcBef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  <a:defRPr/>
            </a:pPr>
            <a:endParaRPr lang="en-US" sz="1200" dirty="0">
              <a:latin typeface="Arial" charset="0"/>
            </a:endParaRPr>
          </a:p>
        </p:txBody>
      </p:sp>
      <p:sp>
        <p:nvSpPr>
          <p:cNvPr id="31751" name="Rectangle 7"/>
          <p:cNvSpPr>
            <a:spLocks noChangeArrowheads="1"/>
          </p:cNvSpPr>
          <p:nvPr/>
        </p:nvSpPr>
        <p:spPr bwMode="auto">
          <a:xfrm>
            <a:off x="117475" y="6342063"/>
            <a:ext cx="16716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eaLnBrk="0" hangingPunct="0"/>
            <a:endParaRPr lang="en-US" sz="900" b="1" i="1">
              <a:latin typeface="Arial" charset="0"/>
            </a:endParaRPr>
          </a:p>
          <a:p>
            <a:pPr eaLnBrk="0" hangingPunct="0"/>
            <a:r>
              <a:rPr lang="en-US" sz="900" b="1" i="1">
                <a:latin typeface="Arial" charset="0"/>
              </a:rPr>
              <a:t>Spinoff 2011</a:t>
            </a:r>
          </a:p>
        </p:txBody>
      </p:sp>
      <p:sp>
        <p:nvSpPr>
          <p:cNvPr id="31752" name="Rectangle 14"/>
          <p:cNvSpPr>
            <a:spLocks noChangeArrowheads="1"/>
          </p:cNvSpPr>
          <p:nvPr/>
        </p:nvSpPr>
        <p:spPr bwMode="auto">
          <a:xfrm rot="10800000" flipV="1">
            <a:off x="6172200" y="6511925"/>
            <a:ext cx="2895600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r" eaLnBrk="0" hangingPunct="0"/>
            <a:r>
              <a:rPr lang="en-US" sz="900" b="1" i="1">
                <a:latin typeface="Arial" charset="0"/>
              </a:rPr>
              <a:t>Energy and Environment</a:t>
            </a:r>
          </a:p>
        </p:txBody>
      </p:sp>
      <p:pic>
        <p:nvPicPr>
          <p:cNvPr id="31753" name="Picture 25" descr="NASA insigniaCMYK"/>
          <p:cNvPicPr preferRelativeResize="0"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1000" y="92075"/>
            <a:ext cx="931863" cy="74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ounded Rectangle 18"/>
          <p:cNvSpPr/>
          <p:nvPr/>
        </p:nvSpPr>
        <p:spPr>
          <a:xfrm>
            <a:off x="76200" y="2209800"/>
            <a:ext cx="4572000" cy="1828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31755" name="TextBox 17"/>
          <p:cNvSpPr txBox="1">
            <a:spLocks noChangeArrowheads="1"/>
          </p:cNvSpPr>
          <p:nvPr/>
        </p:nvSpPr>
        <p:spPr bwMode="auto">
          <a:xfrm>
            <a:off x="152400" y="228600"/>
            <a:ext cx="77724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/>
              <a:t>World Wind Tools Reveal Environmental Change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4724400" y="4114800"/>
            <a:ext cx="4267200" cy="229655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8210" name="TextBox 17"/>
          <p:cNvSpPr txBox="1">
            <a:spLocks noChangeArrowheads="1"/>
          </p:cNvSpPr>
          <p:nvPr/>
        </p:nvSpPr>
        <p:spPr bwMode="auto">
          <a:xfrm>
            <a:off x="76200" y="4123765"/>
            <a:ext cx="4572000" cy="2287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35000"/>
              </a:spcBef>
              <a:tabLst>
                <a:tab pos="228600" algn="l"/>
                <a:tab pos="292100" algn="l"/>
              </a:tabLst>
              <a:defRPr/>
            </a:pPr>
            <a:r>
              <a:rPr lang="en-US" sz="1600" b="1" dirty="0">
                <a:latin typeface="Arial" charset="0"/>
              </a:rPr>
              <a:t>Partnership</a:t>
            </a:r>
          </a:p>
          <a:p>
            <a:pPr marL="228600" indent="-228600" eaLnBrk="0" hangingPunct="0">
              <a:spcBef>
                <a:spcPct val="35000"/>
              </a:spcBef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  <a:defRPr/>
            </a:pPr>
            <a:r>
              <a:rPr lang="en-US" sz="1400" dirty="0">
                <a:latin typeface="Arial" charset="0"/>
              </a:rPr>
              <a:t>World Wind was released under the NASA Open Source Agreement license, and it received NASA’s “Software of the Year” award for 2009</a:t>
            </a:r>
          </a:p>
          <a:p>
            <a:pPr marL="228600" indent="-228600" eaLnBrk="0" hangingPunct="0">
              <a:spcBef>
                <a:spcPct val="35000"/>
              </a:spcBef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  <a:defRPr/>
            </a:pPr>
            <a:r>
              <a:rPr lang="en-US" sz="1400" dirty="0">
                <a:latin typeface="Arial" charset="0"/>
              </a:rPr>
              <a:t>Intelesense now uses the technology for public health, environmental, and other monitoring applications for governments and nonprofits</a:t>
            </a:r>
          </a:p>
          <a:p>
            <a:pPr marL="228600" indent="-228600" eaLnBrk="0" hangingPunct="0">
              <a:spcBef>
                <a:spcPct val="35000"/>
              </a:spcBef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  <a:defRPr/>
            </a:pPr>
            <a:r>
              <a:rPr lang="en-US" sz="1400" dirty="0">
                <a:latin typeface="Arial" charset="0"/>
              </a:rPr>
              <a:t>Data acquired through World Wind has saved Intelesense about $1 million in development costs</a:t>
            </a:r>
          </a:p>
        </p:txBody>
      </p:sp>
      <p:pic>
        <p:nvPicPr>
          <p:cNvPr id="31758" name="Picture 14" descr="BlueMarble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24400" y="838200"/>
            <a:ext cx="4038600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76200" y="4114800"/>
            <a:ext cx="4572000" cy="2209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8195" name="Rectangle 2"/>
          <p:cNvSpPr>
            <a:spLocks noChangeArrowheads="1"/>
          </p:cNvSpPr>
          <p:nvPr/>
        </p:nvSpPr>
        <p:spPr bwMode="auto">
          <a:xfrm>
            <a:off x="76200" y="2209800"/>
            <a:ext cx="4572000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ctr" eaLnBrk="0" hangingPunct="0">
              <a:spcBef>
                <a:spcPct val="35000"/>
              </a:spcBef>
              <a:tabLst>
                <a:tab pos="228600" algn="l"/>
                <a:tab pos="292100" algn="l"/>
              </a:tabLst>
              <a:defRPr/>
            </a:pPr>
            <a:r>
              <a:rPr lang="en-US" sz="1600" b="1" dirty="0">
                <a:latin typeface="Arial" charset="0"/>
              </a:rPr>
              <a:t>NASA Technology</a:t>
            </a:r>
          </a:p>
          <a:p>
            <a:pPr marL="228600" indent="-228600" eaLnBrk="0" hangingPunct="0">
              <a:spcBef>
                <a:spcPct val="35000"/>
              </a:spcBef>
              <a:buClr>
                <a:srgbClr val="790015"/>
              </a:buClr>
              <a:buFont typeface="Wingdings" pitchFamily="2" charset="2"/>
              <a:buChar char=""/>
              <a:tabLst>
                <a:tab pos="228600" algn="l"/>
                <a:tab pos="292100" algn="l"/>
              </a:tabLst>
              <a:defRPr/>
            </a:pPr>
            <a:r>
              <a:rPr lang="en-US" sz="1400" dirty="0">
                <a:latin typeface="Arial" charset="0"/>
              </a:rPr>
              <a:t>As a part of the search for other life in the universe, NASA deploys deep-sea sensors on the ocean floor</a:t>
            </a:r>
          </a:p>
          <a:p>
            <a:pPr marL="228600" indent="-228600" eaLnBrk="0" hangingPunct="0">
              <a:spcBef>
                <a:spcPct val="35000"/>
              </a:spcBef>
              <a:buClr>
                <a:srgbClr val="790015"/>
              </a:buClr>
              <a:buFont typeface="Wingdings" pitchFamily="2" charset="2"/>
              <a:buChar char=""/>
              <a:tabLst>
                <a:tab pos="228600" algn="l"/>
                <a:tab pos="292100" algn="l"/>
              </a:tabLst>
              <a:defRPr/>
            </a:pPr>
            <a:r>
              <a:rPr lang="en-US" sz="1400" dirty="0">
                <a:latin typeface="Arial" charset="0"/>
              </a:rPr>
              <a:t>The sensors collect water from vent eruptions before returning to the surface, where the water is analyzed</a:t>
            </a:r>
            <a:endParaRPr lang="en-US" sz="1600" b="1" dirty="0">
              <a:latin typeface="Arial" charset="0"/>
            </a:endParaRPr>
          </a:p>
          <a:p>
            <a:pPr marL="228600" indent="-228600" eaLnBrk="0" hangingPunct="0">
              <a:spcBef>
                <a:spcPct val="35000"/>
              </a:spcBef>
              <a:buClr>
                <a:srgbClr val="790015"/>
              </a:buClr>
              <a:buFont typeface="Wingdings" pitchFamily="2" charset="2"/>
              <a:buChar char=""/>
              <a:tabLst>
                <a:tab pos="228600" algn="l"/>
                <a:tab pos="292100" algn="l"/>
              </a:tabLst>
              <a:defRPr/>
            </a:pPr>
            <a:r>
              <a:rPr lang="en-US" sz="1400" dirty="0">
                <a:latin typeface="Arial" charset="0"/>
              </a:rPr>
              <a:t>NASA is looking for ancient life forms that could take hold in a variety of alien environments</a:t>
            </a:r>
          </a:p>
        </p:txBody>
      </p:sp>
      <p:sp>
        <p:nvSpPr>
          <p:cNvPr id="32772" name="Rectangle 4"/>
          <p:cNvSpPr>
            <a:spLocks noChangeArrowheads="1"/>
          </p:cNvSpPr>
          <p:nvPr/>
        </p:nvSpPr>
        <p:spPr bwMode="auto">
          <a:xfrm>
            <a:off x="0" y="685800"/>
            <a:ext cx="44958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ctr" eaLnBrk="0" hangingPunct="0"/>
            <a:endParaRPr lang="en-US" sz="1600" b="1" i="1">
              <a:latin typeface="Arial" charset="0"/>
            </a:endParaRPr>
          </a:p>
          <a:p>
            <a:pPr algn="ctr" eaLnBrk="0" hangingPunct="0"/>
            <a:r>
              <a:rPr lang="en-US" sz="1600" b="1" i="1">
                <a:latin typeface="Arial" charset="0"/>
              </a:rPr>
              <a:t>Ames Research Center</a:t>
            </a:r>
          </a:p>
          <a:p>
            <a:pPr algn="ctr" eaLnBrk="0" hangingPunct="0"/>
            <a:endParaRPr lang="en-US" sz="1600" b="1" i="1">
              <a:latin typeface="Arial" charset="0"/>
            </a:endParaRPr>
          </a:p>
          <a:p>
            <a:pPr algn="ctr" eaLnBrk="0" hangingPunct="0"/>
            <a:r>
              <a:rPr lang="en-US" sz="1600" b="1" i="1">
                <a:latin typeface="Arial" charset="0"/>
              </a:rPr>
              <a:t>Los Gatos Research Inc. (LGR)</a:t>
            </a:r>
          </a:p>
          <a:p>
            <a:pPr algn="ctr" eaLnBrk="0" hangingPunct="0"/>
            <a:r>
              <a:rPr lang="en-US" sz="1600" b="1" i="1">
                <a:latin typeface="Arial" charset="0"/>
              </a:rPr>
              <a:t>Mountain View, California</a:t>
            </a:r>
          </a:p>
          <a:p>
            <a:pPr algn="ctr" eaLnBrk="0" hangingPunct="0"/>
            <a:endParaRPr lang="en-US" sz="1600" b="1" i="1">
              <a:latin typeface="Arial" charset="0"/>
            </a:endParaRPr>
          </a:p>
        </p:txBody>
      </p:sp>
      <p:sp>
        <p:nvSpPr>
          <p:cNvPr id="32773" name="Rectangle 5"/>
          <p:cNvSpPr>
            <a:spLocks noChangeArrowheads="1"/>
          </p:cNvSpPr>
          <p:nvPr/>
        </p:nvSpPr>
        <p:spPr bwMode="auto">
          <a:xfrm>
            <a:off x="26988" y="101600"/>
            <a:ext cx="244475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0650" tIns="61912" rIns="120650" bIns="61912">
            <a:spAutoFit/>
          </a:bodyPr>
          <a:lstStyle/>
          <a:p>
            <a:pPr defTabSz="1516063" eaLnBrk="0" hangingPunct="0">
              <a:lnSpc>
                <a:spcPct val="90000"/>
              </a:lnSpc>
            </a:pPr>
            <a:endParaRPr lang="en-US" sz="1500" b="1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8199" name="Rectangle 6"/>
          <p:cNvSpPr>
            <a:spLocks noChangeArrowheads="1"/>
          </p:cNvSpPr>
          <p:nvPr/>
        </p:nvSpPr>
        <p:spPr bwMode="auto">
          <a:xfrm>
            <a:off x="4724400" y="4114800"/>
            <a:ext cx="4267200" cy="213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ctr" defTabSz="292100" eaLnBrk="0" hangingPunct="0">
              <a:tabLst>
                <a:tab pos="228600" algn="l"/>
                <a:tab pos="571500" algn="l"/>
                <a:tab pos="1663700" algn="l"/>
              </a:tabLst>
              <a:defRPr/>
            </a:pPr>
            <a:r>
              <a:rPr lang="en-US" sz="1600" b="1" dirty="0">
                <a:latin typeface="Arial" charset="0"/>
              </a:rPr>
              <a:t>Benefits</a:t>
            </a:r>
            <a:endParaRPr lang="en-US" sz="1600" dirty="0">
              <a:latin typeface="Arial" charset="0"/>
            </a:endParaRPr>
          </a:p>
          <a:p>
            <a:pPr marL="228600" indent="-228600" defTabSz="292100" eaLnBrk="0" hangingPunct="0">
              <a:spcBef>
                <a:spcPct val="50000"/>
              </a:spcBef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  <a:defRPr/>
            </a:pPr>
            <a:r>
              <a:rPr lang="en-US" sz="1400" dirty="0">
                <a:latin typeface="Arial" charset="0"/>
              </a:rPr>
              <a:t>LGR’s SBIR-derived technology powers a variety of devices used to measure greenhouse gasses, pollutants, and isotopes</a:t>
            </a:r>
          </a:p>
          <a:p>
            <a:pPr marL="228600" indent="-228600" defTabSz="292100" eaLnBrk="0" hangingPunct="0">
              <a:spcBef>
                <a:spcPct val="50000"/>
              </a:spcBef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  <a:defRPr/>
            </a:pPr>
            <a:r>
              <a:rPr lang="en-US" sz="1400" dirty="0">
                <a:latin typeface="Arial" charset="0"/>
              </a:rPr>
              <a:t>Lasers measure precise amounts of practically any molecule with an absorption spectrum</a:t>
            </a:r>
          </a:p>
          <a:p>
            <a:pPr marL="228600" indent="-228600" defTabSz="292100" eaLnBrk="0" hangingPunct="0">
              <a:spcBef>
                <a:spcPct val="35000"/>
              </a:spcBef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  <a:defRPr/>
            </a:pPr>
            <a:r>
              <a:rPr lang="en-US" sz="1400" dirty="0">
                <a:latin typeface="Arial" charset="0"/>
              </a:rPr>
              <a:t>LGR products were used during the Deepwater Horizon oil spill to record methane distributions</a:t>
            </a:r>
          </a:p>
        </p:txBody>
      </p:sp>
      <p:sp>
        <p:nvSpPr>
          <p:cNvPr id="32775" name="Rectangle 7"/>
          <p:cNvSpPr>
            <a:spLocks noChangeArrowheads="1"/>
          </p:cNvSpPr>
          <p:nvPr/>
        </p:nvSpPr>
        <p:spPr bwMode="auto">
          <a:xfrm>
            <a:off x="117475" y="6342063"/>
            <a:ext cx="16716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eaLnBrk="0" hangingPunct="0"/>
            <a:endParaRPr lang="en-US" sz="900" b="1" i="1">
              <a:latin typeface="Arial" charset="0"/>
            </a:endParaRPr>
          </a:p>
          <a:p>
            <a:pPr eaLnBrk="0" hangingPunct="0"/>
            <a:r>
              <a:rPr lang="en-US" sz="900" b="1" i="1">
                <a:latin typeface="Arial" charset="0"/>
              </a:rPr>
              <a:t>Spinoff 2011</a:t>
            </a:r>
          </a:p>
        </p:txBody>
      </p:sp>
      <p:sp>
        <p:nvSpPr>
          <p:cNvPr id="32776" name="Rectangle 14"/>
          <p:cNvSpPr>
            <a:spLocks noChangeArrowheads="1"/>
          </p:cNvSpPr>
          <p:nvPr/>
        </p:nvSpPr>
        <p:spPr bwMode="auto">
          <a:xfrm rot="10800000" flipV="1">
            <a:off x="6172200" y="6511925"/>
            <a:ext cx="2895600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r" eaLnBrk="0" hangingPunct="0"/>
            <a:r>
              <a:rPr lang="en-US" sz="900" b="1" i="1">
                <a:latin typeface="Arial" charset="0"/>
              </a:rPr>
              <a:t>Energy and Environment</a:t>
            </a:r>
          </a:p>
        </p:txBody>
      </p:sp>
      <p:pic>
        <p:nvPicPr>
          <p:cNvPr id="32777" name="Picture 25" descr="NASA insigniaCMYK"/>
          <p:cNvPicPr preferRelativeResize="0"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1000" y="92075"/>
            <a:ext cx="931863" cy="74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ounded Rectangle 18"/>
          <p:cNvSpPr/>
          <p:nvPr/>
        </p:nvSpPr>
        <p:spPr>
          <a:xfrm>
            <a:off x="76200" y="2209800"/>
            <a:ext cx="4572000" cy="1828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32779" name="TextBox 17"/>
          <p:cNvSpPr txBox="1">
            <a:spLocks noChangeArrowheads="1"/>
          </p:cNvSpPr>
          <p:nvPr/>
        </p:nvSpPr>
        <p:spPr bwMode="auto">
          <a:xfrm>
            <a:off x="152400" y="228600"/>
            <a:ext cx="77724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/>
              <a:t>Analyzers Measure Greenhouse Gasses, Airborne Pollutants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4724400" y="4114800"/>
            <a:ext cx="4267200" cy="2209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8210" name="TextBox 17"/>
          <p:cNvSpPr txBox="1">
            <a:spLocks noChangeArrowheads="1"/>
          </p:cNvSpPr>
          <p:nvPr/>
        </p:nvSpPr>
        <p:spPr bwMode="auto">
          <a:xfrm>
            <a:off x="76200" y="4114800"/>
            <a:ext cx="4572000" cy="199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35000"/>
              </a:spcBef>
              <a:tabLst>
                <a:tab pos="228600" algn="l"/>
                <a:tab pos="292100" algn="l"/>
              </a:tabLst>
              <a:defRPr/>
            </a:pPr>
            <a:r>
              <a:rPr lang="en-US" sz="1600" b="1" dirty="0">
                <a:latin typeface="Arial" charset="0"/>
              </a:rPr>
              <a:t>Partnership</a:t>
            </a:r>
          </a:p>
          <a:p>
            <a:pPr marL="228600" indent="-228600" eaLnBrk="0" hangingPunct="0">
              <a:spcBef>
                <a:spcPct val="35000"/>
              </a:spcBef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  <a:defRPr/>
            </a:pPr>
            <a:r>
              <a:rPr lang="en-US" sz="1400" dirty="0">
                <a:latin typeface="Arial" charset="0"/>
              </a:rPr>
              <a:t>To develop instrumentation capable of precisely measuring carbon in deep sea and deep space environments, NASA partnered with LGR through a Small Business Innovation Research (SBIR) contract</a:t>
            </a:r>
          </a:p>
          <a:p>
            <a:pPr marL="228600" indent="-228600" eaLnBrk="0" hangingPunct="0">
              <a:spcBef>
                <a:spcPct val="35000"/>
              </a:spcBef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  <a:defRPr/>
            </a:pPr>
            <a:r>
              <a:rPr lang="en-US" sz="1400" dirty="0">
                <a:latin typeface="Arial" charset="0"/>
              </a:rPr>
              <a:t>The resulting innovation enabled a deep-sea carbon isotope analyzer for NASA’s Medusa project and now forms the basis for LGR’s commercial products</a:t>
            </a:r>
          </a:p>
        </p:txBody>
      </p:sp>
      <p:pic>
        <p:nvPicPr>
          <p:cNvPr id="32782" name="Picture 14" descr="Los Gatos 2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53000" y="1295400"/>
            <a:ext cx="3697288" cy="2373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76200" y="4114800"/>
            <a:ext cx="4572000" cy="230372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8195" name="Rectangle 2"/>
          <p:cNvSpPr>
            <a:spLocks noChangeArrowheads="1"/>
          </p:cNvSpPr>
          <p:nvPr/>
        </p:nvSpPr>
        <p:spPr bwMode="auto">
          <a:xfrm>
            <a:off x="76200" y="2209800"/>
            <a:ext cx="4572000" cy="178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ctr" eaLnBrk="0" hangingPunct="0">
              <a:spcBef>
                <a:spcPct val="35000"/>
              </a:spcBef>
              <a:tabLst>
                <a:tab pos="228600" algn="l"/>
                <a:tab pos="292100" algn="l"/>
              </a:tabLst>
              <a:defRPr/>
            </a:pPr>
            <a:r>
              <a:rPr lang="en-US" sz="1600" b="1" dirty="0">
                <a:latin typeface="Arial" charset="0"/>
              </a:rPr>
              <a:t>NASA Technology</a:t>
            </a:r>
          </a:p>
          <a:p>
            <a:pPr marL="228600" indent="-228600" eaLnBrk="0" hangingPunct="0">
              <a:spcBef>
                <a:spcPct val="35000"/>
              </a:spcBef>
              <a:buClr>
                <a:srgbClr val="790015"/>
              </a:buClr>
              <a:buFont typeface="Wingdings" pitchFamily="2" charset="2"/>
              <a:buChar char=""/>
              <a:tabLst>
                <a:tab pos="228600" algn="l"/>
                <a:tab pos="292100" algn="l"/>
              </a:tabLst>
              <a:defRPr/>
            </a:pPr>
            <a:r>
              <a:rPr lang="en-US" sz="1400" dirty="0">
                <a:latin typeface="Arial" charset="0"/>
              </a:rPr>
              <a:t>To its surprise, NASA discovered that the launch stand at Kennedy was polluting the ground with polychlorinated biphenyls (PCBs)</a:t>
            </a:r>
          </a:p>
          <a:p>
            <a:pPr marL="228600" indent="-228600" eaLnBrk="0" hangingPunct="0">
              <a:spcBef>
                <a:spcPct val="35000"/>
              </a:spcBef>
              <a:buClr>
                <a:srgbClr val="790015"/>
              </a:buClr>
              <a:buFont typeface="Wingdings" pitchFamily="2" charset="2"/>
              <a:buChar char=""/>
              <a:tabLst>
                <a:tab pos="228600" algn="l"/>
                <a:tab pos="292100" algn="l"/>
              </a:tabLst>
              <a:defRPr/>
            </a:pPr>
            <a:r>
              <a:rPr lang="en-US" sz="1400" dirty="0">
                <a:latin typeface="Arial" charset="0"/>
              </a:rPr>
              <a:t>Noting the lack of efficient, environmentally friendly options for dealing with PCBs, scientists developed the Activated Metal Treatment System (AMTS)</a:t>
            </a:r>
          </a:p>
        </p:txBody>
      </p:sp>
      <p:sp>
        <p:nvSpPr>
          <p:cNvPr id="33796" name="Rectangle 4"/>
          <p:cNvSpPr>
            <a:spLocks noChangeArrowheads="1"/>
          </p:cNvSpPr>
          <p:nvPr/>
        </p:nvSpPr>
        <p:spPr bwMode="auto">
          <a:xfrm>
            <a:off x="0" y="685800"/>
            <a:ext cx="44958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ctr" eaLnBrk="0" hangingPunct="0"/>
            <a:endParaRPr lang="en-US" sz="1600" b="1" i="1">
              <a:latin typeface="Arial" charset="0"/>
            </a:endParaRPr>
          </a:p>
          <a:p>
            <a:pPr algn="ctr" eaLnBrk="0" hangingPunct="0"/>
            <a:r>
              <a:rPr lang="en-US" sz="1600" b="1" i="1">
                <a:latin typeface="Arial" charset="0"/>
              </a:rPr>
              <a:t>Kennedy Space Center</a:t>
            </a:r>
          </a:p>
          <a:p>
            <a:pPr algn="ctr" eaLnBrk="0" hangingPunct="0"/>
            <a:endParaRPr lang="en-US" sz="1600" b="1" i="1">
              <a:latin typeface="Arial" charset="0"/>
            </a:endParaRPr>
          </a:p>
          <a:p>
            <a:pPr algn="ctr" eaLnBrk="0" hangingPunct="0"/>
            <a:r>
              <a:rPr lang="en-US" sz="1600" b="1" i="1">
                <a:latin typeface="Arial" charset="0"/>
              </a:rPr>
              <a:t>Bio Blend Technologies</a:t>
            </a:r>
          </a:p>
          <a:p>
            <a:pPr algn="ctr" eaLnBrk="0" hangingPunct="0"/>
            <a:r>
              <a:rPr lang="en-US" sz="1600" b="1" i="1">
                <a:latin typeface="Arial" charset="0"/>
              </a:rPr>
              <a:t>Cantonment, Florida</a:t>
            </a:r>
          </a:p>
          <a:p>
            <a:pPr algn="ctr" eaLnBrk="0" hangingPunct="0"/>
            <a:endParaRPr lang="en-US" sz="1600" b="1" i="1">
              <a:latin typeface="Arial" charset="0"/>
            </a:endParaRPr>
          </a:p>
        </p:txBody>
      </p:sp>
      <p:sp>
        <p:nvSpPr>
          <p:cNvPr id="33797" name="Rectangle 5"/>
          <p:cNvSpPr>
            <a:spLocks noChangeArrowheads="1"/>
          </p:cNvSpPr>
          <p:nvPr/>
        </p:nvSpPr>
        <p:spPr bwMode="auto">
          <a:xfrm>
            <a:off x="26988" y="101600"/>
            <a:ext cx="244475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0650" tIns="61912" rIns="120650" bIns="61912">
            <a:spAutoFit/>
          </a:bodyPr>
          <a:lstStyle/>
          <a:p>
            <a:pPr defTabSz="1516063" eaLnBrk="0" hangingPunct="0">
              <a:lnSpc>
                <a:spcPct val="90000"/>
              </a:lnSpc>
            </a:pPr>
            <a:endParaRPr lang="en-US" sz="1500" b="1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8199" name="Rectangle 6"/>
          <p:cNvSpPr>
            <a:spLocks noChangeArrowheads="1"/>
          </p:cNvSpPr>
          <p:nvPr/>
        </p:nvSpPr>
        <p:spPr bwMode="auto">
          <a:xfrm>
            <a:off x="4724400" y="4114800"/>
            <a:ext cx="4267200" cy="206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ctr" defTabSz="292100" eaLnBrk="0" hangingPunct="0">
              <a:tabLst>
                <a:tab pos="228600" algn="l"/>
                <a:tab pos="571500" algn="l"/>
                <a:tab pos="1663700" algn="l"/>
              </a:tabLst>
              <a:defRPr/>
            </a:pPr>
            <a:r>
              <a:rPr lang="en-US" sz="1600" b="1" dirty="0">
                <a:latin typeface="Arial" charset="0"/>
              </a:rPr>
              <a:t>Benefits</a:t>
            </a:r>
            <a:endParaRPr lang="en-US" sz="1600" dirty="0">
              <a:latin typeface="Arial" charset="0"/>
            </a:endParaRPr>
          </a:p>
          <a:p>
            <a:pPr marL="228600" indent="-228600" defTabSz="292100" eaLnBrk="0" hangingPunct="0">
              <a:spcBef>
                <a:spcPct val="50000"/>
              </a:spcBef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  <a:defRPr/>
            </a:pPr>
            <a:r>
              <a:rPr lang="en-US" sz="1400" dirty="0">
                <a:latin typeface="Arial" charset="0"/>
              </a:rPr>
              <a:t>At one site, where previous unsuccessful remediation efforts had taken 9 years and cost $1 million, Bio Blend cleared 98.9 percent of contaminants in 77 days at a fraction of the cost</a:t>
            </a:r>
          </a:p>
          <a:p>
            <a:pPr marL="228600" indent="-228600" defTabSz="292100" eaLnBrk="0" hangingPunct="0">
              <a:spcBef>
                <a:spcPct val="50000"/>
              </a:spcBef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  <a:defRPr/>
            </a:pPr>
            <a:r>
              <a:rPr lang="en-US" sz="1400" dirty="0">
                <a:latin typeface="Arial" charset="0"/>
              </a:rPr>
              <a:t>The company will soon open a new blending plant for manufacturing its proprietary and NASA-derived products</a:t>
            </a:r>
            <a:endParaRPr lang="en-US" sz="1200" dirty="0">
              <a:latin typeface="Arial" charset="0"/>
            </a:endParaRPr>
          </a:p>
        </p:txBody>
      </p:sp>
      <p:sp>
        <p:nvSpPr>
          <p:cNvPr id="33799" name="Rectangle 7"/>
          <p:cNvSpPr>
            <a:spLocks noChangeArrowheads="1"/>
          </p:cNvSpPr>
          <p:nvPr/>
        </p:nvSpPr>
        <p:spPr bwMode="auto">
          <a:xfrm>
            <a:off x="117475" y="6342063"/>
            <a:ext cx="16716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eaLnBrk="0" hangingPunct="0"/>
            <a:endParaRPr lang="en-US" sz="900" b="1" i="1">
              <a:latin typeface="Arial" charset="0"/>
            </a:endParaRPr>
          </a:p>
          <a:p>
            <a:pPr eaLnBrk="0" hangingPunct="0"/>
            <a:r>
              <a:rPr lang="en-US" sz="900" b="1" i="1">
                <a:latin typeface="Arial" charset="0"/>
              </a:rPr>
              <a:t>Spinoff 2011</a:t>
            </a:r>
          </a:p>
        </p:txBody>
      </p:sp>
      <p:sp>
        <p:nvSpPr>
          <p:cNvPr id="33800" name="Rectangle 14"/>
          <p:cNvSpPr>
            <a:spLocks noChangeArrowheads="1"/>
          </p:cNvSpPr>
          <p:nvPr/>
        </p:nvSpPr>
        <p:spPr bwMode="auto">
          <a:xfrm rot="10800000" flipV="1">
            <a:off x="6172200" y="6511925"/>
            <a:ext cx="2895600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r" eaLnBrk="0" hangingPunct="0"/>
            <a:r>
              <a:rPr lang="en-US" sz="900" b="1" i="1">
                <a:latin typeface="Arial" charset="0"/>
              </a:rPr>
              <a:t>Energy and Environment</a:t>
            </a:r>
          </a:p>
        </p:txBody>
      </p:sp>
      <p:pic>
        <p:nvPicPr>
          <p:cNvPr id="33801" name="Picture 25" descr="NASA insigniaCMYK"/>
          <p:cNvPicPr preferRelativeResize="0"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1000" y="92075"/>
            <a:ext cx="931863" cy="74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ounded Rectangle 18"/>
          <p:cNvSpPr/>
          <p:nvPr/>
        </p:nvSpPr>
        <p:spPr>
          <a:xfrm>
            <a:off x="76200" y="2209800"/>
            <a:ext cx="4572000" cy="1828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33803" name="TextBox 17"/>
          <p:cNvSpPr txBox="1">
            <a:spLocks noChangeArrowheads="1"/>
          </p:cNvSpPr>
          <p:nvPr/>
        </p:nvSpPr>
        <p:spPr bwMode="auto">
          <a:xfrm>
            <a:off x="152400" y="228600"/>
            <a:ext cx="77724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/>
              <a:t>Remediation Technologies Eliminate Contaminants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4724400" y="4114800"/>
            <a:ext cx="4267200" cy="230372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8210" name="TextBox 17"/>
          <p:cNvSpPr txBox="1">
            <a:spLocks noChangeArrowheads="1"/>
          </p:cNvSpPr>
          <p:nvPr/>
        </p:nvSpPr>
        <p:spPr bwMode="auto">
          <a:xfrm>
            <a:off x="76200" y="4130936"/>
            <a:ext cx="4572000" cy="2287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35000"/>
              </a:spcBef>
              <a:tabLst>
                <a:tab pos="228600" algn="l"/>
                <a:tab pos="292100" algn="l"/>
              </a:tabLst>
              <a:defRPr/>
            </a:pPr>
            <a:r>
              <a:rPr lang="en-US" sz="1600" b="1" dirty="0">
                <a:latin typeface="Arial" charset="0"/>
              </a:rPr>
              <a:t>Partnership</a:t>
            </a:r>
          </a:p>
          <a:p>
            <a:pPr marL="228600" indent="-228600" eaLnBrk="0" hangingPunct="0">
              <a:spcBef>
                <a:spcPct val="35000"/>
              </a:spcBef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  <a:defRPr/>
            </a:pPr>
            <a:r>
              <a:rPr lang="en-US" sz="1400" dirty="0">
                <a:latin typeface="Arial" charset="0"/>
              </a:rPr>
              <a:t>AMTS is a paste containing microscale metal particles, which extract and degrade PCBs (and other toxins) into benign byproducts while leaving the surrounding environment unharmed</a:t>
            </a:r>
          </a:p>
          <a:p>
            <a:pPr marL="228600" indent="-228600" eaLnBrk="0" hangingPunct="0">
              <a:spcBef>
                <a:spcPct val="35000"/>
              </a:spcBef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  <a:defRPr/>
            </a:pPr>
            <a:r>
              <a:rPr lang="en-US" sz="1400" dirty="0">
                <a:latin typeface="Arial" charset="0"/>
              </a:rPr>
              <a:t>The technology won NASA’s “Invention of the Year” award and is in the Space Technology Hall of Fame</a:t>
            </a:r>
          </a:p>
          <a:p>
            <a:pPr marL="228600" indent="-228600" eaLnBrk="0" hangingPunct="0">
              <a:spcBef>
                <a:spcPct val="35000"/>
              </a:spcBef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  <a:defRPr/>
            </a:pPr>
            <a:r>
              <a:rPr lang="en-US" sz="1400" dirty="0">
                <a:latin typeface="Arial" charset="0"/>
              </a:rPr>
              <a:t>Bio Blend licensed the technology to perform remediation on organic chlorides and contaminants</a:t>
            </a:r>
          </a:p>
        </p:txBody>
      </p:sp>
      <p:pic>
        <p:nvPicPr>
          <p:cNvPr id="33806" name="Picture 14" descr="Bio Blend 2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05400" y="1066800"/>
            <a:ext cx="3048000" cy="269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76200" y="4114800"/>
            <a:ext cx="4572000" cy="2209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8195" name="Rectangle 2"/>
          <p:cNvSpPr>
            <a:spLocks noChangeArrowheads="1"/>
          </p:cNvSpPr>
          <p:nvPr/>
        </p:nvSpPr>
        <p:spPr bwMode="auto">
          <a:xfrm>
            <a:off x="76200" y="2209800"/>
            <a:ext cx="4572000" cy="178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ctr" eaLnBrk="0" hangingPunct="0">
              <a:spcBef>
                <a:spcPct val="35000"/>
              </a:spcBef>
              <a:tabLst>
                <a:tab pos="228600" algn="l"/>
                <a:tab pos="292100" algn="l"/>
              </a:tabLst>
              <a:defRPr/>
            </a:pPr>
            <a:r>
              <a:rPr lang="en-US" sz="1600" b="1" dirty="0">
                <a:latin typeface="Arial" charset="0"/>
              </a:rPr>
              <a:t>NASA Technology</a:t>
            </a:r>
          </a:p>
          <a:p>
            <a:pPr marL="228600" indent="-228600" eaLnBrk="0" hangingPunct="0">
              <a:spcBef>
                <a:spcPct val="35000"/>
              </a:spcBef>
              <a:buClr>
                <a:srgbClr val="790015"/>
              </a:buClr>
              <a:buFont typeface="Wingdings" pitchFamily="2" charset="2"/>
              <a:buChar char=""/>
              <a:tabLst>
                <a:tab pos="228600" algn="l"/>
                <a:tab pos="292100" algn="l"/>
              </a:tabLst>
              <a:defRPr/>
            </a:pPr>
            <a:r>
              <a:rPr lang="en-US" sz="1400" dirty="0">
                <a:latin typeface="Arial" charset="0"/>
              </a:rPr>
              <a:t>In addition to location, GPS satellites provide data for weather forecasts and climate change; but the signals they send are distorted by the atmosphere</a:t>
            </a:r>
          </a:p>
          <a:p>
            <a:pPr marL="228600" indent="-228600" eaLnBrk="0" hangingPunct="0">
              <a:spcBef>
                <a:spcPct val="35000"/>
              </a:spcBef>
              <a:buClr>
                <a:srgbClr val="790015"/>
              </a:buClr>
              <a:buFont typeface="Wingdings" pitchFamily="2" charset="2"/>
              <a:buChar char=""/>
              <a:tabLst>
                <a:tab pos="228600" algn="l"/>
                <a:tab pos="292100" algn="l"/>
              </a:tabLst>
              <a:defRPr/>
            </a:pPr>
            <a:r>
              <a:rPr lang="en-US" sz="1400" dirty="0">
                <a:latin typeface="Arial" charset="0"/>
              </a:rPr>
              <a:t>JPL designed the Black Jack receiver to take precise measurements of how GPS signals are distorted, which reveals information on atmospheric conditions</a:t>
            </a:r>
            <a:endParaRPr lang="en-US" sz="1600" b="1" dirty="0">
              <a:latin typeface="Arial" charset="0"/>
            </a:endParaRPr>
          </a:p>
        </p:txBody>
      </p:sp>
      <p:sp>
        <p:nvSpPr>
          <p:cNvPr id="34820" name="Rectangle 4"/>
          <p:cNvSpPr>
            <a:spLocks noChangeArrowheads="1"/>
          </p:cNvSpPr>
          <p:nvPr/>
        </p:nvSpPr>
        <p:spPr bwMode="auto">
          <a:xfrm>
            <a:off x="0" y="685800"/>
            <a:ext cx="44958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ctr" eaLnBrk="0" hangingPunct="0"/>
            <a:endParaRPr lang="en-US" sz="1600" b="1" i="1">
              <a:latin typeface="Arial" charset="0"/>
            </a:endParaRPr>
          </a:p>
          <a:p>
            <a:pPr algn="ctr" eaLnBrk="0" hangingPunct="0"/>
            <a:r>
              <a:rPr lang="en-US" sz="1600" b="1" i="1">
                <a:latin typeface="Arial" charset="0"/>
              </a:rPr>
              <a:t>Jet Propulsion Lab</a:t>
            </a:r>
          </a:p>
          <a:p>
            <a:pPr algn="ctr" eaLnBrk="0" hangingPunct="0"/>
            <a:endParaRPr lang="en-US" sz="1600" b="1" i="1">
              <a:latin typeface="Arial" charset="0"/>
            </a:endParaRPr>
          </a:p>
          <a:p>
            <a:pPr algn="ctr" eaLnBrk="0" hangingPunct="0"/>
            <a:r>
              <a:rPr lang="en-US" sz="1600" b="1" i="1">
                <a:latin typeface="Arial" charset="0"/>
              </a:rPr>
              <a:t>Broad Reach Engineering Company (BRE)</a:t>
            </a:r>
          </a:p>
          <a:p>
            <a:pPr algn="ctr" eaLnBrk="0" hangingPunct="0"/>
            <a:r>
              <a:rPr lang="en-US" sz="1600" b="1" i="1">
                <a:latin typeface="Arial" charset="0"/>
              </a:rPr>
              <a:t>Tempe, Arizona</a:t>
            </a:r>
          </a:p>
          <a:p>
            <a:pPr algn="ctr" eaLnBrk="0" hangingPunct="0"/>
            <a:endParaRPr lang="en-US" sz="1600" b="1" i="1">
              <a:latin typeface="Arial" charset="0"/>
            </a:endParaRPr>
          </a:p>
        </p:txBody>
      </p:sp>
      <p:sp>
        <p:nvSpPr>
          <p:cNvPr id="34821" name="Rectangle 5"/>
          <p:cNvSpPr>
            <a:spLocks noChangeArrowheads="1"/>
          </p:cNvSpPr>
          <p:nvPr/>
        </p:nvSpPr>
        <p:spPr bwMode="auto">
          <a:xfrm>
            <a:off x="26988" y="101600"/>
            <a:ext cx="244475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0650" tIns="61912" rIns="120650" bIns="61912">
            <a:spAutoFit/>
          </a:bodyPr>
          <a:lstStyle/>
          <a:p>
            <a:pPr defTabSz="1516063" eaLnBrk="0" hangingPunct="0">
              <a:lnSpc>
                <a:spcPct val="90000"/>
              </a:lnSpc>
            </a:pPr>
            <a:endParaRPr lang="en-US" sz="1500" b="1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8199" name="Rectangle 6"/>
          <p:cNvSpPr>
            <a:spLocks noChangeArrowheads="1"/>
          </p:cNvSpPr>
          <p:nvPr/>
        </p:nvSpPr>
        <p:spPr bwMode="auto">
          <a:xfrm>
            <a:off x="4724400" y="4114800"/>
            <a:ext cx="4267200" cy="217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ctr" defTabSz="292100" eaLnBrk="0" hangingPunct="0">
              <a:tabLst>
                <a:tab pos="228600" algn="l"/>
                <a:tab pos="571500" algn="l"/>
                <a:tab pos="1663700" algn="l"/>
              </a:tabLst>
              <a:defRPr/>
            </a:pPr>
            <a:r>
              <a:rPr lang="en-US" sz="1600" b="1" dirty="0">
                <a:latin typeface="Arial" charset="0"/>
              </a:rPr>
              <a:t>Benefits</a:t>
            </a:r>
            <a:endParaRPr lang="en-US" sz="1600" dirty="0">
              <a:latin typeface="Arial" charset="0"/>
            </a:endParaRPr>
          </a:p>
          <a:p>
            <a:pPr marL="228600" indent="-228600" defTabSz="292100" eaLnBrk="0" hangingPunct="0">
              <a:spcBef>
                <a:spcPct val="50000"/>
              </a:spcBef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  <a:defRPr/>
            </a:pPr>
            <a:r>
              <a:rPr lang="en-US" sz="1400" dirty="0">
                <a:latin typeface="Arial" charset="0"/>
              </a:rPr>
              <a:t>IGOR’s radio occultation science capability, which provides services for satellites like precise orbit determination, is unique in the industry</a:t>
            </a:r>
          </a:p>
          <a:p>
            <a:pPr marL="228600" indent="-228600" defTabSz="292100" eaLnBrk="0" hangingPunct="0">
              <a:spcBef>
                <a:spcPct val="50000"/>
              </a:spcBef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  <a:defRPr/>
            </a:pPr>
            <a:r>
              <a:rPr lang="en-US" sz="1400" dirty="0">
                <a:latin typeface="Arial" charset="0"/>
              </a:rPr>
              <a:t>IGOR is currently used by NASA, as well as German, Korean, and Brazilian organizations</a:t>
            </a:r>
          </a:p>
          <a:p>
            <a:pPr marL="228600" indent="-228600" defTabSz="292100" eaLnBrk="0" hangingPunct="0">
              <a:spcBef>
                <a:spcPct val="50000"/>
              </a:spcBef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  <a:defRPr/>
            </a:pPr>
            <a:r>
              <a:rPr lang="en-US" sz="1400" dirty="0">
                <a:latin typeface="Arial" charset="0"/>
              </a:rPr>
              <a:t>Other BRE products derived from NASA technology are in use by the Air Force</a:t>
            </a:r>
          </a:p>
        </p:txBody>
      </p:sp>
      <p:sp>
        <p:nvSpPr>
          <p:cNvPr id="34823" name="Rectangle 7"/>
          <p:cNvSpPr>
            <a:spLocks noChangeArrowheads="1"/>
          </p:cNvSpPr>
          <p:nvPr/>
        </p:nvSpPr>
        <p:spPr bwMode="auto">
          <a:xfrm>
            <a:off x="117475" y="6342063"/>
            <a:ext cx="16716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eaLnBrk="0" hangingPunct="0"/>
            <a:endParaRPr lang="en-US" sz="900" b="1" i="1">
              <a:latin typeface="Arial" charset="0"/>
            </a:endParaRPr>
          </a:p>
          <a:p>
            <a:pPr eaLnBrk="0" hangingPunct="0"/>
            <a:r>
              <a:rPr lang="en-US" sz="900" b="1" i="1">
                <a:latin typeface="Arial" charset="0"/>
              </a:rPr>
              <a:t>Spinoff 2011</a:t>
            </a:r>
          </a:p>
        </p:txBody>
      </p:sp>
      <p:sp>
        <p:nvSpPr>
          <p:cNvPr id="34824" name="Rectangle 14"/>
          <p:cNvSpPr>
            <a:spLocks noChangeArrowheads="1"/>
          </p:cNvSpPr>
          <p:nvPr/>
        </p:nvSpPr>
        <p:spPr bwMode="auto">
          <a:xfrm rot="10800000" flipV="1">
            <a:off x="6172200" y="6511925"/>
            <a:ext cx="2895600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r" eaLnBrk="0" hangingPunct="0"/>
            <a:r>
              <a:rPr lang="en-US" sz="900" b="1" i="1">
                <a:latin typeface="Arial" charset="0"/>
              </a:rPr>
              <a:t>Energy and Environment</a:t>
            </a:r>
          </a:p>
        </p:txBody>
      </p:sp>
      <p:pic>
        <p:nvPicPr>
          <p:cNvPr id="34825" name="Picture 25" descr="NASA insigniaCMYK"/>
          <p:cNvPicPr preferRelativeResize="0"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1000" y="92075"/>
            <a:ext cx="931863" cy="74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ounded Rectangle 18"/>
          <p:cNvSpPr/>
          <p:nvPr/>
        </p:nvSpPr>
        <p:spPr>
          <a:xfrm>
            <a:off x="76200" y="2209800"/>
            <a:ext cx="4572000" cy="1828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34827" name="TextBox 17"/>
          <p:cNvSpPr txBox="1">
            <a:spLocks noChangeArrowheads="1"/>
          </p:cNvSpPr>
          <p:nvPr/>
        </p:nvSpPr>
        <p:spPr bwMode="auto">
          <a:xfrm>
            <a:off x="152400" y="228600"/>
            <a:ext cx="77724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/>
              <a:t>Receivers Gather Data for Climate, Weather Prediction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4724400" y="4114800"/>
            <a:ext cx="4267200" cy="2209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8210" name="TextBox 17"/>
          <p:cNvSpPr txBox="1">
            <a:spLocks noChangeArrowheads="1"/>
          </p:cNvSpPr>
          <p:nvPr/>
        </p:nvSpPr>
        <p:spPr bwMode="auto">
          <a:xfrm>
            <a:off x="76200" y="4114800"/>
            <a:ext cx="4572000" cy="178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35000"/>
              </a:spcBef>
              <a:tabLst>
                <a:tab pos="228600" algn="l"/>
                <a:tab pos="292100" algn="l"/>
              </a:tabLst>
              <a:defRPr/>
            </a:pPr>
            <a:r>
              <a:rPr lang="en-US" sz="1600" b="1" dirty="0">
                <a:latin typeface="Arial" charset="0"/>
              </a:rPr>
              <a:t>Partnership</a:t>
            </a:r>
          </a:p>
          <a:p>
            <a:pPr marL="228600" indent="-228600" eaLnBrk="0" hangingPunct="0">
              <a:spcBef>
                <a:spcPct val="35000"/>
              </a:spcBef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  <a:defRPr/>
            </a:pPr>
            <a:r>
              <a:rPr lang="en-US" sz="1400" dirty="0">
                <a:latin typeface="Arial" charset="0"/>
              </a:rPr>
              <a:t>To produce the Black Jack receivers, JPL turned to BRE, which then entered a licensing agreement for the technology that extends to 2017</a:t>
            </a:r>
          </a:p>
          <a:p>
            <a:pPr marL="228600" indent="-228600" eaLnBrk="0" hangingPunct="0">
              <a:spcBef>
                <a:spcPct val="35000"/>
              </a:spcBef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  <a:defRPr/>
            </a:pPr>
            <a:r>
              <a:rPr lang="en-US" sz="1400" dirty="0">
                <a:latin typeface="Arial" charset="0"/>
              </a:rPr>
              <a:t>As a result of the agreement, BRE created a new product, the Integrated GPS </a:t>
            </a:r>
            <a:r>
              <a:rPr lang="en-US" sz="1400" dirty="0" smtClean="0">
                <a:latin typeface="Arial" charset="0"/>
              </a:rPr>
              <a:t>Occultation </a:t>
            </a:r>
            <a:r>
              <a:rPr lang="en-US" sz="1400" dirty="0">
                <a:latin typeface="Arial" charset="0"/>
              </a:rPr>
              <a:t>Receiver (IGOR), based on NASA’s Black Jack device</a:t>
            </a:r>
          </a:p>
        </p:txBody>
      </p:sp>
      <p:pic>
        <p:nvPicPr>
          <p:cNvPr id="34830" name="Picture 14" descr="satelite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29200" y="1079500"/>
            <a:ext cx="3505200" cy="272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76200" y="4114800"/>
            <a:ext cx="4572000" cy="2209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8195" name="Rectangle 2"/>
          <p:cNvSpPr>
            <a:spLocks noChangeArrowheads="1"/>
          </p:cNvSpPr>
          <p:nvPr/>
        </p:nvSpPr>
        <p:spPr bwMode="auto">
          <a:xfrm>
            <a:off x="76200" y="2209800"/>
            <a:ext cx="4572000" cy="178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ctr" eaLnBrk="0" hangingPunct="0">
              <a:spcBef>
                <a:spcPct val="35000"/>
              </a:spcBef>
              <a:tabLst>
                <a:tab pos="228600" algn="l"/>
                <a:tab pos="292100" algn="l"/>
              </a:tabLst>
              <a:defRPr/>
            </a:pPr>
            <a:r>
              <a:rPr lang="en-US" sz="1600" b="1" dirty="0">
                <a:latin typeface="Arial" charset="0"/>
              </a:rPr>
              <a:t>NASA Technology</a:t>
            </a:r>
          </a:p>
          <a:p>
            <a:pPr marL="228600" indent="-228600" eaLnBrk="0" hangingPunct="0">
              <a:spcBef>
                <a:spcPct val="35000"/>
              </a:spcBef>
              <a:buClr>
                <a:srgbClr val="790015"/>
              </a:buClr>
              <a:buFont typeface="Wingdings" pitchFamily="2" charset="2"/>
              <a:buChar char=""/>
              <a:tabLst>
                <a:tab pos="228600" algn="l"/>
                <a:tab pos="292100" algn="l"/>
              </a:tabLst>
              <a:defRPr/>
            </a:pPr>
            <a:r>
              <a:rPr lang="en-US" sz="1400" dirty="0">
                <a:latin typeface="Arial" charset="0"/>
              </a:rPr>
              <a:t>Solar cell technology powers most of the functions performed by NASA’s spacecraft, and improvements to the technology apply directly to its use on Earth</a:t>
            </a:r>
          </a:p>
          <a:p>
            <a:pPr marL="228600" indent="-228600" eaLnBrk="0" hangingPunct="0">
              <a:spcBef>
                <a:spcPct val="35000"/>
              </a:spcBef>
              <a:buClr>
                <a:srgbClr val="790015"/>
              </a:buClr>
              <a:buFont typeface="Wingdings" pitchFamily="2" charset="2"/>
              <a:buChar char=""/>
              <a:tabLst>
                <a:tab pos="228600" algn="l"/>
                <a:tab pos="292100" algn="l"/>
              </a:tabLst>
              <a:defRPr/>
            </a:pPr>
            <a:r>
              <a:rPr lang="en-US" sz="1400" dirty="0">
                <a:latin typeface="Arial" charset="0"/>
              </a:rPr>
              <a:t>NASA is constantly looking to improve solar cells by making them lighter, more efficient, and less expensive to manufacture</a:t>
            </a:r>
            <a:endParaRPr lang="en-US" sz="1600" b="1" dirty="0">
              <a:latin typeface="Arial" charset="0"/>
            </a:endParaRPr>
          </a:p>
        </p:txBody>
      </p:sp>
      <p:sp>
        <p:nvSpPr>
          <p:cNvPr id="35844" name="Rectangle 4"/>
          <p:cNvSpPr>
            <a:spLocks noChangeArrowheads="1"/>
          </p:cNvSpPr>
          <p:nvPr/>
        </p:nvSpPr>
        <p:spPr bwMode="auto">
          <a:xfrm>
            <a:off x="0" y="533400"/>
            <a:ext cx="4495800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ctr" eaLnBrk="0" hangingPunct="0"/>
            <a:endParaRPr lang="en-US" sz="1600" b="1" i="1">
              <a:latin typeface="Arial" charset="0"/>
            </a:endParaRPr>
          </a:p>
          <a:p>
            <a:pPr algn="ctr" eaLnBrk="0" hangingPunct="0"/>
            <a:r>
              <a:rPr lang="en-US" sz="1600" b="1" i="1">
                <a:latin typeface="Arial" charset="0"/>
              </a:rPr>
              <a:t>Glenn Research Center</a:t>
            </a:r>
          </a:p>
          <a:p>
            <a:pPr algn="ctr" eaLnBrk="0" hangingPunct="0"/>
            <a:endParaRPr lang="en-US" sz="1600" b="1" i="1">
              <a:latin typeface="Arial" charset="0"/>
            </a:endParaRPr>
          </a:p>
          <a:p>
            <a:pPr algn="ctr" eaLnBrk="0" hangingPunct="0"/>
            <a:r>
              <a:rPr lang="en-US" sz="1600" b="1" i="1">
                <a:latin typeface="Arial" charset="0"/>
              </a:rPr>
              <a:t>Special Materials Research and Technology Inc. (SPECMAT)</a:t>
            </a:r>
          </a:p>
          <a:p>
            <a:pPr algn="ctr" eaLnBrk="0" hangingPunct="0"/>
            <a:r>
              <a:rPr lang="en-US" sz="1600" b="1" i="1">
                <a:latin typeface="Arial" charset="0"/>
              </a:rPr>
              <a:t>North Olmstead, Ohio</a:t>
            </a:r>
          </a:p>
          <a:p>
            <a:pPr algn="ctr" eaLnBrk="0" hangingPunct="0"/>
            <a:endParaRPr lang="en-US" sz="1600" b="1" i="1">
              <a:latin typeface="Arial" charset="0"/>
            </a:endParaRPr>
          </a:p>
        </p:txBody>
      </p:sp>
      <p:sp>
        <p:nvSpPr>
          <p:cNvPr id="35845" name="Rectangle 5"/>
          <p:cNvSpPr>
            <a:spLocks noChangeArrowheads="1"/>
          </p:cNvSpPr>
          <p:nvPr/>
        </p:nvSpPr>
        <p:spPr bwMode="auto">
          <a:xfrm>
            <a:off x="26988" y="101600"/>
            <a:ext cx="244475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0650" tIns="61912" rIns="120650" bIns="61912">
            <a:spAutoFit/>
          </a:bodyPr>
          <a:lstStyle/>
          <a:p>
            <a:pPr defTabSz="1516063" eaLnBrk="0" hangingPunct="0">
              <a:lnSpc>
                <a:spcPct val="90000"/>
              </a:lnSpc>
            </a:pPr>
            <a:endParaRPr lang="en-US" sz="1500" b="1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8199" name="Rectangle 6"/>
          <p:cNvSpPr>
            <a:spLocks noChangeArrowheads="1"/>
          </p:cNvSpPr>
          <p:nvPr/>
        </p:nvSpPr>
        <p:spPr bwMode="auto">
          <a:xfrm>
            <a:off x="4724400" y="4114800"/>
            <a:ext cx="4267200" cy="195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ctr" defTabSz="292100" eaLnBrk="0" hangingPunct="0">
              <a:tabLst>
                <a:tab pos="228600" algn="l"/>
                <a:tab pos="571500" algn="l"/>
                <a:tab pos="1663700" algn="l"/>
              </a:tabLst>
              <a:defRPr/>
            </a:pPr>
            <a:r>
              <a:rPr lang="en-US" sz="1600" b="1" dirty="0">
                <a:latin typeface="Arial" charset="0"/>
              </a:rPr>
              <a:t>Benefits</a:t>
            </a:r>
            <a:endParaRPr lang="en-US" sz="1600" dirty="0">
              <a:latin typeface="Arial" charset="0"/>
            </a:endParaRPr>
          </a:p>
          <a:p>
            <a:pPr marL="228600" indent="-228600" defTabSz="292100" eaLnBrk="0" hangingPunct="0">
              <a:spcBef>
                <a:spcPct val="50000"/>
              </a:spcBef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  <a:defRPr/>
            </a:pPr>
            <a:r>
              <a:rPr lang="en-US" sz="1400" dirty="0">
                <a:latin typeface="Arial" charset="0"/>
              </a:rPr>
              <a:t>RTWCG produces an antireflective layer of silicone oxide without relying on toxins or heat</a:t>
            </a:r>
          </a:p>
          <a:p>
            <a:pPr marL="228600" indent="-228600" defTabSz="292100" eaLnBrk="0" hangingPunct="0">
              <a:spcBef>
                <a:spcPct val="50000"/>
              </a:spcBef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  <a:defRPr/>
            </a:pPr>
            <a:r>
              <a:rPr lang="en-US" sz="1400" dirty="0">
                <a:latin typeface="Arial" charset="0"/>
              </a:rPr>
              <a:t>The coating has lower reflectance than standard coatings, and it cleans the cell’s surface contacts</a:t>
            </a:r>
          </a:p>
          <a:p>
            <a:pPr marL="228600" indent="-228600" defTabSz="292100" eaLnBrk="0" hangingPunct="0">
              <a:spcBef>
                <a:spcPct val="50000"/>
              </a:spcBef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  <a:defRPr/>
            </a:pPr>
            <a:r>
              <a:rPr lang="en-US" sz="1400" dirty="0">
                <a:latin typeface="Arial" charset="0"/>
              </a:rPr>
              <a:t>The resulting cells are high performance and have the lowest cost per Watt in the industry</a:t>
            </a:r>
            <a:endParaRPr lang="en-US" sz="1200" dirty="0">
              <a:latin typeface="Arial" charset="0"/>
            </a:endParaRPr>
          </a:p>
        </p:txBody>
      </p:sp>
      <p:sp>
        <p:nvSpPr>
          <p:cNvPr id="35847" name="Rectangle 7"/>
          <p:cNvSpPr>
            <a:spLocks noChangeArrowheads="1"/>
          </p:cNvSpPr>
          <p:nvPr/>
        </p:nvSpPr>
        <p:spPr bwMode="auto">
          <a:xfrm>
            <a:off x="117475" y="6342063"/>
            <a:ext cx="16716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eaLnBrk="0" hangingPunct="0"/>
            <a:endParaRPr lang="en-US" sz="900" b="1" i="1">
              <a:latin typeface="Arial" charset="0"/>
            </a:endParaRPr>
          </a:p>
          <a:p>
            <a:pPr eaLnBrk="0" hangingPunct="0"/>
            <a:r>
              <a:rPr lang="en-US" sz="900" b="1" i="1">
                <a:latin typeface="Arial" charset="0"/>
              </a:rPr>
              <a:t>Spinoff 2011</a:t>
            </a:r>
          </a:p>
        </p:txBody>
      </p:sp>
      <p:sp>
        <p:nvSpPr>
          <p:cNvPr id="35848" name="Rectangle 14"/>
          <p:cNvSpPr>
            <a:spLocks noChangeArrowheads="1"/>
          </p:cNvSpPr>
          <p:nvPr/>
        </p:nvSpPr>
        <p:spPr bwMode="auto">
          <a:xfrm rot="10800000" flipV="1">
            <a:off x="6172200" y="6511925"/>
            <a:ext cx="2895600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r" eaLnBrk="0" hangingPunct="0"/>
            <a:r>
              <a:rPr lang="en-US" sz="900" b="1" i="1">
                <a:latin typeface="Arial" charset="0"/>
              </a:rPr>
              <a:t>Energy and Environment</a:t>
            </a:r>
          </a:p>
        </p:txBody>
      </p:sp>
      <p:pic>
        <p:nvPicPr>
          <p:cNvPr id="35849" name="Picture 25" descr="NASA insigniaCMYK"/>
          <p:cNvPicPr preferRelativeResize="0"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1000" y="92075"/>
            <a:ext cx="931863" cy="74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ounded Rectangle 18"/>
          <p:cNvSpPr/>
          <p:nvPr/>
        </p:nvSpPr>
        <p:spPr>
          <a:xfrm>
            <a:off x="76200" y="2209800"/>
            <a:ext cx="4572000" cy="1828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35851" name="TextBox 17"/>
          <p:cNvSpPr txBox="1">
            <a:spLocks noChangeArrowheads="1"/>
          </p:cNvSpPr>
          <p:nvPr/>
        </p:nvSpPr>
        <p:spPr bwMode="auto">
          <a:xfrm>
            <a:off x="152400" y="228600"/>
            <a:ext cx="77724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/>
              <a:t>Coating Processes Boost Performance of Solar Cells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4724400" y="4114800"/>
            <a:ext cx="4267200" cy="2209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8210" name="TextBox 17"/>
          <p:cNvSpPr txBox="1">
            <a:spLocks noChangeArrowheads="1"/>
          </p:cNvSpPr>
          <p:nvPr/>
        </p:nvSpPr>
        <p:spPr bwMode="auto">
          <a:xfrm>
            <a:off x="76200" y="4114800"/>
            <a:ext cx="4572000" cy="199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35000"/>
              </a:spcBef>
              <a:tabLst>
                <a:tab pos="228600" algn="l"/>
                <a:tab pos="292100" algn="l"/>
              </a:tabLst>
              <a:defRPr/>
            </a:pPr>
            <a:r>
              <a:rPr lang="en-US" sz="1600" b="1" dirty="0">
                <a:latin typeface="Arial" charset="0"/>
              </a:rPr>
              <a:t>Partnership</a:t>
            </a:r>
          </a:p>
          <a:p>
            <a:pPr marL="228600" indent="-228600" eaLnBrk="0" hangingPunct="0">
              <a:spcBef>
                <a:spcPct val="35000"/>
              </a:spcBef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  <a:defRPr/>
            </a:pPr>
            <a:r>
              <a:rPr lang="en-US" sz="1400" dirty="0">
                <a:latin typeface="Arial" charset="0"/>
              </a:rPr>
              <a:t>Under a Space Act Agreement with NASA, SPECMAT developed a fabrication method using room-temperature wet chemical growth (RTWCG)</a:t>
            </a:r>
          </a:p>
          <a:p>
            <a:pPr marL="228600" indent="-228600" eaLnBrk="0" hangingPunct="0">
              <a:spcBef>
                <a:spcPct val="35000"/>
              </a:spcBef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  <a:defRPr/>
            </a:pPr>
            <a:r>
              <a:rPr lang="en-US" sz="1400" dirty="0">
                <a:latin typeface="Arial" charset="0"/>
              </a:rPr>
              <a:t>SPECMAT has patented and licensed RTWCG within the industry, and it can now be used for solar cell production, microelectronics, and photonic devices</a:t>
            </a:r>
          </a:p>
        </p:txBody>
      </p:sp>
      <p:pic>
        <p:nvPicPr>
          <p:cNvPr id="35854" name="Picture 14" descr="SPECMAT 3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53000" y="1447800"/>
            <a:ext cx="3657600" cy="215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76200" y="4114800"/>
            <a:ext cx="4572000" cy="2209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8195" name="Rectangle 2"/>
          <p:cNvSpPr>
            <a:spLocks noChangeArrowheads="1"/>
          </p:cNvSpPr>
          <p:nvPr/>
        </p:nvSpPr>
        <p:spPr bwMode="auto">
          <a:xfrm>
            <a:off x="228600" y="2286000"/>
            <a:ext cx="4419600" cy="178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ctr" eaLnBrk="0" hangingPunct="0">
              <a:spcBef>
                <a:spcPct val="35000"/>
              </a:spcBef>
              <a:tabLst>
                <a:tab pos="228600" algn="l"/>
                <a:tab pos="292100" algn="l"/>
              </a:tabLst>
              <a:defRPr/>
            </a:pPr>
            <a:r>
              <a:rPr lang="en-US" sz="1600" b="1" dirty="0">
                <a:latin typeface="Arial" charset="0"/>
              </a:rPr>
              <a:t>NASA Technology</a:t>
            </a:r>
          </a:p>
          <a:p>
            <a:pPr marL="230188" indent="-230188" eaLnBrk="0" hangingPunct="0">
              <a:spcBef>
                <a:spcPct val="35000"/>
              </a:spcBef>
              <a:buClr>
                <a:srgbClr val="790015"/>
              </a:buClr>
              <a:buFont typeface="Wingdings" pitchFamily="2" charset="2"/>
              <a:buChar char=""/>
              <a:tabLst>
                <a:tab pos="228600" algn="l"/>
                <a:tab pos="292100" algn="l"/>
              </a:tabLst>
              <a:defRPr/>
            </a:pPr>
            <a:r>
              <a:rPr lang="en-US" sz="1400" dirty="0">
                <a:latin typeface="Arial" charset="0"/>
              </a:rPr>
              <a:t>The causes of solar flares—which pose a danger to spacecraft and can disrupt life on Earth—remain largely mysterious</a:t>
            </a:r>
          </a:p>
          <a:p>
            <a:pPr marL="230188" indent="-230188" eaLnBrk="0" hangingPunct="0">
              <a:spcBef>
                <a:spcPct val="35000"/>
              </a:spcBef>
              <a:buClr>
                <a:srgbClr val="790015"/>
              </a:buClr>
              <a:buFont typeface="Wingdings" pitchFamily="2" charset="2"/>
              <a:buChar char=""/>
              <a:tabLst>
                <a:tab pos="228600" algn="l"/>
                <a:tab pos="292100" algn="l"/>
              </a:tabLst>
              <a:defRPr/>
            </a:pPr>
            <a:r>
              <a:rPr lang="en-US" sz="1400" dirty="0">
                <a:latin typeface="Arial" charset="0"/>
              </a:rPr>
              <a:t>NASA funded the development of </a:t>
            </a:r>
            <a:r>
              <a:rPr lang="en-US" sz="1400" dirty="0" smtClean="0">
                <a:latin typeface="Arial" charset="0"/>
              </a:rPr>
              <a:t>a device </a:t>
            </a:r>
            <a:r>
              <a:rPr lang="en-US" sz="1400" dirty="0">
                <a:latin typeface="Arial" charset="0"/>
              </a:rPr>
              <a:t>to capture high-resolution X-ray and gamma-ray images of eruptions</a:t>
            </a:r>
            <a:endParaRPr lang="en-US" sz="1600" b="1" dirty="0">
              <a:latin typeface="Arial" charset="0"/>
            </a:endParaRPr>
          </a:p>
        </p:txBody>
      </p:sp>
      <p:sp>
        <p:nvSpPr>
          <p:cNvPr id="10244" name="Rectangle 4"/>
          <p:cNvSpPr>
            <a:spLocks noChangeArrowheads="1"/>
          </p:cNvSpPr>
          <p:nvPr/>
        </p:nvSpPr>
        <p:spPr bwMode="auto">
          <a:xfrm>
            <a:off x="0" y="685800"/>
            <a:ext cx="449580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ctr" eaLnBrk="0" hangingPunct="0"/>
            <a:endParaRPr lang="en-US" sz="1600" b="1" i="1" dirty="0">
              <a:latin typeface="Arial" charset="0"/>
            </a:endParaRPr>
          </a:p>
          <a:p>
            <a:pPr algn="ctr" eaLnBrk="0" hangingPunct="0"/>
            <a:r>
              <a:rPr lang="en-US" sz="1600" b="1" i="1" dirty="0">
                <a:latin typeface="Arial" charset="0"/>
              </a:rPr>
              <a:t>Goddard Space Flight Center</a:t>
            </a:r>
          </a:p>
          <a:p>
            <a:pPr algn="ctr" eaLnBrk="0" hangingPunct="0"/>
            <a:endParaRPr lang="en-US" sz="1600" b="1" i="1" dirty="0">
              <a:latin typeface="Arial" charset="0"/>
            </a:endParaRPr>
          </a:p>
          <a:p>
            <a:pPr algn="ctr" eaLnBrk="0" hangingPunct="0"/>
            <a:r>
              <a:rPr lang="en-US" sz="1600" b="1" i="1" dirty="0">
                <a:latin typeface="Arial" charset="0"/>
              </a:rPr>
              <a:t>Mikro Systems Inc.</a:t>
            </a:r>
          </a:p>
          <a:p>
            <a:pPr algn="ctr" eaLnBrk="0" hangingPunct="0"/>
            <a:r>
              <a:rPr lang="en-US" sz="1600" b="1" i="1" dirty="0">
                <a:latin typeface="Arial" charset="0"/>
              </a:rPr>
              <a:t>Charlottesville, Virginia</a:t>
            </a:r>
          </a:p>
        </p:txBody>
      </p:sp>
      <p:sp>
        <p:nvSpPr>
          <p:cNvPr id="10245" name="Rectangle 5"/>
          <p:cNvSpPr>
            <a:spLocks noChangeArrowheads="1"/>
          </p:cNvSpPr>
          <p:nvPr/>
        </p:nvSpPr>
        <p:spPr bwMode="auto">
          <a:xfrm>
            <a:off x="26988" y="101600"/>
            <a:ext cx="244475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0650" tIns="61912" rIns="120650" bIns="61912">
            <a:spAutoFit/>
          </a:bodyPr>
          <a:lstStyle/>
          <a:p>
            <a:pPr defTabSz="1516063" eaLnBrk="0" hangingPunct="0">
              <a:lnSpc>
                <a:spcPct val="90000"/>
              </a:lnSpc>
            </a:pPr>
            <a:endParaRPr lang="en-US" sz="1500" b="1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8199" name="Rectangle 6"/>
          <p:cNvSpPr>
            <a:spLocks noChangeArrowheads="1"/>
          </p:cNvSpPr>
          <p:nvPr/>
        </p:nvSpPr>
        <p:spPr bwMode="auto">
          <a:xfrm>
            <a:off x="4724400" y="4114800"/>
            <a:ext cx="4267200" cy="217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ctr" defTabSz="292100" eaLnBrk="0" hangingPunct="0">
              <a:tabLst>
                <a:tab pos="228600" algn="l"/>
                <a:tab pos="571500" algn="l"/>
                <a:tab pos="1663700" algn="l"/>
              </a:tabLst>
              <a:defRPr/>
            </a:pPr>
            <a:r>
              <a:rPr lang="en-US" sz="1600" b="1" dirty="0">
                <a:latin typeface="Arial" charset="0"/>
              </a:rPr>
              <a:t>Benefits</a:t>
            </a:r>
            <a:endParaRPr lang="en-US" sz="1600" dirty="0">
              <a:latin typeface="Arial" charset="0"/>
            </a:endParaRPr>
          </a:p>
          <a:p>
            <a:pPr marL="230188" indent="-230188" defTabSz="292100" eaLnBrk="0" hangingPunct="0">
              <a:spcBef>
                <a:spcPct val="50000"/>
              </a:spcBef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  <a:defRPr/>
            </a:pPr>
            <a:r>
              <a:rPr lang="en-US" sz="1400" dirty="0">
                <a:latin typeface="Arial" charset="0"/>
              </a:rPr>
              <a:t>The company commercialized the technology in multiple markets, including medical devices, security scanners, and turbine-engine blades</a:t>
            </a:r>
          </a:p>
          <a:p>
            <a:pPr marL="230188" indent="-230188" defTabSz="292100" eaLnBrk="0" hangingPunct="0">
              <a:spcBef>
                <a:spcPct val="50000"/>
              </a:spcBef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  <a:defRPr/>
            </a:pPr>
            <a:r>
              <a:rPr lang="en-US" sz="1400" dirty="0" smtClean="0">
                <a:latin typeface="Arial" charset="0"/>
              </a:rPr>
              <a:t>Process </a:t>
            </a:r>
            <a:r>
              <a:rPr lang="en-US" sz="1400" dirty="0">
                <a:latin typeface="Arial" charset="0"/>
              </a:rPr>
              <a:t>lowers material costs by 96 percent and reduces production time by 90 percent</a:t>
            </a:r>
          </a:p>
          <a:p>
            <a:pPr marL="230188" indent="-230188" defTabSz="292100" eaLnBrk="0" hangingPunct="0">
              <a:spcBef>
                <a:spcPct val="50000"/>
              </a:spcBef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  <a:defRPr/>
            </a:pPr>
            <a:r>
              <a:rPr lang="en-US" sz="1400" dirty="0">
                <a:latin typeface="Arial" charset="0"/>
              </a:rPr>
              <a:t>By developing this technology, Mikro has created more than 35 jobs</a:t>
            </a:r>
          </a:p>
        </p:txBody>
      </p:sp>
      <p:sp>
        <p:nvSpPr>
          <p:cNvPr id="10247" name="Rectangle 7"/>
          <p:cNvSpPr>
            <a:spLocks noChangeArrowheads="1"/>
          </p:cNvSpPr>
          <p:nvPr/>
        </p:nvSpPr>
        <p:spPr bwMode="auto">
          <a:xfrm>
            <a:off x="117475" y="6342063"/>
            <a:ext cx="16716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eaLnBrk="0" hangingPunct="0"/>
            <a:endParaRPr lang="en-US" sz="900" b="1" i="1">
              <a:latin typeface="Arial" charset="0"/>
            </a:endParaRPr>
          </a:p>
          <a:p>
            <a:pPr eaLnBrk="0" hangingPunct="0"/>
            <a:r>
              <a:rPr lang="en-US" sz="900" b="1" i="1">
                <a:latin typeface="Arial" charset="0"/>
              </a:rPr>
              <a:t>Spinoff 2011</a:t>
            </a:r>
          </a:p>
        </p:txBody>
      </p:sp>
      <p:sp>
        <p:nvSpPr>
          <p:cNvPr id="10248" name="Rectangle 14"/>
          <p:cNvSpPr>
            <a:spLocks noChangeArrowheads="1"/>
          </p:cNvSpPr>
          <p:nvPr/>
        </p:nvSpPr>
        <p:spPr bwMode="auto">
          <a:xfrm rot="10800000" flipV="1">
            <a:off x="6172200" y="6511925"/>
            <a:ext cx="2895600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r" eaLnBrk="0" hangingPunct="0"/>
            <a:r>
              <a:rPr lang="en-US" sz="900" b="1" i="1">
                <a:latin typeface="Arial" charset="0"/>
              </a:rPr>
              <a:t>Health and Medicine</a:t>
            </a:r>
          </a:p>
        </p:txBody>
      </p:sp>
      <p:pic>
        <p:nvPicPr>
          <p:cNvPr id="10249" name="Picture 25" descr="NASA insigniaCMYK"/>
          <p:cNvPicPr preferRelativeResize="0"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1000" y="92075"/>
            <a:ext cx="931863" cy="74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ounded Rectangle 18"/>
          <p:cNvSpPr/>
          <p:nvPr/>
        </p:nvSpPr>
        <p:spPr>
          <a:xfrm>
            <a:off x="76200" y="2209800"/>
            <a:ext cx="4572000" cy="1828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10251" name="TextBox 17"/>
          <p:cNvSpPr txBox="1">
            <a:spLocks noChangeArrowheads="1"/>
          </p:cNvSpPr>
          <p:nvPr/>
        </p:nvSpPr>
        <p:spPr bwMode="auto">
          <a:xfrm>
            <a:off x="152400" y="228600"/>
            <a:ext cx="77724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/>
              <a:t>Tooling Techniques Enhance Medical Imaging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4724400" y="4114800"/>
            <a:ext cx="4267200" cy="2209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8210" name="TextBox 17"/>
          <p:cNvSpPr txBox="1">
            <a:spLocks noChangeArrowheads="1"/>
          </p:cNvSpPr>
          <p:nvPr/>
        </p:nvSpPr>
        <p:spPr bwMode="auto">
          <a:xfrm>
            <a:off x="228600" y="4149725"/>
            <a:ext cx="4191000" cy="178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35000"/>
              </a:spcBef>
              <a:tabLst>
                <a:tab pos="228600" algn="l"/>
                <a:tab pos="292100" algn="l"/>
              </a:tabLst>
              <a:defRPr/>
            </a:pPr>
            <a:r>
              <a:rPr lang="en-US" sz="1600" b="1" dirty="0">
                <a:latin typeface="Arial" charset="0"/>
              </a:rPr>
              <a:t>Partnership</a:t>
            </a:r>
          </a:p>
          <a:p>
            <a:pPr marL="230188" indent="-230188" eaLnBrk="0" hangingPunct="0">
              <a:spcBef>
                <a:spcPct val="35000"/>
              </a:spcBef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  <a:defRPr/>
            </a:pPr>
            <a:r>
              <a:rPr lang="en-US" sz="1400" dirty="0">
                <a:latin typeface="Arial" charset="0"/>
              </a:rPr>
              <a:t>Through Small Business Innovation Research (SBIR) contracts, Mikro Systems innovated the manufacturing process of fine, complex tungsten grids</a:t>
            </a:r>
          </a:p>
          <a:p>
            <a:pPr marL="230188" indent="-230188" eaLnBrk="0" hangingPunct="0">
              <a:spcBef>
                <a:spcPct val="35000"/>
              </a:spcBef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  <a:defRPr/>
            </a:pPr>
            <a:r>
              <a:rPr lang="en-US" sz="1400" dirty="0">
                <a:latin typeface="Arial" charset="0"/>
              </a:rPr>
              <a:t>Using the technology, NASA has captured about 50,000 images of solar flares for analysis</a:t>
            </a:r>
          </a:p>
        </p:txBody>
      </p:sp>
      <p:pic>
        <p:nvPicPr>
          <p:cNvPr id="10254" name="Picture 19" descr="RHESSI.bmp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81600" y="1066800"/>
            <a:ext cx="338455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76200" y="4114800"/>
            <a:ext cx="4572000" cy="23622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8195" name="Rectangle 2"/>
          <p:cNvSpPr>
            <a:spLocks noChangeArrowheads="1"/>
          </p:cNvSpPr>
          <p:nvPr/>
        </p:nvSpPr>
        <p:spPr bwMode="auto">
          <a:xfrm>
            <a:off x="76200" y="2057400"/>
            <a:ext cx="4572000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ctr" eaLnBrk="0" hangingPunct="0">
              <a:spcBef>
                <a:spcPct val="35000"/>
              </a:spcBef>
              <a:tabLst>
                <a:tab pos="228600" algn="l"/>
                <a:tab pos="292100" algn="l"/>
              </a:tabLst>
              <a:defRPr/>
            </a:pPr>
            <a:r>
              <a:rPr lang="en-US" sz="1600" b="1" dirty="0">
                <a:latin typeface="Arial" charset="0"/>
              </a:rPr>
              <a:t>NASA Technology</a:t>
            </a:r>
          </a:p>
          <a:p>
            <a:pPr marL="228600" indent="-228600" eaLnBrk="0" hangingPunct="0">
              <a:spcBef>
                <a:spcPct val="35000"/>
              </a:spcBef>
              <a:buClr>
                <a:srgbClr val="790015"/>
              </a:buClr>
              <a:buFont typeface="Wingdings" pitchFamily="2" charset="2"/>
              <a:buChar char=""/>
              <a:tabLst>
                <a:tab pos="228600" algn="l"/>
                <a:tab pos="292100" algn="l"/>
              </a:tabLst>
              <a:defRPr/>
            </a:pPr>
            <a:r>
              <a:rPr lang="en-US" sz="1400" dirty="0">
                <a:latin typeface="Arial" charset="0"/>
              </a:rPr>
              <a:t>With no regular access to fresh water, reuse is crucial to the International Space Station (ISS)</a:t>
            </a:r>
          </a:p>
          <a:p>
            <a:pPr marL="228600" indent="-228600" eaLnBrk="0" hangingPunct="0">
              <a:spcBef>
                <a:spcPct val="35000"/>
              </a:spcBef>
              <a:buClr>
                <a:srgbClr val="790015"/>
              </a:buClr>
              <a:buFont typeface="Wingdings" pitchFamily="2" charset="2"/>
              <a:buChar char=""/>
              <a:tabLst>
                <a:tab pos="228600" algn="l"/>
                <a:tab pos="292100" algn="l"/>
              </a:tabLst>
              <a:defRPr/>
            </a:pPr>
            <a:r>
              <a:rPr lang="en-US" sz="1400" dirty="0">
                <a:latin typeface="Arial" charset="0"/>
              </a:rPr>
              <a:t>Quality remains a concern, as any contamination can place infected crew in a dire situation</a:t>
            </a:r>
          </a:p>
          <a:p>
            <a:pPr marL="228600" indent="-228600" eaLnBrk="0" hangingPunct="0">
              <a:spcBef>
                <a:spcPct val="35000"/>
              </a:spcBef>
              <a:buClr>
                <a:srgbClr val="790015"/>
              </a:buClr>
              <a:buFont typeface="Wingdings" pitchFamily="2" charset="2"/>
              <a:buChar char=""/>
              <a:tabLst>
                <a:tab pos="228600" algn="l"/>
                <a:tab pos="292100" algn="l"/>
              </a:tabLst>
              <a:defRPr/>
            </a:pPr>
            <a:r>
              <a:rPr lang="en-US" sz="1400" dirty="0">
                <a:latin typeface="Arial" charset="0"/>
              </a:rPr>
              <a:t>NASA was </a:t>
            </a:r>
            <a:r>
              <a:rPr lang="en-US" sz="1400" dirty="0" smtClean="0">
                <a:latin typeface="Arial" charset="0"/>
              </a:rPr>
              <a:t>dissatisfied </a:t>
            </a:r>
            <a:r>
              <a:rPr lang="en-US" sz="1400" dirty="0">
                <a:latin typeface="Arial" charset="0"/>
              </a:rPr>
              <a:t>with its current contaminant detection </a:t>
            </a:r>
            <a:r>
              <a:rPr lang="en-US" sz="1400" dirty="0" smtClean="0">
                <a:latin typeface="Arial" charset="0"/>
              </a:rPr>
              <a:t>device </a:t>
            </a:r>
            <a:r>
              <a:rPr lang="en-US" sz="1400" dirty="0">
                <a:latin typeface="Arial" charset="0"/>
              </a:rPr>
              <a:t>and looked to industry to improve it</a:t>
            </a:r>
            <a:endParaRPr lang="en-US" sz="1600" b="1" dirty="0">
              <a:latin typeface="Arial" charset="0"/>
            </a:endParaRPr>
          </a:p>
        </p:txBody>
      </p:sp>
      <p:sp>
        <p:nvSpPr>
          <p:cNvPr id="36868" name="Rectangle 4"/>
          <p:cNvSpPr>
            <a:spLocks noChangeArrowheads="1"/>
          </p:cNvSpPr>
          <p:nvPr/>
        </p:nvSpPr>
        <p:spPr bwMode="auto">
          <a:xfrm>
            <a:off x="0" y="685800"/>
            <a:ext cx="44958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ctr" eaLnBrk="0" hangingPunct="0"/>
            <a:endParaRPr lang="en-US" sz="1600" b="1" i="1">
              <a:latin typeface="Arial" charset="0"/>
            </a:endParaRPr>
          </a:p>
          <a:p>
            <a:pPr algn="ctr" eaLnBrk="0" hangingPunct="0"/>
            <a:r>
              <a:rPr lang="en-US" sz="1600" b="1" i="1">
                <a:latin typeface="Arial" charset="0"/>
              </a:rPr>
              <a:t>Johnson Space Center</a:t>
            </a:r>
          </a:p>
          <a:p>
            <a:pPr algn="ctr" eaLnBrk="0" hangingPunct="0"/>
            <a:endParaRPr lang="en-US" sz="1600" b="1" i="1">
              <a:latin typeface="Arial" charset="0"/>
            </a:endParaRPr>
          </a:p>
          <a:p>
            <a:pPr algn="ctr" eaLnBrk="0" hangingPunct="0"/>
            <a:r>
              <a:rPr lang="en-US" sz="1600" b="1" i="1">
                <a:latin typeface="Arial" charset="0"/>
              </a:rPr>
              <a:t>OI Analytical</a:t>
            </a:r>
          </a:p>
          <a:p>
            <a:pPr algn="ctr" eaLnBrk="0" hangingPunct="0"/>
            <a:r>
              <a:rPr lang="en-US" sz="1600" b="1" i="1">
                <a:latin typeface="Arial" charset="0"/>
              </a:rPr>
              <a:t>College Station, Texas</a:t>
            </a:r>
          </a:p>
          <a:p>
            <a:pPr algn="ctr" eaLnBrk="0" hangingPunct="0"/>
            <a:endParaRPr lang="en-US" sz="1600" b="1" i="1">
              <a:latin typeface="Arial" charset="0"/>
            </a:endParaRPr>
          </a:p>
        </p:txBody>
      </p:sp>
      <p:sp>
        <p:nvSpPr>
          <p:cNvPr id="36869" name="Rectangle 5"/>
          <p:cNvSpPr>
            <a:spLocks noChangeArrowheads="1"/>
          </p:cNvSpPr>
          <p:nvPr/>
        </p:nvSpPr>
        <p:spPr bwMode="auto">
          <a:xfrm>
            <a:off x="26988" y="101600"/>
            <a:ext cx="244475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0650" tIns="61912" rIns="120650" bIns="61912">
            <a:spAutoFit/>
          </a:bodyPr>
          <a:lstStyle/>
          <a:p>
            <a:pPr defTabSz="1516063" eaLnBrk="0" hangingPunct="0">
              <a:lnSpc>
                <a:spcPct val="90000"/>
              </a:lnSpc>
            </a:pPr>
            <a:endParaRPr lang="en-US" sz="1500" b="1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8199" name="Rectangle 6"/>
          <p:cNvSpPr>
            <a:spLocks noChangeArrowheads="1"/>
          </p:cNvSpPr>
          <p:nvPr/>
        </p:nvSpPr>
        <p:spPr bwMode="auto">
          <a:xfrm>
            <a:off x="4724400" y="4114800"/>
            <a:ext cx="4267200" cy="2385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ctr" defTabSz="292100" eaLnBrk="0" hangingPunct="0">
              <a:tabLst>
                <a:tab pos="228600" algn="l"/>
                <a:tab pos="571500" algn="l"/>
                <a:tab pos="1663700" algn="l"/>
              </a:tabLst>
              <a:defRPr/>
            </a:pPr>
            <a:r>
              <a:rPr lang="en-US" sz="1600" b="1" dirty="0">
                <a:latin typeface="Arial" charset="0"/>
              </a:rPr>
              <a:t>Benefits</a:t>
            </a:r>
            <a:endParaRPr lang="en-US" sz="1600" dirty="0">
              <a:latin typeface="Arial" charset="0"/>
            </a:endParaRPr>
          </a:p>
          <a:p>
            <a:pPr marL="228600" indent="-228600" defTabSz="292100" eaLnBrk="0" hangingPunct="0">
              <a:spcBef>
                <a:spcPct val="50000"/>
              </a:spcBef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  <a:defRPr/>
            </a:pPr>
            <a:r>
              <a:rPr lang="en-US" sz="1400" dirty="0">
                <a:latin typeface="Arial" charset="0"/>
              </a:rPr>
              <a:t>OI’s TOCA relies on electricity to measure carbon, instead of chemical processes</a:t>
            </a:r>
          </a:p>
          <a:p>
            <a:pPr marL="228600" indent="-228600" defTabSz="292100" eaLnBrk="0" hangingPunct="0">
              <a:spcBef>
                <a:spcPct val="50000"/>
              </a:spcBef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  <a:defRPr/>
            </a:pPr>
            <a:r>
              <a:rPr lang="en-US" sz="1400" dirty="0">
                <a:latin typeface="Arial" charset="0"/>
              </a:rPr>
              <a:t>Using this system, the typical operator can save 90 percent on installation costs and reduce ongoing expenses by $500 a month</a:t>
            </a:r>
          </a:p>
          <a:p>
            <a:pPr marL="228600" indent="-228600" defTabSz="292100" eaLnBrk="0" hangingPunct="0">
              <a:spcBef>
                <a:spcPct val="50000"/>
              </a:spcBef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  <a:defRPr/>
            </a:pPr>
            <a:r>
              <a:rPr lang="en-US" sz="1400" dirty="0">
                <a:latin typeface="Arial" charset="0"/>
              </a:rPr>
              <a:t>Standard TOCAs are the size of refrigerators; OI’s </a:t>
            </a:r>
            <a:r>
              <a:rPr lang="en-US" sz="1400" dirty="0" smtClean="0">
                <a:latin typeface="Arial" charset="0"/>
              </a:rPr>
              <a:t>TOCA’s footprint </a:t>
            </a:r>
            <a:r>
              <a:rPr lang="en-US" sz="1400" dirty="0">
                <a:latin typeface="Arial" charset="0"/>
              </a:rPr>
              <a:t>is a little larger than a piece of paper</a:t>
            </a:r>
          </a:p>
        </p:txBody>
      </p:sp>
      <p:sp>
        <p:nvSpPr>
          <p:cNvPr id="36871" name="Rectangle 7"/>
          <p:cNvSpPr>
            <a:spLocks noChangeArrowheads="1"/>
          </p:cNvSpPr>
          <p:nvPr/>
        </p:nvSpPr>
        <p:spPr bwMode="auto">
          <a:xfrm>
            <a:off x="117475" y="6342063"/>
            <a:ext cx="16716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eaLnBrk="0" hangingPunct="0"/>
            <a:endParaRPr lang="en-US" sz="900" b="1" i="1">
              <a:latin typeface="Arial" charset="0"/>
            </a:endParaRPr>
          </a:p>
          <a:p>
            <a:pPr eaLnBrk="0" hangingPunct="0"/>
            <a:r>
              <a:rPr lang="en-US" sz="900" b="1" i="1">
                <a:latin typeface="Arial" charset="0"/>
              </a:rPr>
              <a:t>Spinoff 2011</a:t>
            </a:r>
          </a:p>
        </p:txBody>
      </p:sp>
      <p:sp>
        <p:nvSpPr>
          <p:cNvPr id="36872" name="Rectangle 14"/>
          <p:cNvSpPr>
            <a:spLocks noChangeArrowheads="1"/>
          </p:cNvSpPr>
          <p:nvPr/>
        </p:nvSpPr>
        <p:spPr bwMode="auto">
          <a:xfrm rot="10800000" flipV="1">
            <a:off x="6172200" y="6511925"/>
            <a:ext cx="2895600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r" eaLnBrk="0" hangingPunct="0"/>
            <a:r>
              <a:rPr lang="en-US" sz="900" b="1" i="1">
                <a:latin typeface="Arial" charset="0"/>
              </a:rPr>
              <a:t>Energy and Environment</a:t>
            </a:r>
          </a:p>
        </p:txBody>
      </p:sp>
      <p:pic>
        <p:nvPicPr>
          <p:cNvPr id="36873" name="Picture 25" descr="NASA insigniaCMYK"/>
          <p:cNvPicPr preferRelativeResize="0"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1000" y="92075"/>
            <a:ext cx="931863" cy="74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ounded Rectangle 18"/>
          <p:cNvSpPr/>
          <p:nvPr/>
        </p:nvSpPr>
        <p:spPr>
          <a:xfrm>
            <a:off x="76200" y="2057400"/>
            <a:ext cx="4572000" cy="19812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36875" name="TextBox 17"/>
          <p:cNvSpPr txBox="1">
            <a:spLocks noChangeArrowheads="1"/>
          </p:cNvSpPr>
          <p:nvPr/>
        </p:nvSpPr>
        <p:spPr bwMode="auto">
          <a:xfrm>
            <a:off x="152400" y="228600"/>
            <a:ext cx="77724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/>
              <a:t>Analyzers Provide Water Security in Space and on Earth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4724400" y="4114800"/>
            <a:ext cx="4267200" cy="23622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8210" name="TextBox 17"/>
          <p:cNvSpPr txBox="1">
            <a:spLocks noChangeArrowheads="1"/>
          </p:cNvSpPr>
          <p:nvPr/>
        </p:nvSpPr>
        <p:spPr bwMode="auto">
          <a:xfrm>
            <a:off x="76200" y="4114800"/>
            <a:ext cx="4572000" cy="2287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35000"/>
              </a:spcBef>
              <a:tabLst>
                <a:tab pos="228600" algn="l"/>
                <a:tab pos="292100" algn="l"/>
              </a:tabLst>
              <a:defRPr/>
            </a:pPr>
            <a:r>
              <a:rPr lang="en-US" sz="1600" b="1" dirty="0">
                <a:latin typeface="Arial" charset="0"/>
              </a:rPr>
              <a:t>Partnership</a:t>
            </a:r>
          </a:p>
          <a:p>
            <a:pPr marL="228600" indent="-228600" eaLnBrk="0" hangingPunct="0">
              <a:spcBef>
                <a:spcPct val="35000"/>
              </a:spcBef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  <a:defRPr/>
            </a:pPr>
            <a:r>
              <a:rPr lang="en-US" sz="1400" dirty="0">
                <a:latin typeface="Arial" charset="0"/>
              </a:rPr>
              <a:t>NASA contracted OI to build a new total organic carbon analyzer (TOCA), which scans for organic compounds—likely contaminants—in the water</a:t>
            </a:r>
          </a:p>
          <a:p>
            <a:pPr marL="228600" indent="-228600" eaLnBrk="0" hangingPunct="0">
              <a:spcBef>
                <a:spcPct val="35000"/>
              </a:spcBef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  <a:defRPr/>
            </a:pPr>
            <a:r>
              <a:rPr lang="en-US" sz="1400" dirty="0">
                <a:latin typeface="Arial" charset="0"/>
              </a:rPr>
              <a:t>OI already had a prototype from its existing products, which saved NASA two years in development time</a:t>
            </a:r>
          </a:p>
          <a:p>
            <a:pPr marL="228600" indent="-228600" eaLnBrk="0" hangingPunct="0">
              <a:spcBef>
                <a:spcPct val="35000"/>
              </a:spcBef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  <a:defRPr/>
            </a:pPr>
            <a:r>
              <a:rPr lang="en-US" sz="1400" dirty="0">
                <a:latin typeface="Arial" charset="0"/>
              </a:rPr>
              <a:t>The new device reduced the amount of equipment needed to run ISS and made it possible to double the crew to six members, the station’s full capacity</a:t>
            </a:r>
          </a:p>
        </p:txBody>
      </p:sp>
      <p:pic>
        <p:nvPicPr>
          <p:cNvPr id="36878" name="Picture 15" descr="OI 2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10200" y="914400"/>
            <a:ext cx="25146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76200" y="4114799"/>
            <a:ext cx="4572000" cy="2287589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8195" name="Rectangle 2"/>
          <p:cNvSpPr>
            <a:spLocks noChangeArrowheads="1"/>
          </p:cNvSpPr>
          <p:nvPr/>
        </p:nvSpPr>
        <p:spPr bwMode="auto">
          <a:xfrm>
            <a:off x="76200" y="2209800"/>
            <a:ext cx="4572000" cy="178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ctr" eaLnBrk="0" hangingPunct="0">
              <a:spcBef>
                <a:spcPct val="35000"/>
              </a:spcBef>
              <a:tabLst>
                <a:tab pos="228600" algn="l"/>
                <a:tab pos="292100" algn="l"/>
              </a:tabLst>
              <a:defRPr/>
            </a:pPr>
            <a:r>
              <a:rPr lang="en-US" sz="1600" b="1" dirty="0">
                <a:latin typeface="Arial" charset="0"/>
              </a:rPr>
              <a:t>NASA Technology</a:t>
            </a:r>
          </a:p>
          <a:p>
            <a:pPr marL="228600" indent="-228600" eaLnBrk="0" hangingPunct="0">
              <a:spcBef>
                <a:spcPct val="35000"/>
              </a:spcBef>
              <a:buClr>
                <a:srgbClr val="790015"/>
              </a:buClr>
              <a:buFont typeface="Wingdings" pitchFamily="2" charset="2"/>
              <a:buChar char=""/>
              <a:tabLst>
                <a:tab pos="228600" algn="l"/>
                <a:tab pos="292100" algn="l"/>
              </a:tabLst>
              <a:defRPr/>
            </a:pPr>
            <a:r>
              <a:rPr lang="en-US" sz="1400" dirty="0">
                <a:latin typeface="Arial" charset="0"/>
              </a:rPr>
              <a:t>With no fresh supply of air, there is great potential for contaminants to build up within the International Space Station (ISS)</a:t>
            </a:r>
          </a:p>
          <a:p>
            <a:pPr marL="228600" indent="-228600" eaLnBrk="0" hangingPunct="0">
              <a:spcBef>
                <a:spcPct val="35000"/>
              </a:spcBef>
              <a:buClr>
                <a:srgbClr val="790015"/>
              </a:buClr>
              <a:buFont typeface="Wingdings" pitchFamily="2" charset="2"/>
              <a:buChar char=""/>
              <a:tabLst>
                <a:tab pos="228600" algn="l"/>
                <a:tab pos="292100" algn="l"/>
              </a:tabLst>
              <a:defRPr/>
            </a:pPr>
            <a:r>
              <a:rPr lang="en-US" sz="1400" dirty="0">
                <a:latin typeface="Arial" charset="0"/>
              </a:rPr>
              <a:t>NASA wanted a regenerable process for ongoing removal of carbon dioxide and contaminants on long-term missions</a:t>
            </a:r>
            <a:endParaRPr lang="en-US" sz="1600" b="1" dirty="0">
              <a:latin typeface="Arial" charset="0"/>
            </a:endParaRPr>
          </a:p>
        </p:txBody>
      </p:sp>
      <p:sp>
        <p:nvSpPr>
          <p:cNvPr id="37892" name="Rectangle 4"/>
          <p:cNvSpPr>
            <a:spLocks noChangeArrowheads="1"/>
          </p:cNvSpPr>
          <p:nvPr/>
        </p:nvSpPr>
        <p:spPr bwMode="auto">
          <a:xfrm>
            <a:off x="0" y="685800"/>
            <a:ext cx="44958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ctr" eaLnBrk="0" hangingPunct="0"/>
            <a:endParaRPr lang="en-US" sz="1600" b="1" i="1">
              <a:latin typeface="Arial" charset="0"/>
            </a:endParaRPr>
          </a:p>
          <a:p>
            <a:pPr algn="ctr" eaLnBrk="0" hangingPunct="0"/>
            <a:r>
              <a:rPr lang="en-US" sz="1600" b="1" i="1">
                <a:latin typeface="Arial" charset="0"/>
              </a:rPr>
              <a:t>Marshall Space Flight Center</a:t>
            </a:r>
          </a:p>
          <a:p>
            <a:pPr algn="ctr" eaLnBrk="0" hangingPunct="0"/>
            <a:endParaRPr lang="en-US" sz="1600" b="1" i="1">
              <a:latin typeface="Arial" charset="0"/>
            </a:endParaRPr>
          </a:p>
          <a:p>
            <a:pPr algn="ctr" eaLnBrk="0" hangingPunct="0"/>
            <a:r>
              <a:rPr lang="en-US" sz="1600" b="1" i="1">
                <a:latin typeface="Arial" charset="0"/>
              </a:rPr>
              <a:t>Precision Combustion Inc. (PCI)</a:t>
            </a:r>
          </a:p>
          <a:p>
            <a:pPr algn="ctr" eaLnBrk="0" hangingPunct="0"/>
            <a:r>
              <a:rPr lang="en-US" sz="1600" b="1" i="1">
                <a:latin typeface="Arial" charset="0"/>
              </a:rPr>
              <a:t>North Haven, Connecticut</a:t>
            </a:r>
          </a:p>
          <a:p>
            <a:pPr algn="ctr" eaLnBrk="0" hangingPunct="0"/>
            <a:endParaRPr lang="en-US" sz="1600" b="1" i="1">
              <a:latin typeface="Arial" charset="0"/>
            </a:endParaRPr>
          </a:p>
        </p:txBody>
      </p:sp>
      <p:sp>
        <p:nvSpPr>
          <p:cNvPr id="37893" name="Rectangle 5"/>
          <p:cNvSpPr>
            <a:spLocks noChangeArrowheads="1"/>
          </p:cNvSpPr>
          <p:nvPr/>
        </p:nvSpPr>
        <p:spPr bwMode="auto">
          <a:xfrm>
            <a:off x="26988" y="101600"/>
            <a:ext cx="244475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0650" tIns="61912" rIns="120650" bIns="61912">
            <a:spAutoFit/>
          </a:bodyPr>
          <a:lstStyle/>
          <a:p>
            <a:pPr defTabSz="1516063" eaLnBrk="0" hangingPunct="0">
              <a:lnSpc>
                <a:spcPct val="90000"/>
              </a:lnSpc>
            </a:pPr>
            <a:endParaRPr lang="en-US" sz="1500" b="1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8199" name="Rectangle 6"/>
          <p:cNvSpPr>
            <a:spLocks noChangeArrowheads="1"/>
          </p:cNvSpPr>
          <p:nvPr/>
        </p:nvSpPr>
        <p:spPr bwMode="auto">
          <a:xfrm>
            <a:off x="4724400" y="4114800"/>
            <a:ext cx="4267200" cy="217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ctr" defTabSz="292100" eaLnBrk="0" hangingPunct="0">
              <a:tabLst>
                <a:tab pos="228600" algn="l"/>
                <a:tab pos="571500" algn="l"/>
                <a:tab pos="1663700" algn="l"/>
              </a:tabLst>
              <a:defRPr/>
            </a:pPr>
            <a:r>
              <a:rPr lang="en-US" sz="1600" b="1" dirty="0">
                <a:latin typeface="Arial" charset="0"/>
              </a:rPr>
              <a:t>Benefits</a:t>
            </a:r>
            <a:endParaRPr lang="en-US" sz="1600" dirty="0">
              <a:latin typeface="Arial" charset="0"/>
            </a:endParaRPr>
          </a:p>
          <a:p>
            <a:pPr marL="228600" indent="-228600" defTabSz="292100" eaLnBrk="0" hangingPunct="0">
              <a:spcBef>
                <a:spcPct val="50000"/>
              </a:spcBef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  <a:defRPr/>
            </a:pPr>
            <a:r>
              <a:rPr lang="en-US" sz="1400" dirty="0">
                <a:latin typeface="Arial" charset="0"/>
              </a:rPr>
              <a:t>PCI devices ensure clean and efficient combustions, provide emissions controls, and are also applied to chemical manufacturing</a:t>
            </a:r>
          </a:p>
          <a:p>
            <a:pPr marL="228600" indent="-228600" defTabSz="292100" eaLnBrk="0" hangingPunct="0">
              <a:spcBef>
                <a:spcPct val="50000"/>
              </a:spcBef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  <a:defRPr/>
            </a:pPr>
            <a:r>
              <a:rPr lang="en-US" sz="1400" dirty="0">
                <a:latin typeface="Arial" charset="0"/>
              </a:rPr>
              <a:t>Its Microlith reactor can convert hydrocarbon into syngas, which can operate fuel cells</a:t>
            </a:r>
            <a:endParaRPr lang="en-US" sz="1200" dirty="0">
              <a:latin typeface="Arial" charset="0"/>
            </a:endParaRPr>
          </a:p>
          <a:p>
            <a:pPr marL="228600" indent="-228600" defTabSz="292100" eaLnBrk="0" hangingPunct="0">
              <a:spcBef>
                <a:spcPct val="50000"/>
              </a:spcBef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  <a:defRPr/>
            </a:pPr>
            <a:r>
              <a:rPr lang="en-US" sz="1400" dirty="0">
                <a:latin typeface="Arial" charset="0"/>
              </a:rPr>
              <a:t>Microlith technology is being used as a fuel reformer in the Navy, Army, and Air Force</a:t>
            </a:r>
          </a:p>
        </p:txBody>
      </p:sp>
      <p:sp>
        <p:nvSpPr>
          <p:cNvPr id="37895" name="Rectangle 7"/>
          <p:cNvSpPr>
            <a:spLocks noChangeArrowheads="1"/>
          </p:cNvSpPr>
          <p:nvPr/>
        </p:nvSpPr>
        <p:spPr bwMode="auto">
          <a:xfrm>
            <a:off x="117475" y="6342063"/>
            <a:ext cx="16716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eaLnBrk="0" hangingPunct="0"/>
            <a:endParaRPr lang="en-US" sz="900" b="1" i="1">
              <a:latin typeface="Arial" charset="0"/>
            </a:endParaRPr>
          </a:p>
          <a:p>
            <a:pPr eaLnBrk="0" hangingPunct="0"/>
            <a:r>
              <a:rPr lang="en-US" sz="900" b="1" i="1">
                <a:latin typeface="Arial" charset="0"/>
              </a:rPr>
              <a:t>Spinoff 2011</a:t>
            </a:r>
          </a:p>
        </p:txBody>
      </p:sp>
      <p:sp>
        <p:nvSpPr>
          <p:cNvPr id="37896" name="Rectangle 14"/>
          <p:cNvSpPr>
            <a:spLocks noChangeArrowheads="1"/>
          </p:cNvSpPr>
          <p:nvPr/>
        </p:nvSpPr>
        <p:spPr bwMode="auto">
          <a:xfrm rot="10800000" flipV="1">
            <a:off x="6172200" y="6511925"/>
            <a:ext cx="2895600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r" eaLnBrk="0" hangingPunct="0"/>
            <a:r>
              <a:rPr lang="en-US" sz="900" b="1" i="1">
                <a:latin typeface="Arial" charset="0"/>
              </a:rPr>
              <a:t>Energy and Environment</a:t>
            </a:r>
          </a:p>
        </p:txBody>
      </p:sp>
      <p:pic>
        <p:nvPicPr>
          <p:cNvPr id="37897" name="Picture 25" descr="NASA insigniaCMYK"/>
          <p:cNvPicPr preferRelativeResize="0"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1000" y="92075"/>
            <a:ext cx="931863" cy="74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ounded Rectangle 18"/>
          <p:cNvSpPr/>
          <p:nvPr/>
        </p:nvSpPr>
        <p:spPr>
          <a:xfrm>
            <a:off x="76200" y="2209800"/>
            <a:ext cx="4572000" cy="1828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37899" name="TextBox 17"/>
          <p:cNvSpPr txBox="1">
            <a:spLocks noChangeArrowheads="1"/>
          </p:cNvSpPr>
          <p:nvPr/>
        </p:nvSpPr>
        <p:spPr bwMode="auto">
          <a:xfrm>
            <a:off x="152400" y="228600"/>
            <a:ext cx="77724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/>
              <a:t>Catalyst Substrates Remove Contaminants, Produce Fuel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4724400" y="4114800"/>
            <a:ext cx="4267200" cy="228758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8210" name="TextBox 17"/>
          <p:cNvSpPr txBox="1">
            <a:spLocks noChangeArrowheads="1"/>
          </p:cNvSpPr>
          <p:nvPr/>
        </p:nvSpPr>
        <p:spPr bwMode="auto">
          <a:xfrm>
            <a:off x="76200" y="4114800"/>
            <a:ext cx="4572000" cy="2287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35000"/>
              </a:spcBef>
              <a:tabLst>
                <a:tab pos="228600" algn="l"/>
                <a:tab pos="292100" algn="l"/>
              </a:tabLst>
              <a:defRPr/>
            </a:pPr>
            <a:r>
              <a:rPr lang="en-US" sz="1600" b="1" dirty="0">
                <a:latin typeface="Arial" charset="0"/>
              </a:rPr>
              <a:t>Partnership</a:t>
            </a:r>
          </a:p>
          <a:p>
            <a:pPr marL="228600" indent="-228600" eaLnBrk="0" hangingPunct="0">
              <a:spcBef>
                <a:spcPct val="35000"/>
              </a:spcBef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  <a:defRPr/>
            </a:pPr>
            <a:r>
              <a:rPr lang="en-US" sz="1400" dirty="0">
                <a:latin typeface="Arial" charset="0"/>
              </a:rPr>
              <a:t>PCI had previously devised spinoff catalytic converters for automotive exhaust applications</a:t>
            </a:r>
          </a:p>
          <a:p>
            <a:pPr marL="228600" indent="-228600" eaLnBrk="0" hangingPunct="0">
              <a:spcBef>
                <a:spcPct val="35000"/>
              </a:spcBef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  <a:defRPr/>
            </a:pPr>
            <a:r>
              <a:rPr lang="en-US" sz="1400" dirty="0">
                <a:latin typeface="Arial" charset="0"/>
              </a:rPr>
              <a:t>Through a Small Business Innovation and Research (SBIR) contract, PCI adapted its technology to provide a trace contaminant removal system</a:t>
            </a:r>
          </a:p>
          <a:p>
            <a:pPr marL="228600" indent="-228600" eaLnBrk="0" hangingPunct="0">
              <a:spcBef>
                <a:spcPct val="35000"/>
              </a:spcBef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  <a:defRPr/>
            </a:pPr>
            <a:r>
              <a:rPr lang="en-US" sz="1400" dirty="0">
                <a:latin typeface="Arial" charset="0"/>
              </a:rPr>
              <a:t>PCI received the “Tibbetts Award” and “Army SBIR Achievement Award,” twice each, for the technology’s many applications</a:t>
            </a:r>
          </a:p>
        </p:txBody>
      </p:sp>
      <p:pic>
        <p:nvPicPr>
          <p:cNvPr id="37902" name="Picture 14" descr="PCI_Microlith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57800" y="1143000"/>
            <a:ext cx="3048000" cy="273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76200" y="4114799"/>
            <a:ext cx="4572000" cy="227806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8195" name="Rectangle 2"/>
          <p:cNvSpPr>
            <a:spLocks noChangeArrowheads="1"/>
          </p:cNvSpPr>
          <p:nvPr/>
        </p:nvSpPr>
        <p:spPr bwMode="auto">
          <a:xfrm>
            <a:off x="76200" y="2209800"/>
            <a:ext cx="4572000" cy="178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ctr" eaLnBrk="0" hangingPunct="0">
              <a:spcBef>
                <a:spcPct val="35000"/>
              </a:spcBef>
              <a:tabLst>
                <a:tab pos="228600" algn="l"/>
                <a:tab pos="292100" algn="l"/>
              </a:tabLst>
              <a:defRPr/>
            </a:pPr>
            <a:r>
              <a:rPr lang="en-US" sz="1600" b="1" dirty="0">
                <a:latin typeface="Arial" charset="0"/>
              </a:rPr>
              <a:t>NASA Technology</a:t>
            </a:r>
          </a:p>
          <a:p>
            <a:pPr marL="228600" indent="-228600" eaLnBrk="0" hangingPunct="0">
              <a:spcBef>
                <a:spcPct val="35000"/>
              </a:spcBef>
              <a:buClr>
                <a:srgbClr val="790015"/>
              </a:buClr>
              <a:buFont typeface="Wingdings" pitchFamily="2" charset="2"/>
              <a:buChar char=""/>
              <a:tabLst>
                <a:tab pos="228600" algn="l"/>
                <a:tab pos="292100" algn="l"/>
              </a:tabLst>
              <a:defRPr/>
            </a:pPr>
            <a:r>
              <a:rPr lang="en-US" sz="1400" dirty="0">
                <a:latin typeface="Arial" charset="0"/>
              </a:rPr>
              <a:t>The Space Shuttle Main Engines (SSMEs) are an incredible feat of engineering, burning 1.6 million pounds of propellant in 9 minutes, reaching internal temperatures of 6,000 °F</a:t>
            </a:r>
          </a:p>
          <a:p>
            <a:pPr marL="228600" indent="-228600" eaLnBrk="0" hangingPunct="0">
              <a:spcBef>
                <a:spcPct val="35000"/>
              </a:spcBef>
              <a:buClr>
                <a:srgbClr val="790015"/>
              </a:buClr>
              <a:buFont typeface="Wingdings" pitchFamily="2" charset="2"/>
              <a:buChar char=""/>
              <a:tabLst>
                <a:tab pos="228600" algn="l"/>
                <a:tab pos="292100" algn="l"/>
              </a:tabLst>
              <a:defRPr/>
            </a:pPr>
            <a:r>
              <a:rPr lang="en-US" sz="1400" dirty="0">
                <a:latin typeface="Arial" charset="0"/>
              </a:rPr>
              <a:t>Over 30 years, SSMEs have powered 135 shuttle missions with a 100-percent success rate</a:t>
            </a:r>
          </a:p>
        </p:txBody>
      </p:sp>
      <p:sp>
        <p:nvSpPr>
          <p:cNvPr id="38916" name="Rectangle 4"/>
          <p:cNvSpPr>
            <a:spLocks noChangeArrowheads="1"/>
          </p:cNvSpPr>
          <p:nvPr/>
        </p:nvSpPr>
        <p:spPr bwMode="auto">
          <a:xfrm>
            <a:off x="0" y="685800"/>
            <a:ext cx="44958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ctr" eaLnBrk="0" hangingPunct="0"/>
            <a:endParaRPr lang="en-US" sz="1600" b="1" i="1" dirty="0">
              <a:latin typeface="Arial" charset="0"/>
            </a:endParaRPr>
          </a:p>
          <a:p>
            <a:pPr algn="ctr" eaLnBrk="0" hangingPunct="0"/>
            <a:r>
              <a:rPr lang="en-US" sz="1600" b="1" i="1" dirty="0">
                <a:latin typeface="Arial" charset="0"/>
              </a:rPr>
              <a:t>Marshall Space Flight Center</a:t>
            </a:r>
          </a:p>
          <a:p>
            <a:pPr algn="ctr" eaLnBrk="0" hangingPunct="0"/>
            <a:endParaRPr lang="en-US" sz="1600" b="1" i="1" dirty="0">
              <a:latin typeface="Arial" charset="0"/>
            </a:endParaRPr>
          </a:p>
          <a:p>
            <a:pPr algn="ctr" eaLnBrk="0" hangingPunct="0"/>
            <a:r>
              <a:rPr lang="en-US" sz="1600" b="1" i="1" dirty="0">
                <a:latin typeface="Arial" charset="0"/>
              </a:rPr>
              <a:t>Pratt &amp; Whitney Rocketdyne (PWR) </a:t>
            </a:r>
          </a:p>
          <a:p>
            <a:pPr algn="ctr" eaLnBrk="0" hangingPunct="0"/>
            <a:r>
              <a:rPr lang="en-US" sz="1600" b="1" i="1" dirty="0" smtClean="0">
                <a:latin typeface="Arial" charset="0"/>
              </a:rPr>
              <a:t>East Hartford, Connecticut</a:t>
            </a:r>
            <a:endParaRPr lang="en-US" sz="1600" b="1" i="1" dirty="0">
              <a:latin typeface="Arial" charset="0"/>
            </a:endParaRPr>
          </a:p>
          <a:p>
            <a:pPr algn="ctr" eaLnBrk="0" hangingPunct="0"/>
            <a:endParaRPr lang="en-US" sz="1600" b="1" i="1" dirty="0">
              <a:latin typeface="Arial" charset="0"/>
            </a:endParaRPr>
          </a:p>
        </p:txBody>
      </p:sp>
      <p:sp>
        <p:nvSpPr>
          <p:cNvPr id="38917" name="Rectangle 5"/>
          <p:cNvSpPr>
            <a:spLocks noChangeArrowheads="1"/>
          </p:cNvSpPr>
          <p:nvPr/>
        </p:nvSpPr>
        <p:spPr bwMode="auto">
          <a:xfrm>
            <a:off x="26988" y="101600"/>
            <a:ext cx="244475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0650" tIns="61912" rIns="120650" bIns="61912">
            <a:spAutoFit/>
          </a:bodyPr>
          <a:lstStyle/>
          <a:p>
            <a:pPr defTabSz="1516063" eaLnBrk="0" hangingPunct="0">
              <a:lnSpc>
                <a:spcPct val="90000"/>
              </a:lnSpc>
            </a:pPr>
            <a:endParaRPr lang="en-US" sz="1500" b="1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8199" name="Rectangle 6"/>
          <p:cNvSpPr>
            <a:spLocks noChangeArrowheads="1"/>
          </p:cNvSpPr>
          <p:nvPr/>
        </p:nvSpPr>
        <p:spPr bwMode="auto">
          <a:xfrm>
            <a:off x="4724400" y="4114800"/>
            <a:ext cx="4267200" cy="227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ctr" defTabSz="292100" eaLnBrk="0" hangingPunct="0">
              <a:tabLst>
                <a:tab pos="228600" algn="l"/>
                <a:tab pos="571500" algn="l"/>
                <a:tab pos="1663700" algn="l"/>
              </a:tabLst>
              <a:defRPr/>
            </a:pPr>
            <a:r>
              <a:rPr lang="en-US" sz="1600" b="1" dirty="0">
                <a:latin typeface="Arial" charset="0"/>
              </a:rPr>
              <a:t>Benefits</a:t>
            </a:r>
            <a:endParaRPr lang="en-US" sz="1600" dirty="0">
              <a:latin typeface="Arial" charset="0"/>
            </a:endParaRPr>
          </a:p>
          <a:p>
            <a:pPr marL="228600" indent="-228600" defTabSz="292100" eaLnBrk="0" hangingPunct="0">
              <a:spcBef>
                <a:spcPct val="50000"/>
              </a:spcBef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  <a:defRPr/>
            </a:pPr>
            <a:r>
              <a:rPr lang="en-US" sz="1400" dirty="0">
                <a:latin typeface="Arial" charset="0"/>
              </a:rPr>
              <a:t>PWR began operating a pilot plant in Illinois that has established the gasifier’s successful performance and operation over a range of conditions</a:t>
            </a:r>
          </a:p>
          <a:p>
            <a:pPr marL="228600" indent="-228600" defTabSz="292100" eaLnBrk="0" hangingPunct="0">
              <a:spcBef>
                <a:spcPct val="50000"/>
              </a:spcBef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  <a:defRPr/>
            </a:pPr>
            <a:r>
              <a:rPr lang="en-US" sz="1400" dirty="0">
                <a:latin typeface="Arial" charset="0"/>
              </a:rPr>
              <a:t>Compared to other systems, a PWR gasifier plant can cut the required capital investment by 10–20 percent, and reduce carbon emissions by up to 10 percent</a:t>
            </a:r>
            <a:endParaRPr lang="en-US" sz="1200" dirty="0">
              <a:latin typeface="Arial" charset="0"/>
            </a:endParaRPr>
          </a:p>
        </p:txBody>
      </p:sp>
      <p:sp>
        <p:nvSpPr>
          <p:cNvPr id="38919" name="Rectangle 7"/>
          <p:cNvSpPr>
            <a:spLocks noChangeArrowheads="1"/>
          </p:cNvSpPr>
          <p:nvPr/>
        </p:nvSpPr>
        <p:spPr bwMode="auto">
          <a:xfrm>
            <a:off x="117475" y="6342063"/>
            <a:ext cx="16716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eaLnBrk="0" hangingPunct="0"/>
            <a:endParaRPr lang="en-US" sz="900" b="1" i="1">
              <a:latin typeface="Arial" charset="0"/>
            </a:endParaRPr>
          </a:p>
          <a:p>
            <a:pPr eaLnBrk="0" hangingPunct="0"/>
            <a:r>
              <a:rPr lang="en-US" sz="900" b="1" i="1">
                <a:latin typeface="Arial" charset="0"/>
              </a:rPr>
              <a:t>Spinoff 2011</a:t>
            </a:r>
          </a:p>
        </p:txBody>
      </p:sp>
      <p:sp>
        <p:nvSpPr>
          <p:cNvPr id="38920" name="Rectangle 14"/>
          <p:cNvSpPr>
            <a:spLocks noChangeArrowheads="1"/>
          </p:cNvSpPr>
          <p:nvPr/>
        </p:nvSpPr>
        <p:spPr bwMode="auto">
          <a:xfrm rot="10800000" flipV="1">
            <a:off x="6172200" y="6511925"/>
            <a:ext cx="2895600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r" eaLnBrk="0" hangingPunct="0"/>
            <a:r>
              <a:rPr lang="en-US" sz="900" b="1" i="1">
                <a:latin typeface="Arial" charset="0"/>
              </a:rPr>
              <a:t>Energy and Environment</a:t>
            </a:r>
          </a:p>
        </p:txBody>
      </p:sp>
      <p:pic>
        <p:nvPicPr>
          <p:cNvPr id="38921" name="Picture 25" descr="NASA insigniaCMYK"/>
          <p:cNvPicPr preferRelativeResize="0"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1000" y="92075"/>
            <a:ext cx="931863" cy="74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ounded Rectangle 18"/>
          <p:cNvSpPr/>
          <p:nvPr/>
        </p:nvSpPr>
        <p:spPr>
          <a:xfrm>
            <a:off x="76200" y="2209800"/>
            <a:ext cx="4572000" cy="1828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38923" name="TextBox 17"/>
          <p:cNvSpPr txBox="1">
            <a:spLocks noChangeArrowheads="1"/>
          </p:cNvSpPr>
          <p:nvPr/>
        </p:nvSpPr>
        <p:spPr bwMode="auto">
          <a:xfrm>
            <a:off x="152400" y="228600"/>
            <a:ext cx="77724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/>
              <a:t>Rocket Engine Innovations Advance Clean Energy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4724400" y="4114799"/>
            <a:ext cx="4267200" cy="227806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8210" name="TextBox 17"/>
          <p:cNvSpPr txBox="1">
            <a:spLocks noChangeArrowheads="1"/>
          </p:cNvSpPr>
          <p:nvPr/>
        </p:nvSpPr>
        <p:spPr bwMode="auto">
          <a:xfrm>
            <a:off x="76200" y="4114800"/>
            <a:ext cx="4572000" cy="199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35000"/>
              </a:spcBef>
              <a:tabLst>
                <a:tab pos="228600" algn="l"/>
                <a:tab pos="292100" algn="l"/>
              </a:tabLst>
              <a:defRPr/>
            </a:pPr>
            <a:r>
              <a:rPr lang="en-US" sz="1600" b="1" dirty="0">
                <a:latin typeface="Arial" charset="0"/>
              </a:rPr>
              <a:t>Partnership</a:t>
            </a:r>
          </a:p>
          <a:p>
            <a:pPr marL="228600" indent="-228600" eaLnBrk="0" hangingPunct="0">
              <a:spcBef>
                <a:spcPct val="35000"/>
              </a:spcBef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  <a:defRPr/>
            </a:pPr>
            <a:r>
              <a:rPr lang="en-US" sz="1400" dirty="0">
                <a:latin typeface="Arial" charset="0"/>
              </a:rPr>
              <a:t>PWR developed the SSME in the 1970s and soon after began developing efficient gasification systems, which convert carbon-containing materials (e.g., coal, biomass) into syngas, an alternate form of fuel</a:t>
            </a:r>
          </a:p>
          <a:p>
            <a:pPr marL="228600" indent="-228600" eaLnBrk="0" hangingPunct="0">
              <a:spcBef>
                <a:spcPct val="35000"/>
              </a:spcBef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  <a:defRPr/>
            </a:pPr>
            <a:r>
              <a:rPr lang="en-US" sz="1400" dirty="0">
                <a:latin typeface="Arial" charset="0"/>
              </a:rPr>
              <a:t>Its expertise in rocket engines allowed PWR to increase the temperatures and pressures in a gasifier, resulting in a much higher efficiency system</a:t>
            </a:r>
          </a:p>
        </p:txBody>
      </p:sp>
      <p:pic>
        <p:nvPicPr>
          <p:cNvPr id="38926" name="Picture 14" descr="engine 2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86400" y="914400"/>
            <a:ext cx="2698750" cy="309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76200" y="4114800"/>
            <a:ext cx="4572000" cy="2209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8195" name="Rectangle 2"/>
          <p:cNvSpPr>
            <a:spLocks noChangeArrowheads="1"/>
          </p:cNvSpPr>
          <p:nvPr/>
        </p:nvSpPr>
        <p:spPr bwMode="auto">
          <a:xfrm>
            <a:off x="76200" y="2209800"/>
            <a:ext cx="4572000" cy="178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ctr" eaLnBrk="0" hangingPunct="0">
              <a:spcBef>
                <a:spcPct val="35000"/>
              </a:spcBef>
              <a:tabLst>
                <a:tab pos="228600" algn="l"/>
                <a:tab pos="292100" algn="l"/>
              </a:tabLst>
              <a:defRPr/>
            </a:pPr>
            <a:r>
              <a:rPr lang="en-US" sz="1600" b="1" dirty="0">
                <a:latin typeface="Arial" charset="0"/>
              </a:rPr>
              <a:t>NASA Technology</a:t>
            </a:r>
          </a:p>
          <a:p>
            <a:pPr marL="228600" indent="-228600" eaLnBrk="0" hangingPunct="0">
              <a:spcBef>
                <a:spcPct val="35000"/>
              </a:spcBef>
              <a:buClr>
                <a:srgbClr val="790015"/>
              </a:buClr>
              <a:buFont typeface="Wingdings" pitchFamily="2" charset="2"/>
              <a:buChar char=""/>
              <a:tabLst>
                <a:tab pos="228600" algn="l"/>
                <a:tab pos="292100" algn="l"/>
              </a:tabLst>
              <a:defRPr/>
            </a:pPr>
            <a:r>
              <a:rPr lang="en-US" sz="1400" dirty="0">
                <a:latin typeface="Arial" charset="0"/>
              </a:rPr>
              <a:t>Controlled flight into terrain poses a threat to pilots in bad weather, fog, or nighttime flights</a:t>
            </a:r>
          </a:p>
          <a:p>
            <a:pPr marL="228600" indent="-228600" eaLnBrk="0" hangingPunct="0">
              <a:spcBef>
                <a:spcPct val="35000"/>
              </a:spcBef>
              <a:buClr>
                <a:srgbClr val="790015"/>
              </a:buClr>
              <a:buFont typeface="Wingdings" pitchFamily="2" charset="2"/>
              <a:buChar char=""/>
              <a:tabLst>
                <a:tab pos="228600" algn="l"/>
                <a:tab pos="292100" algn="l"/>
              </a:tabLst>
              <a:defRPr/>
            </a:pPr>
            <a:r>
              <a:rPr lang="en-US" sz="1400" dirty="0">
                <a:latin typeface="Arial" charset="0"/>
              </a:rPr>
              <a:t>To improve aviation safety for pilots in poor visibility, NASA began exploring the possibilities of synthetic vision—creating a realistic graphical display of the terrain outside for use by the pilot</a:t>
            </a:r>
            <a:endParaRPr lang="en-US" sz="1600" b="1" dirty="0">
              <a:latin typeface="Arial" charset="0"/>
            </a:endParaRPr>
          </a:p>
        </p:txBody>
      </p:sp>
      <p:sp>
        <p:nvSpPr>
          <p:cNvPr id="39940" name="Rectangle 4"/>
          <p:cNvSpPr>
            <a:spLocks noChangeArrowheads="1"/>
          </p:cNvSpPr>
          <p:nvPr/>
        </p:nvSpPr>
        <p:spPr bwMode="auto">
          <a:xfrm>
            <a:off x="0" y="533400"/>
            <a:ext cx="4495800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ctr" eaLnBrk="0" hangingPunct="0"/>
            <a:endParaRPr lang="en-US" sz="1600" b="1" i="1" dirty="0">
              <a:latin typeface="Arial" charset="0"/>
            </a:endParaRPr>
          </a:p>
          <a:p>
            <a:pPr algn="ctr" eaLnBrk="0" hangingPunct="0"/>
            <a:r>
              <a:rPr lang="en-US" sz="1600" b="1" i="1" dirty="0">
                <a:latin typeface="Arial" charset="0"/>
              </a:rPr>
              <a:t>Stennis Space Center</a:t>
            </a:r>
          </a:p>
          <a:p>
            <a:pPr algn="ctr" eaLnBrk="0" hangingPunct="0"/>
            <a:r>
              <a:rPr lang="en-US" sz="1600" b="1" i="1" dirty="0">
                <a:latin typeface="Arial" charset="0"/>
              </a:rPr>
              <a:t>Langley Research Center</a:t>
            </a:r>
          </a:p>
          <a:p>
            <a:pPr algn="ctr" eaLnBrk="0" hangingPunct="0"/>
            <a:endParaRPr lang="en-US" sz="1600" b="1" i="1" dirty="0">
              <a:latin typeface="Arial" charset="0"/>
            </a:endParaRPr>
          </a:p>
          <a:p>
            <a:pPr algn="ctr" eaLnBrk="0" hangingPunct="0"/>
            <a:r>
              <a:rPr lang="en-US" sz="1600" b="1" i="1" dirty="0">
                <a:latin typeface="Arial" charset="0"/>
              </a:rPr>
              <a:t>TerraMetrics Inc.</a:t>
            </a:r>
          </a:p>
          <a:p>
            <a:pPr algn="ctr" eaLnBrk="0" hangingPunct="0"/>
            <a:r>
              <a:rPr lang="en-US" sz="1600" b="1" i="1" dirty="0">
                <a:latin typeface="Arial" charset="0"/>
              </a:rPr>
              <a:t>Littleton, Colorado</a:t>
            </a:r>
          </a:p>
          <a:p>
            <a:pPr algn="ctr" eaLnBrk="0" hangingPunct="0"/>
            <a:endParaRPr lang="en-US" sz="1600" b="1" i="1" dirty="0">
              <a:latin typeface="Arial" charset="0"/>
            </a:endParaRPr>
          </a:p>
        </p:txBody>
      </p:sp>
      <p:sp>
        <p:nvSpPr>
          <p:cNvPr id="39941" name="Rectangle 5"/>
          <p:cNvSpPr>
            <a:spLocks noChangeArrowheads="1"/>
          </p:cNvSpPr>
          <p:nvPr/>
        </p:nvSpPr>
        <p:spPr bwMode="auto">
          <a:xfrm>
            <a:off x="26988" y="101600"/>
            <a:ext cx="244475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0650" tIns="61912" rIns="120650" bIns="61912">
            <a:spAutoFit/>
          </a:bodyPr>
          <a:lstStyle/>
          <a:p>
            <a:pPr defTabSz="1516063" eaLnBrk="0" hangingPunct="0">
              <a:lnSpc>
                <a:spcPct val="90000"/>
              </a:lnSpc>
            </a:pPr>
            <a:endParaRPr lang="en-US" sz="1500" b="1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8199" name="Rectangle 6"/>
          <p:cNvSpPr>
            <a:spLocks noChangeArrowheads="1"/>
          </p:cNvSpPr>
          <p:nvPr/>
        </p:nvSpPr>
        <p:spPr bwMode="auto">
          <a:xfrm>
            <a:off x="4724400" y="4114800"/>
            <a:ext cx="4267200" cy="217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ctr" defTabSz="292100" eaLnBrk="0" hangingPunct="0">
              <a:tabLst>
                <a:tab pos="228600" algn="l"/>
                <a:tab pos="571500" algn="l"/>
                <a:tab pos="1663700" algn="l"/>
              </a:tabLst>
              <a:defRPr/>
            </a:pPr>
            <a:r>
              <a:rPr lang="en-US" sz="1600" b="1" dirty="0">
                <a:latin typeface="Arial" charset="0"/>
              </a:rPr>
              <a:t>Benefits</a:t>
            </a:r>
            <a:endParaRPr lang="en-US" sz="1600" dirty="0">
              <a:latin typeface="Arial" charset="0"/>
            </a:endParaRPr>
          </a:p>
          <a:p>
            <a:pPr marL="228600" indent="-228600" defTabSz="292100" eaLnBrk="0" hangingPunct="0">
              <a:spcBef>
                <a:spcPct val="50000"/>
              </a:spcBef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  <a:defRPr/>
            </a:pPr>
            <a:r>
              <a:rPr lang="en-US" sz="1400" dirty="0">
                <a:latin typeface="Arial" charset="0"/>
              </a:rPr>
              <a:t>TerraMetrics commercialized the technology as the TruEarth satellite imagery and terrain data product line</a:t>
            </a:r>
          </a:p>
          <a:p>
            <a:pPr marL="228600" indent="-228600" defTabSz="292100" eaLnBrk="0" hangingPunct="0">
              <a:spcBef>
                <a:spcPct val="50000"/>
              </a:spcBef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  <a:defRPr/>
            </a:pPr>
            <a:r>
              <a:rPr lang="en-US" sz="1400" dirty="0">
                <a:latin typeface="Arial" charset="0"/>
              </a:rPr>
              <a:t>Its imagery powers Google Earth and Google Maps software</a:t>
            </a:r>
          </a:p>
          <a:p>
            <a:pPr marL="228600" indent="-228600" defTabSz="292100" eaLnBrk="0" hangingPunct="0">
              <a:spcBef>
                <a:spcPct val="50000"/>
              </a:spcBef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  <a:defRPr/>
            </a:pPr>
            <a:r>
              <a:rPr lang="en-US" sz="1400" dirty="0">
                <a:latin typeface="Arial" charset="0"/>
              </a:rPr>
              <a:t>The technology is also well suited for online mapping and flight deck display programs</a:t>
            </a:r>
          </a:p>
        </p:txBody>
      </p:sp>
      <p:sp>
        <p:nvSpPr>
          <p:cNvPr id="39943" name="Rectangle 7"/>
          <p:cNvSpPr>
            <a:spLocks noChangeArrowheads="1"/>
          </p:cNvSpPr>
          <p:nvPr/>
        </p:nvSpPr>
        <p:spPr bwMode="auto">
          <a:xfrm>
            <a:off x="117475" y="6342063"/>
            <a:ext cx="16716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eaLnBrk="0" hangingPunct="0"/>
            <a:endParaRPr lang="en-US" sz="900" b="1" i="1">
              <a:latin typeface="Arial" charset="0"/>
            </a:endParaRPr>
          </a:p>
          <a:p>
            <a:pPr eaLnBrk="0" hangingPunct="0"/>
            <a:r>
              <a:rPr lang="en-US" sz="900" b="1" i="1">
                <a:latin typeface="Arial" charset="0"/>
              </a:rPr>
              <a:t>Spinoff 2011</a:t>
            </a:r>
          </a:p>
        </p:txBody>
      </p:sp>
      <p:sp>
        <p:nvSpPr>
          <p:cNvPr id="39944" name="Rectangle 14"/>
          <p:cNvSpPr>
            <a:spLocks noChangeArrowheads="1"/>
          </p:cNvSpPr>
          <p:nvPr/>
        </p:nvSpPr>
        <p:spPr bwMode="auto">
          <a:xfrm rot="10800000" flipV="1">
            <a:off x="6172200" y="6511925"/>
            <a:ext cx="2895600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r" eaLnBrk="0" hangingPunct="0"/>
            <a:r>
              <a:rPr lang="en-US" sz="900" b="1" i="1">
                <a:latin typeface="Arial" charset="0"/>
              </a:rPr>
              <a:t>Information Technology</a:t>
            </a:r>
          </a:p>
        </p:txBody>
      </p:sp>
      <p:pic>
        <p:nvPicPr>
          <p:cNvPr id="39945" name="Picture 25" descr="NASA insigniaCMYK"/>
          <p:cNvPicPr preferRelativeResize="0"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1000" y="92075"/>
            <a:ext cx="931863" cy="74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ounded Rectangle 18"/>
          <p:cNvSpPr/>
          <p:nvPr/>
        </p:nvSpPr>
        <p:spPr>
          <a:xfrm>
            <a:off x="76200" y="2209800"/>
            <a:ext cx="4572000" cy="1828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39947" name="TextBox 17"/>
          <p:cNvSpPr txBox="1">
            <a:spLocks noChangeArrowheads="1"/>
          </p:cNvSpPr>
          <p:nvPr/>
        </p:nvSpPr>
        <p:spPr bwMode="auto">
          <a:xfrm>
            <a:off x="152400" y="228600"/>
            <a:ext cx="77724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/>
              <a:t>Technologies Render Views of Earth for Virtual Navigation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4724400" y="4114800"/>
            <a:ext cx="4267200" cy="2209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8210" name="TextBox 17"/>
          <p:cNvSpPr txBox="1">
            <a:spLocks noChangeArrowheads="1"/>
          </p:cNvSpPr>
          <p:nvPr/>
        </p:nvSpPr>
        <p:spPr bwMode="auto">
          <a:xfrm>
            <a:off x="76200" y="4114800"/>
            <a:ext cx="4572000" cy="2287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35000"/>
              </a:spcBef>
              <a:tabLst>
                <a:tab pos="228600" algn="l"/>
                <a:tab pos="292100" algn="l"/>
              </a:tabLst>
              <a:defRPr/>
            </a:pPr>
            <a:r>
              <a:rPr lang="en-US" sz="1600" b="1" dirty="0">
                <a:latin typeface="Arial" charset="0"/>
              </a:rPr>
              <a:t>Partnership</a:t>
            </a:r>
          </a:p>
          <a:p>
            <a:pPr marL="228600" indent="-228600" eaLnBrk="0" hangingPunct="0">
              <a:spcBef>
                <a:spcPct val="35000"/>
              </a:spcBef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  <a:defRPr/>
            </a:pPr>
            <a:r>
              <a:rPr lang="en-US" sz="1400" dirty="0">
                <a:latin typeface="Arial" charset="0"/>
              </a:rPr>
              <a:t>Langley partnered with TerraMetrics through the Small Business Innovation Research (SBIR) program to develop 3D terrain rendering technology</a:t>
            </a:r>
          </a:p>
          <a:p>
            <a:pPr marL="228600" indent="-228600" eaLnBrk="0" hangingPunct="0">
              <a:spcBef>
                <a:spcPct val="35000"/>
              </a:spcBef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  <a:defRPr/>
            </a:pPr>
            <a:r>
              <a:rPr lang="en-US" sz="1400" dirty="0">
                <a:latin typeface="Arial" charset="0"/>
              </a:rPr>
              <a:t>To produce its visuals, TerraMetrics relied on Stennis’ Scientific Data Purchase Program</a:t>
            </a:r>
          </a:p>
          <a:p>
            <a:pPr marL="228600" indent="-228600" eaLnBrk="0" hangingPunct="0">
              <a:spcBef>
                <a:spcPct val="35000"/>
              </a:spcBef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  <a:defRPr/>
            </a:pPr>
            <a:r>
              <a:rPr lang="en-US" sz="1400" dirty="0">
                <a:latin typeface="Arial" charset="0"/>
              </a:rPr>
              <a:t>The company created a special graphical representation of the Moon for NASA to test flight simulators and even lunar lander vehicles</a:t>
            </a:r>
          </a:p>
        </p:txBody>
      </p:sp>
      <p:pic>
        <p:nvPicPr>
          <p:cNvPr id="39950" name="Picture 14" descr="plane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76800" y="1447800"/>
            <a:ext cx="4059238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76200" y="4114800"/>
            <a:ext cx="4572000" cy="2209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8195" name="Rectangle 2"/>
          <p:cNvSpPr>
            <a:spLocks noChangeArrowheads="1"/>
          </p:cNvSpPr>
          <p:nvPr/>
        </p:nvSpPr>
        <p:spPr bwMode="auto">
          <a:xfrm>
            <a:off x="76200" y="2209800"/>
            <a:ext cx="4572000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ctr" eaLnBrk="0" hangingPunct="0">
              <a:spcBef>
                <a:spcPct val="35000"/>
              </a:spcBef>
              <a:tabLst>
                <a:tab pos="228600" algn="l"/>
                <a:tab pos="292100" algn="l"/>
              </a:tabLst>
              <a:defRPr/>
            </a:pPr>
            <a:r>
              <a:rPr lang="en-US" sz="1600" b="1" dirty="0">
                <a:latin typeface="Arial" charset="0"/>
              </a:rPr>
              <a:t>NASA Technology</a:t>
            </a:r>
          </a:p>
          <a:p>
            <a:pPr marL="228600" indent="-228600" eaLnBrk="0" hangingPunct="0">
              <a:spcBef>
                <a:spcPct val="35000"/>
              </a:spcBef>
              <a:buClr>
                <a:srgbClr val="790015"/>
              </a:buClr>
              <a:buFont typeface="Wingdings" pitchFamily="2" charset="2"/>
              <a:buChar char=""/>
              <a:tabLst>
                <a:tab pos="228600" algn="l"/>
                <a:tab pos="292100" algn="l"/>
              </a:tabLst>
              <a:defRPr/>
            </a:pPr>
            <a:r>
              <a:rPr lang="en-US" sz="1400" dirty="0">
                <a:latin typeface="Arial" charset="0"/>
              </a:rPr>
              <a:t>Earth is under a constant barrage of information from NASA’s probes, spacecraft, and satellites</a:t>
            </a:r>
          </a:p>
          <a:p>
            <a:pPr marL="228600" indent="-228600" eaLnBrk="0" hangingPunct="0">
              <a:spcBef>
                <a:spcPct val="35000"/>
              </a:spcBef>
              <a:buClr>
                <a:srgbClr val="790015"/>
              </a:buClr>
              <a:buFont typeface="Wingdings" pitchFamily="2" charset="2"/>
              <a:buChar char=""/>
              <a:tabLst>
                <a:tab pos="228600" algn="l"/>
                <a:tab pos="292100" algn="l"/>
              </a:tabLst>
              <a:defRPr/>
            </a:pPr>
            <a:r>
              <a:rPr lang="en-US" sz="1400" dirty="0">
                <a:latin typeface="Arial" charset="0"/>
              </a:rPr>
              <a:t>One of NASA’s data archives now holds 4.5 petabytes of data, or 90 million filing cabinets’ worth</a:t>
            </a:r>
          </a:p>
          <a:p>
            <a:pPr marL="228600" indent="-228600" eaLnBrk="0" hangingPunct="0">
              <a:spcBef>
                <a:spcPct val="35000"/>
              </a:spcBef>
              <a:buClr>
                <a:srgbClr val="790015"/>
              </a:buClr>
              <a:buFont typeface="Wingdings" pitchFamily="2" charset="2"/>
              <a:buChar char=""/>
              <a:tabLst>
                <a:tab pos="228600" algn="l"/>
                <a:tab pos="292100" algn="l"/>
              </a:tabLst>
              <a:defRPr/>
            </a:pPr>
            <a:r>
              <a:rPr lang="en-US" sz="1400" dirty="0">
                <a:latin typeface="Arial" charset="0"/>
              </a:rPr>
              <a:t>NASA sought to produce a single, consolidated, and scalable repository of digital data</a:t>
            </a:r>
            <a:endParaRPr lang="en-US" sz="1600" b="1" dirty="0">
              <a:latin typeface="Arial" charset="0"/>
            </a:endParaRPr>
          </a:p>
        </p:txBody>
      </p:sp>
      <p:sp>
        <p:nvSpPr>
          <p:cNvPr id="40964" name="Rectangle 4"/>
          <p:cNvSpPr>
            <a:spLocks noChangeArrowheads="1"/>
          </p:cNvSpPr>
          <p:nvPr/>
        </p:nvSpPr>
        <p:spPr bwMode="auto">
          <a:xfrm>
            <a:off x="0" y="685800"/>
            <a:ext cx="44958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ctr" eaLnBrk="0" hangingPunct="0"/>
            <a:endParaRPr lang="en-US" sz="1600" b="1" i="1">
              <a:latin typeface="Arial" charset="0"/>
            </a:endParaRPr>
          </a:p>
          <a:p>
            <a:pPr algn="ctr" eaLnBrk="0" hangingPunct="0"/>
            <a:r>
              <a:rPr lang="en-US" sz="1600" b="1" i="1">
                <a:latin typeface="Arial" charset="0"/>
              </a:rPr>
              <a:t>Goddard Space Flight Center</a:t>
            </a:r>
          </a:p>
          <a:p>
            <a:pPr algn="ctr" eaLnBrk="0" hangingPunct="0"/>
            <a:endParaRPr lang="en-US" sz="1600" b="1" i="1">
              <a:latin typeface="Arial" charset="0"/>
            </a:endParaRPr>
          </a:p>
          <a:p>
            <a:pPr algn="ctr" eaLnBrk="0" hangingPunct="0"/>
            <a:r>
              <a:rPr lang="en-US" sz="1600" b="1" i="1">
                <a:latin typeface="Arial" charset="0"/>
              </a:rPr>
              <a:t>Hitachi Data Systems Corporation</a:t>
            </a:r>
          </a:p>
          <a:p>
            <a:pPr algn="ctr" eaLnBrk="0" hangingPunct="0"/>
            <a:r>
              <a:rPr lang="en-US" sz="1600" b="1" i="1">
                <a:latin typeface="Arial" charset="0"/>
              </a:rPr>
              <a:t>Santa Clara, California</a:t>
            </a:r>
          </a:p>
          <a:p>
            <a:pPr algn="ctr" eaLnBrk="0" hangingPunct="0"/>
            <a:endParaRPr lang="en-US" sz="1600" b="1" i="1">
              <a:latin typeface="Arial" charset="0"/>
            </a:endParaRPr>
          </a:p>
        </p:txBody>
      </p:sp>
      <p:sp>
        <p:nvSpPr>
          <p:cNvPr id="40965" name="Rectangle 5"/>
          <p:cNvSpPr>
            <a:spLocks noChangeArrowheads="1"/>
          </p:cNvSpPr>
          <p:nvPr/>
        </p:nvSpPr>
        <p:spPr bwMode="auto">
          <a:xfrm>
            <a:off x="26988" y="101600"/>
            <a:ext cx="244475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0650" tIns="61912" rIns="120650" bIns="61912">
            <a:spAutoFit/>
          </a:bodyPr>
          <a:lstStyle/>
          <a:p>
            <a:pPr defTabSz="1516063" eaLnBrk="0" hangingPunct="0">
              <a:lnSpc>
                <a:spcPct val="90000"/>
              </a:lnSpc>
            </a:pPr>
            <a:endParaRPr lang="en-US" sz="1500" b="1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8199" name="Rectangle 6"/>
          <p:cNvSpPr>
            <a:spLocks noChangeArrowheads="1"/>
          </p:cNvSpPr>
          <p:nvPr/>
        </p:nvSpPr>
        <p:spPr bwMode="auto">
          <a:xfrm>
            <a:off x="4724400" y="4114800"/>
            <a:ext cx="4267200" cy="213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ctr" defTabSz="292100" eaLnBrk="0" hangingPunct="0">
              <a:tabLst>
                <a:tab pos="228600" algn="l"/>
                <a:tab pos="571500" algn="l"/>
                <a:tab pos="1663700" algn="l"/>
              </a:tabLst>
              <a:defRPr/>
            </a:pPr>
            <a:r>
              <a:rPr lang="en-US" sz="1600" b="1" dirty="0">
                <a:latin typeface="Arial" charset="0"/>
              </a:rPr>
              <a:t>Benefits</a:t>
            </a:r>
            <a:endParaRPr lang="en-US" sz="1600" dirty="0">
              <a:latin typeface="Arial" charset="0"/>
            </a:endParaRPr>
          </a:p>
          <a:p>
            <a:pPr marL="228600" indent="-228600" defTabSz="292100" eaLnBrk="0" hangingPunct="0">
              <a:spcBef>
                <a:spcPct val="50000"/>
              </a:spcBef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  <a:defRPr/>
            </a:pPr>
            <a:r>
              <a:rPr lang="en-US" sz="1400" dirty="0">
                <a:latin typeface="Arial" charset="0"/>
              </a:rPr>
              <a:t>The Hitachi Content Platform (HCP) is capable of scaling up to a 40-petabyte capacity</a:t>
            </a:r>
          </a:p>
          <a:p>
            <a:pPr marL="228600" indent="-228600" defTabSz="292100" eaLnBrk="0" hangingPunct="0">
              <a:spcBef>
                <a:spcPct val="50000"/>
              </a:spcBef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  <a:defRPr/>
            </a:pPr>
            <a:r>
              <a:rPr lang="en-US" sz="1400" dirty="0">
                <a:latin typeface="Arial" charset="0"/>
              </a:rPr>
              <a:t>HCP also provides secure content management for large companies, in one case achieving an 80-percent increase in administrative efficiency</a:t>
            </a:r>
          </a:p>
          <a:p>
            <a:pPr marL="228600" indent="-228600" defTabSz="292100" eaLnBrk="0" hangingPunct="0">
              <a:spcBef>
                <a:spcPct val="35000"/>
              </a:spcBef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  <a:defRPr/>
            </a:pPr>
            <a:r>
              <a:rPr lang="en-US" sz="1400" dirty="0">
                <a:latin typeface="Arial" charset="0"/>
              </a:rPr>
              <a:t>The system is also ideal for cloud-computing applications</a:t>
            </a:r>
            <a:endParaRPr lang="en-US" sz="1200" dirty="0">
              <a:latin typeface="Arial" charset="0"/>
            </a:endParaRPr>
          </a:p>
        </p:txBody>
      </p:sp>
      <p:sp>
        <p:nvSpPr>
          <p:cNvPr id="40967" name="Rectangle 7"/>
          <p:cNvSpPr>
            <a:spLocks noChangeArrowheads="1"/>
          </p:cNvSpPr>
          <p:nvPr/>
        </p:nvSpPr>
        <p:spPr bwMode="auto">
          <a:xfrm>
            <a:off x="117475" y="6342063"/>
            <a:ext cx="16716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eaLnBrk="0" hangingPunct="0"/>
            <a:endParaRPr lang="en-US" sz="900" b="1" i="1">
              <a:latin typeface="Arial" charset="0"/>
            </a:endParaRPr>
          </a:p>
          <a:p>
            <a:pPr eaLnBrk="0" hangingPunct="0"/>
            <a:r>
              <a:rPr lang="en-US" sz="900" b="1" i="1">
                <a:latin typeface="Arial" charset="0"/>
              </a:rPr>
              <a:t>Spinoff 2011</a:t>
            </a:r>
          </a:p>
        </p:txBody>
      </p:sp>
      <p:sp>
        <p:nvSpPr>
          <p:cNvPr id="40968" name="Rectangle 14"/>
          <p:cNvSpPr>
            <a:spLocks noChangeArrowheads="1"/>
          </p:cNvSpPr>
          <p:nvPr/>
        </p:nvSpPr>
        <p:spPr bwMode="auto">
          <a:xfrm rot="10800000" flipV="1">
            <a:off x="6172200" y="6511925"/>
            <a:ext cx="2895600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r" eaLnBrk="0" hangingPunct="0"/>
            <a:r>
              <a:rPr lang="en-US" sz="900" b="1" i="1">
                <a:latin typeface="Arial" charset="0"/>
              </a:rPr>
              <a:t>Information Technology</a:t>
            </a:r>
          </a:p>
        </p:txBody>
      </p:sp>
      <p:pic>
        <p:nvPicPr>
          <p:cNvPr id="40969" name="Picture 25" descr="NASA insigniaCMYK"/>
          <p:cNvPicPr preferRelativeResize="0"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1000" y="92075"/>
            <a:ext cx="931863" cy="74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ounded Rectangle 18"/>
          <p:cNvSpPr/>
          <p:nvPr/>
        </p:nvSpPr>
        <p:spPr>
          <a:xfrm>
            <a:off x="76200" y="2209800"/>
            <a:ext cx="4572000" cy="1828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40971" name="TextBox 17"/>
          <p:cNvSpPr txBox="1">
            <a:spLocks noChangeArrowheads="1"/>
          </p:cNvSpPr>
          <p:nvPr/>
        </p:nvSpPr>
        <p:spPr bwMode="auto">
          <a:xfrm>
            <a:off x="152400" y="228600"/>
            <a:ext cx="77724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/>
              <a:t>Content Platforms Meet Data Storage, Retrieval Needs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4724400" y="4114800"/>
            <a:ext cx="4267200" cy="2209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8210" name="TextBox 17"/>
          <p:cNvSpPr txBox="1">
            <a:spLocks noChangeArrowheads="1"/>
          </p:cNvSpPr>
          <p:nvPr/>
        </p:nvSpPr>
        <p:spPr bwMode="auto">
          <a:xfrm>
            <a:off x="76200" y="4114800"/>
            <a:ext cx="4572000" cy="2287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35000"/>
              </a:spcBef>
              <a:tabLst>
                <a:tab pos="228600" algn="l"/>
                <a:tab pos="292100" algn="l"/>
              </a:tabLst>
              <a:defRPr/>
            </a:pPr>
            <a:r>
              <a:rPr lang="en-US" sz="1600" b="1" dirty="0">
                <a:latin typeface="Arial" charset="0"/>
              </a:rPr>
              <a:t>Partnership</a:t>
            </a:r>
          </a:p>
          <a:p>
            <a:pPr marL="228600" indent="-228600" eaLnBrk="0" hangingPunct="0">
              <a:spcBef>
                <a:spcPct val="35000"/>
              </a:spcBef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  <a:defRPr/>
            </a:pPr>
            <a:r>
              <a:rPr lang="en-US" sz="1400" dirty="0">
                <a:latin typeface="Arial" charset="0"/>
              </a:rPr>
              <a:t>In 2004, NASA partnered with Archivas Inc. to preserve and make accessible data repositories</a:t>
            </a:r>
          </a:p>
          <a:p>
            <a:pPr marL="228600" indent="-228600" eaLnBrk="0" hangingPunct="0">
              <a:spcBef>
                <a:spcPct val="35000"/>
              </a:spcBef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  <a:defRPr/>
            </a:pPr>
            <a:r>
              <a:rPr lang="en-US" sz="1400" dirty="0">
                <a:latin typeface="Arial" charset="0"/>
              </a:rPr>
              <a:t>The resulting technology allowed multiple protocols and applications to make use of the same data set</a:t>
            </a:r>
          </a:p>
          <a:p>
            <a:pPr marL="228600" indent="-228600" eaLnBrk="0" hangingPunct="0">
              <a:spcBef>
                <a:spcPct val="35000"/>
              </a:spcBef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  <a:defRPr/>
            </a:pPr>
            <a:r>
              <a:rPr lang="en-US" sz="1400" dirty="0">
                <a:latin typeface="Arial" charset="0"/>
              </a:rPr>
              <a:t>Hitachi Data Systems purchased Archivas and developed the technology into a system that won an “Information Management Innovation Award” from </a:t>
            </a:r>
            <a:r>
              <a:rPr lang="en-US" sz="1400" i="1" dirty="0">
                <a:latin typeface="Arial" charset="0"/>
              </a:rPr>
              <a:t>Information Age </a:t>
            </a:r>
            <a:r>
              <a:rPr lang="en-US" sz="1400" dirty="0">
                <a:latin typeface="Arial" charset="0"/>
              </a:rPr>
              <a:t>magazine</a:t>
            </a:r>
          </a:p>
        </p:txBody>
      </p:sp>
      <p:pic>
        <p:nvPicPr>
          <p:cNvPr id="40974" name="Picture 13" descr="HDS_1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76800" y="1066800"/>
            <a:ext cx="3683000" cy="276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76200" y="4114800"/>
            <a:ext cx="4572000" cy="2209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8195" name="Rectangle 2"/>
          <p:cNvSpPr>
            <a:spLocks noChangeArrowheads="1"/>
          </p:cNvSpPr>
          <p:nvPr/>
        </p:nvSpPr>
        <p:spPr bwMode="auto">
          <a:xfrm>
            <a:off x="76200" y="2209800"/>
            <a:ext cx="4572000" cy="178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ctr" eaLnBrk="0" hangingPunct="0">
              <a:spcBef>
                <a:spcPct val="35000"/>
              </a:spcBef>
              <a:tabLst>
                <a:tab pos="228600" algn="l"/>
                <a:tab pos="292100" algn="l"/>
              </a:tabLst>
              <a:defRPr/>
            </a:pPr>
            <a:r>
              <a:rPr lang="en-US" sz="1600" b="1" dirty="0">
                <a:latin typeface="Arial" charset="0"/>
              </a:rPr>
              <a:t>NASA Technology</a:t>
            </a:r>
          </a:p>
          <a:p>
            <a:pPr marL="228600" indent="-228600" eaLnBrk="0" hangingPunct="0">
              <a:spcBef>
                <a:spcPct val="35000"/>
              </a:spcBef>
              <a:buClr>
                <a:srgbClr val="790015"/>
              </a:buClr>
              <a:buFont typeface="Wingdings" pitchFamily="2" charset="2"/>
              <a:buChar char=""/>
              <a:tabLst>
                <a:tab pos="228600" algn="l"/>
                <a:tab pos="292100" algn="l"/>
              </a:tabLst>
              <a:defRPr/>
            </a:pPr>
            <a:r>
              <a:rPr lang="en-US" sz="1400" dirty="0">
                <a:latin typeface="Arial" charset="0"/>
              </a:rPr>
              <a:t>NASA’s Mars Global Surveyor experienced an unexpected 2-day lapse in communication following a software defect</a:t>
            </a:r>
          </a:p>
          <a:p>
            <a:pPr marL="228600" indent="-228600" eaLnBrk="0" hangingPunct="0">
              <a:spcBef>
                <a:spcPct val="35000"/>
              </a:spcBef>
              <a:buClr>
                <a:srgbClr val="790015"/>
              </a:buClr>
              <a:buFont typeface="Wingdings" pitchFamily="2" charset="2"/>
              <a:buChar char=""/>
              <a:tabLst>
                <a:tab pos="228600" algn="l"/>
                <a:tab pos="292100" algn="l"/>
              </a:tabLst>
              <a:defRPr/>
            </a:pPr>
            <a:r>
              <a:rPr lang="en-US" sz="1400" dirty="0">
                <a:latin typeface="Arial" charset="0"/>
              </a:rPr>
              <a:t>Since spacecraft have become increasingly reliant on software, a NASA scientist proposed compliance rules to reduce risk and provide consistency</a:t>
            </a:r>
            <a:endParaRPr lang="en-US" sz="1600" b="1" dirty="0">
              <a:latin typeface="Arial" charset="0"/>
            </a:endParaRPr>
          </a:p>
        </p:txBody>
      </p:sp>
      <p:sp>
        <p:nvSpPr>
          <p:cNvPr id="41988" name="Rectangle 4"/>
          <p:cNvSpPr>
            <a:spLocks noChangeArrowheads="1"/>
          </p:cNvSpPr>
          <p:nvPr/>
        </p:nvSpPr>
        <p:spPr bwMode="auto">
          <a:xfrm>
            <a:off x="0" y="685800"/>
            <a:ext cx="44958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ctr" eaLnBrk="0" hangingPunct="0"/>
            <a:endParaRPr lang="en-US" sz="1600" b="1" i="1" dirty="0">
              <a:latin typeface="Arial" charset="0"/>
            </a:endParaRPr>
          </a:p>
          <a:p>
            <a:pPr algn="ctr" eaLnBrk="0" hangingPunct="0"/>
            <a:r>
              <a:rPr lang="en-US" sz="1600" b="1" i="1" dirty="0">
                <a:latin typeface="Arial" charset="0"/>
              </a:rPr>
              <a:t>Jet Propulsion Laboratory (JPL)</a:t>
            </a:r>
          </a:p>
          <a:p>
            <a:pPr algn="ctr" eaLnBrk="0" hangingPunct="0"/>
            <a:endParaRPr lang="en-US" sz="1600" b="1" i="1" dirty="0">
              <a:latin typeface="Arial" charset="0"/>
            </a:endParaRPr>
          </a:p>
          <a:p>
            <a:pPr algn="ctr" eaLnBrk="0" hangingPunct="0"/>
            <a:r>
              <a:rPr lang="en-US" sz="1600" b="1" i="1" dirty="0">
                <a:latin typeface="Arial" charset="0"/>
              </a:rPr>
              <a:t>GrammaTech Inc.</a:t>
            </a:r>
          </a:p>
          <a:p>
            <a:pPr algn="ctr" eaLnBrk="0" hangingPunct="0"/>
            <a:r>
              <a:rPr lang="en-US" sz="1600" b="1" i="1" dirty="0">
                <a:latin typeface="Arial" charset="0"/>
              </a:rPr>
              <a:t>Ithaca, NY</a:t>
            </a:r>
          </a:p>
          <a:p>
            <a:pPr algn="ctr" eaLnBrk="0" hangingPunct="0"/>
            <a:endParaRPr lang="en-US" sz="1600" b="1" i="1" dirty="0">
              <a:latin typeface="Arial" charset="0"/>
            </a:endParaRPr>
          </a:p>
        </p:txBody>
      </p:sp>
      <p:sp>
        <p:nvSpPr>
          <p:cNvPr id="41989" name="Rectangle 5"/>
          <p:cNvSpPr>
            <a:spLocks noChangeArrowheads="1"/>
          </p:cNvSpPr>
          <p:nvPr/>
        </p:nvSpPr>
        <p:spPr bwMode="auto">
          <a:xfrm>
            <a:off x="26988" y="101600"/>
            <a:ext cx="244475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0650" tIns="61912" rIns="120650" bIns="61912">
            <a:spAutoFit/>
          </a:bodyPr>
          <a:lstStyle/>
          <a:p>
            <a:pPr defTabSz="1516063" eaLnBrk="0" hangingPunct="0">
              <a:lnSpc>
                <a:spcPct val="90000"/>
              </a:lnSpc>
            </a:pPr>
            <a:endParaRPr lang="en-US" sz="1500" b="1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8199" name="Rectangle 6"/>
          <p:cNvSpPr>
            <a:spLocks noChangeArrowheads="1"/>
          </p:cNvSpPr>
          <p:nvPr/>
        </p:nvSpPr>
        <p:spPr bwMode="auto">
          <a:xfrm>
            <a:off x="4724400" y="4114800"/>
            <a:ext cx="4267200" cy="233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ctr" defTabSz="292100" eaLnBrk="0" hangingPunct="0">
              <a:tabLst>
                <a:tab pos="228600" algn="l"/>
                <a:tab pos="571500" algn="l"/>
                <a:tab pos="1663700" algn="l"/>
              </a:tabLst>
              <a:defRPr/>
            </a:pPr>
            <a:r>
              <a:rPr lang="en-US" sz="1600" b="1" dirty="0">
                <a:latin typeface="Arial" charset="0"/>
              </a:rPr>
              <a:t>Benefits</a:t>
            </a:r>
            <a:endParaRPr lang="en-US" sz="1600" dirty="0">
              <a:latin typeface="Arial" charset="0"/>
            </a:endParaRPr>
          </a:p>
          <a:p>
            <a:pPr marL="228600" indent="-228600" defTabSz="292100" eaLnBrk="0" hangingPunct="0">
              <a:spcBef>
                <a:spcPct val="50000"/>
              </a:spcBef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  <a:defRPr/>
            </a:pPr>
            <a:r>
              <a:rPr lang="en-US" sz="1400" dirty="0">
                <a:latin typeface="Arial" charset="0"/>
              </a:rPr>
              <a:t>GrammaTech adapted CodeSonar for commercial use; the software finds problems in a program without executing any part of it</a:t>
            </a:r>
          </a:p>
          <a:p>
            <a:pPr marL="228600" indent="-228600" defTabSz="292100" eaLnBrk="0" hangingPunct="0">
              <a:spcBef>
                <a:spcPct val="50000"/>
              </a:spcBef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  <a:defRPr/>
            </a:pPr>
            <a:r>
              <a:rPr lang="en-US" sz="1400" dirty="0">
                <a:latin typeface="Arial" charset="0"/>
              </a:rPr>
              <a:t>CodeSonar has hundreds of users worldwide, from Fortune 500 companies and startups to cell phone companies and many nonprofit and governmental organizations</a:t>
            </a:r>
          </a:p>
          <a:p>
            <a:pPr marL="228600" indent="-228600" defTabSz="292100" eaLnBrk="0" hangingPunct="0">
              <a:spcBef>
                <a:spcPct val="50000"/>
              </a:spcBef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  <a:defRPr/>
            </a:pPr>
            <a:endParaRPr lang="en-US" sz="1200" dirty="0">
              <a:latin typeface="Arial" charset="0"/>
            </a:endParaRPr>
          </a:p>
        </p:txBody>
      </p:sp>
      <p:sp>
        <p:nvSpPr>
          <p:cNvPr id="41991" name="Rectangle 7"/>
          <p:cNvSpPr>
            <a:spLocks noChangeArrowheads="1"/>
          </p:cNvSpPr>
          <p:nvPr/>
        </p:nvSpPr>
        <p:spPr bwMode="auto">
          <a:xfrm>
            <a:off x="117475" y="6342063"/>
            <a:ext cx="16716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eaLnBrk="0" hangingPunct="0"/>
            <a:endParaRPr lang="en-US" sz="900" b="1" i="1">
              <a:latin typeface="Arial" charset="0"/>
            </a:endParaRPr>
          </a:p>
          <a:p>
            <a:pPr eaLnBrk="0" hangingPunct="0"/>
            <a:r>
              <a:rPr lang="en-US" sz="900" b="1" i="1">
                <a:latin typeface="Arial" charset="0"/>
              </a:rPr>
              <a:t>Spinoff 2011</a:t>
            </a:r>
          </a:p>
        </p:txBody>
      </p:sp>
      <p:sp>
        <p:nvSpPr>
          <p:cNvPr id="41992" name="Rectangle 14"/>
          <p:cNvSpPr>
            <a:spLocks noChangeArrowheads="1"/>
          </p:cNvSpPr>
          <p:nvPr/>
        </p:nvSpPr>
        <p:spPr bwMode="auto">
          <a:xfrm rot="10800000" flipV="1">
            <a:off x="6172200" y="6511925"/>
            <a:ext cx="2895600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r" eaLnBrk="0" hangingPunct="0"/>
            <a:r>
              <a:rPr lang="en-US" sz="900" b="1" i="1">
                <a:latin typeface="Arial" charset="0"/>
              </a:rPr>
              <a:t>Information Technology</a:t>
            </a:r>
          </a:p>
        </p:txBody>
      </p:sp>
      <p:pic>
        <p:nvPicPr>
          <p:cNvPr id="41993" name="Picture 25" descr="NASA insigniaCMYK"/>
          <p:cNvPicPr preferRelativeResize="0"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1000" y="92075"/>
            <a:ext cx="931863" cy="74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ounded Rectangle 18"/>
          <p:cNvSpPr/>
          <p:nvPr/>
        </p:nvSpPr>
        <p:spPr>
          <a:xfrm>
            <a:off x="76200" y="2209800"/>
            <a:ext cx="4572000" cy="1828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41995" name="TextBox 17"/>
          <p:cNvSpPr txBox="1">
            <a:spLocks noChangeArrowheads="1"/>
          </p:cNvSpPr>
          <p:nvPr/>
        </p:nvSpPr>
        <p:spPr bwMode="auto">
          <a:xfrm>
            <a:off x="152400" y="228600"/>
            <a:ext cx="77724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/>
              <a:t>Tools Ensure Reliability of Critical Software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4724400" y="4114800"/>
            <a:ext cx="4267200" cy="2209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8210" name="TextBox 17"/>
          <p:cNvSpPr txBox="1">
            <a:spLocks noChangeArrowheads="1"/>
          </p:cNvSpPr>
          <p:nvPr/>
        </p:nvSpPr>
        <p:spPr bwMode="auto">
          <a:xfrm>
            <a:off x="76200" y="4114800"/>
            <a:ext cx="4572000" cy="199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35000"/>
              </a:spcBef>
              <a:tabLst>
                <a:tab pos="228600" algn="l"/>
                <a:tab pos="292100" algn="l"/>
              </a:tabLst>
              <a:defRPr/>
            </a:pPr>
            <a:r>
              <a:rPr lang="en-US" sz="1600" b="1" dirty="0">
                <a:latin typeface="Arial" charset="0"/>
              </a:rPr>
              <a:t>Partnership</a:t>
            </a:r>
          </a:p>
          <a:p>
            <a:pPr marL="228600" indent="-228600" eaLnBrk="0" hangingPunct="0">
              <a:spcBef>
                <a:spcPct val="35000"/>
              </a:spcBef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  <a:defRPr/>
            </a:pPr>
            <a:r>
              <a:rPr lang="en-US" sz="1400" dirty="0">
                <a:latin typeface="Arial" charset="0"/>
              </a:rPr>
              <a:t>JPL had already awarded a Small Business Innovation Research (SBIR) contract to GrammaTech to create a tool that can automatically check software for compliance</a:t>
            </a:r>
          </a:p>
          <a:p>
            <a:pPr marL="228600" indent="-228600" eaLnBrk="0" hangingPunct="0">
              <a:spcBef>
                <a:spcPct val="35000"/>
              </a:spcBef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  <a:defRPr/>
            </a:pPr>
            <a:r>
              <a:rPr lang="en-US" sz="1400" dirty="0">
                <a:latin typeface="Arial" charset="0"/>
              </a:rPr>
              <a:t>GrammaTech adapted its product, CodeSonar, to include verification of “The Power of 10,” NASA’s software compliance standards</a:t>
            </a:r>
          </a:p>
        </p:txBody>
      </p:sp>
      <p:pic>
        <p:nvPicPr>
          <p:cNvPr id="41998" name="Picture 14" descr="mgs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76800" y="1114425"/>
            <a:ext cx="3810000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76200" y="4114800"/>
            <a:ext cx="4572000" cy="2209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8195" name="Rectangle 2"/>
          <p:cNvSpPr>
            <a:spLocks noChangeArrowheads="1"/>
          </p:cNvSpPr>
          <p:nvPr/>
        </p:nvSpPr>
        <p:spPr bwMode="auto">
          <a:xfrm>
            <a:off x="76200" y="2209800"/>
            <a:ext cx="4572000" cy="178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ctr" eaLnBrk="0" hangingPunct="0">
              <a:spcBef>
                <a:spcPct val="35000"/>
              </a:spcBef>
              <a:tabLst>
                <a:tab pos="228600" algn="l"/>
                <a:tab pos="292100" algn="l"/>
              </a:tabLst>
              <a:defRPr/>
            </a:pPr>
            <a:r>
              <a:rPr lang="en-US" sz="1600" b="1" dirty="0">
                <a:latin typeface="Arial" charset="0"/>
              </a:rPr>
              <a:t>NASA Technology</a:t>
            </a:r>
          </a:p>
          <a:p>
            <a:pPr marL="228600" indent="-228600" eaLnBrk="0" hangingPunct="0">
              <a:spcBef>
                <a:spcPct val="35000"/>
              </a:spcBef>
              <a:buClr>
                <a:srgbClr val="790015"/>
              </a:buClr>
              <a:buFont typeface="Wingdings" pitchFamily="2" charset="2"/>
              <a:buChar char=""/>
              <a:tabLst>
                <a:tab pos="228600" algn="l"/>
                <a:tab pos="292100" algn="l"/>
              </a:tabLst>
              <a:defRPr/>
            </a:pPr>
            <a:r>
              <a:rPr lang="en-US" sz="1400" dirty="0">
                <a:latin typeface="Arial" charset="0"/>
              </a:rPr>
              <a:t>To better handle process management on a large scale, NASA developed the Electronic Handbook (EHB) concept</a:t>
            </a:r>
          </a:p>
          <a:p>
            <a:pPr marL="228600" indent="-228600" eaLnBrk="0" hangingPunct="0">
              <a:spcBef>
                <a:spcPct val="35000"/>
              </a:spcBef>
              <a:buClr>
                <a:srgbClr val="790015"/>
              </a:buClr>
              <a:buFont typeface="Wingdings" pitchFamily="2" charset="2"/>
              <a:buChar char=""/>
              <a:tabLst>
                <a:tab pos="228600" algn="l"/>
                <a:tab pos="292100" algn="l"/>
              </a:tabLst>
              <a:defRPr/>
            </a:pPr>
            <a:r>
              <a:rPr lang="en-US" sz="1400" dirty="0">
                <a:latin typeface="Arial" charset="0"/>
              </a:rPr>
              <a:t>The EHB provides documenting tools for process developers and participants to help them quickly learn, adapt, test, and teach their views</a:t>
            </a:r>
            <a:endParaRPr lang="en-US" sz="1600" b="1" dirty="0">
              <a:latin typeface="Arial" charset="0"/>
            </a:endParaRPr>
          </a:p>
        </p:txBody>
      </p:sp>
      <p:sp>
        <p:nvSpPr>
          <p:cNvPr id="43012" name="Rectangle 4"/>
          <p:cNvSpPr>
            <a:spLocks noChangeArrowheads="1"/>
          </p:cNvSpPr>
          <p:nvPr/>
        </p:nvSpPr>
        <p:spPr bwMode="auto">
          <a:xfrm>
            <a:off x="0" y="685800"/>
            <a:ext cx="44958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ctr" eaLnBrk="0" hangingPunct="0"/>
            <a:endParaRPr lang="en-US" sz="1600" b="1" i="1">
              <a:latin typeface="Arial" charset="0"/>
            </a:endParaRPr>
          </a:p>
          <a:p>
            <a:pPr algn="ctr" eaLnBrk="0" hangingPunct="0"/>
            <a:r>
              <a:rPr lang="en-US" sz="1600" b="1" i="1">
                <a:latin typeface="Arial" charset="0"/>
              </a:rPr>
              <a:t>Goddard Space Flight Center</a:t>
            </a:r>
          </a:p>
          <a:p>
            <a:pPr algn="ctr" eaLnBrk="0" hangingPunct="0"/>
            <a:endParaRPr lang="en-US" sz="1600" b="1" i="1">
              <a:latin typeface="Arial" charset="0"/>
            </a:endParaRPr>
          </a:p>
          <a:p>
            <a:pPr algn="ctr" eaLnBrk="0" hangingPunct="0"/>
            <a:r>
              <a:rPr lang="en-US" sz="1600" b="1" i="1">
                <a:latin typeface="Arial" charset="0"/>
              </a:rPr>
              <a:t>REI Systems </a:t>
            </a:r>
          </a:p>
          <a:p>
            <a:pPr algn="ctr" eaLnBrk="0" hangingPunct="0"/>
            <a:r>
              <a:rPr lang="en-US" sz="1600" b="1" i="1">
                <a:latin typeface="Arial" charset="0"/>
              </a:rPr>
              <a:t>Herndon, Virginia</a:t>
            </a:r>
          </a:p>
          <a:p>
            <a:pPr algn="ctr" eaLnBrk="0" hangingPunct="0"/>
            <a:endParaRPr lang="en-US" sz="1600" b="1" i="1">
              <a:latin typeface="Arial" charset="0"/>
            </a:endParaRPr>
          </a:p>
        </p:txBody>
      </p:sp>
      <p:sp>
        <p:nvSpPr>
          <p:cNvPr id="43013" name="Rectangle 5"/>
          <p:cNvSpPr>
            <a:spLocks noChangeArrowheads="1"/>
          </p:cNvSpPr>
          <p:nvPr/>
        </p:nvSpPr>
        <p:spPr bwMode="auto">
          <a:xfrm>
            <a:off x="26988" y="101600"/>
            <a:ext cx="244475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0650" tIns="61912" rIns="120650" bIns="61912">
            <a:spAutoFit/>
          </a:bodyPr>
          <a:lstStyle/>
          <a:p>
            <a:pPr defTabSz="1516063" eaLnBrk="0" hangingPunct="0">
              <a:lnSpc>
                <a:spcPct val="90000"/>
              </a:lnSpc>
            </a:pPr>
            <a:endParaRPr lang="en-US" sz="1500" b="1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8199" name="Rectangle 6"/>
          <p:cNvSpPr>
            <a:spLocks noChangeArrowheads="1"/>
          </p:cNvSpPr>
          <p:nvPr/>
        </p:nvSpPr>
        <p:spPr bwMode="auto">
          <a:xfrm>
            <a:off x="4724400" y="4114800"/>
            <a:ext cx="4267200" cy="207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ctr" defTabSz="292100" eaLnBrk="0" hangingPunct="0">
              <a:tabLst>
                <a:tab pos="228600" algn="l"/>
                <a:tab pos="571500" algn="l"/>
                <a:tab pos="1663700" algn="l"/>
              </a:tabLst>
              <a:defRPr/>
            </a:pPr>
            <a:r>
              <a:rPr lang="en-US" sz="1600" b="1" dirty="0">
                <a:latin typeface="Arial" charset="0"/>
              </a:rPr>
              <a:t>Benefits</a:t>
            </a:r>
            <a:endParaRPr lang="en-US" sz="1600" dirty="0">
              <a:latin typeface="Arial" charset="0"/>
            </a:endParaRPr>
          </a:p>
          <a:p>
            <a:pPr marL="228600" indent="-228600" defTabSz="292100" eaLnBrk="0" hangingPunct="0">
              <a:spcBef>
                <a:spcPct val="35000"/>
              </a:spcBef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  <a:defRPr/>
            </a:pPr>
            <a:r>
              <a:rPr lang="en-US" sz="1400" dirty="0">
                <a:latin typeface="Arial" charset="0"/>
              </a:rPr>
              <a:t>REI extended the EHB concept into applications that manage the grant-making processes for a diverse group of Federal agencies</a:t>
            </a:r>
          </a:p>
          <a:p>
            <a:pPr marL="228600" indent="-228600" defTabSz="292100" eaLnBrk="0" hangingPunct="0">
              <a:spcBef>
                <a:spcPct val="35000"/>
              </a:spcBef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  <a:defRPr/>
            </a:pPr>
            <a:r>
              <a:rPr lang="en-US" sz="1400" dirty="0">
                <a:latin typeface="Arial" charset="0"/>
              </a:rPr>
              <a:t>REI’s program has more than 60,000 users with over $6 billion in financial transactions per year</a:t>
            </a:r>
          </a:p>
          <a:p>
            <a:pPr marL="228600" indent="-228600" defTabSz="292100" eaLnBrk="0" hangingPunct="0">
              <a:spcBef>
                <a:spcPct val="35000"/>
              </a:spcBef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  <a:defRPr/>
            </a:pPr>
            <a:r>
              <a:rPr lang="en-US" sz="1400" dirty="0">
                <a:latin typeface="Arial" charset="0"/>
              </a:rPr>
              <a:t>EHB supports 300 grant </a:t>
            </a:r>
            <a:r>
              <a:rPr lang="en-US" sz="1400" dirty="0" smtClean="0">
                <a:latin typeface="Arial" charset="0"/>
              </a:rPr>
              <a:t>programs; </a:t>
            </a:r>
            <a:r>
              <a:rPr lang="en-US" sz="1400" dirty="0">
                <a:latin typeface="Arial" charset="0"/>
              </a:rPr>
              <a:t>10,000 </a:t>
            </a:r>
            <a:r>
              <a:rPr lang="en-US" sz="1400" dirty="0" smtClean="0">
                <a:latin typeface="Arial" charset="0"/>
              </a:rPr>
              <a:t>grantees; </a:t>
            </a:r>
            <a:r>
              <a:rPr lang="en-US" sz="1400" dirty="0">
                <a:latin typeface="Arial" charset="0"/>
              </a:rPr>
              <a:t>and 1,500 employees</a:t>
            </a:r>
          </a:p>
        </p:txBody>
      </p:sp>
      <p:sp>
        <p:nvSpPr>
          <p:cNvPr id="43015" name="Rectangle 7"/>
          <p:cNvSpPr>
            <a:spLocks noChangeArrowheads="1"/>
          </p:cNvSpPr>
          <p:nvPr/>
        </p:nvSpPr>
        <p:spPr bwMode="auto">
          <a:xfrm>
            <a:off x="117475" y="6342063"/>
            <a:ext cx="16716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eaLnBrk="0" hangingPunct="0"/>
            <a:endParaRPr lang="en-US" sz="900" b="1" i="1">
              <a:latin typeface="Arial" charset="0"/>
            </a:endParaRPr>
          </a:p>
          <a:p>
            <a:pPr eaLnBrk="0" hangingPunct="0"/>
            <a:r>
              <a:rPr lang="en-US" sz="900" b="1" i="1">
                <a:latin typeface="Arial" charset="0"/>
              </a:rPr>
              <a:t>Spinoff 2011</a:t>
            </a:r>
          </a:p>
        </p:txBody>
      </p:sp>
      <p:sp>
        <p:nvSpPr>
          <p:cNvPr id="43016" name="Rectangle 14"/>
          <p:cNvSpPr>
            <a:spLocks noChangeArrowheads="1"/>
          </p:cNvSpPr>
          <p:nvPr/>
        </p:nvSpPr>
        <p:spPr bwMode="auto">
          <a:xfrm rot="10800000" flipV="1">
            <a:off x="6172200" y="6511925"/>
            <a:ext cx="2895600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r" eaLnBrk="0" hangingPunct="0"/>
            <a:r>
              <a:rPr lang="en-US" sz="900" b="1" i="1">
                <a:latin typeface="Arial" charset="0"/>
              </a:rPr>
              <a:t>Information Technology</a:t>
            </a:r>
          </a:p>
        </p:txBody>
      </p:sp>
      <p:pic>
        <p:nvPicPr>
          <p:cNvPr id="43017" name="Picture 25" descr="NASA insigniaCMYK"/>
          <p:cNvPicPr preferRelativeResize="0"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1000" y="92075"/>
            <a:ext cx="931863" cy="74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ounded Rectangle 18"/>
          <p:cNvSpPr/>
          <p:nvPr/>
        </p:nvSpPr>
        <p:spPr>
          <a:xfrm>
            <a:off x="76200" y="2209800"/>
            <a:ext cx="4572000" cy="1828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43019" name="TextBox 17"/>
          <p:cNvSpPr txBox="1">
            <a:spLocks noChangeArrowheads="1"/>
          </p:cNvSpPr>
          <p:nvPr/>
        </p:nvSpPr>
        <p:spPr bwMode="auto">
          <a:xfrm>
            <a:off x="152400" y="228600"/>
            <a:ext cx="77724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/>
              <a:t>Electronic Handbooks Simplify Process Management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4724400" y="4114800"/>
            <a:ext cx="4267200" cy="2209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8210" name="TextBox 17"/>
          <p:cNvSpPr txBox="1">
            <a:spLocks noChangeArrowheads="1"/>
          </p:cNvSpPr>
          <p:nvPr/>
        </p:nvSpPr>
        <p:spPr bwMode="auto">
          <a:xfrm>
            <a:off x="76200" y="4114800"/>
            <a:ext cx="4572000" cy="1997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35000"/>
              </a:spcBef>
              <a:tabLst>
                <a:tab pos="228600" algn="l"/>
                <a:tab pos="292100" algn="l"/>
              </a:tabLst>
              <a:defRPr/>
            </a:pPr>
            <a:r>
              <a:rPr lang="en-US" sz="1600" b="1" dirty="0">
                <a:latin typeface="Arial" charset="0"/>
              </a:rPr>
              <a:t>Partnership</a:t>
            </a:r>
          </a:p>
          <a:p>
            <a:pPr marL="228600" indent="-228600" eaLnBrk="0" hangingPunct="0">
              <a:spcBef>
                <a:spcPct val="35000"/>
              </a:spcBef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  <a:defRPr/>
            </a:pPr>
            <a:r>
              <a:rPr lang="en-US" sz="1400" dirty="0">
                <a:latin typeface="Arial" charset="0"/>
              </a:rPr>
              <a:t>Responding to interest from Federal agencies, NASA applied EHB to the Small Business Innovation Research (SBIR) and Small Business Technology Transfer (STTR) programs</a:t>
            </a:r>
          </a:p>
          <a:p>
            <a:pPr marL="228600" indent="-228600" eaLnBrk="0" hangingPunct="0">
              <a:spcBef>
                <a:spcPct val="35000"/>
              </a:spcBef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  <a:defRPr/>
            </a:pPr>
            <a:r>
              <a:rPr lang="en-US" sz="1400" dirty="0">
                <a:latin typeface="Arial" charset="0"/>
              </a:rPr>
              <a:t>NASA partnered with REI to build an integrated, uniform, and extensible framework for storage, retrieval, and update of heterogeneous </a:t>
            </a:r>
            <a:r>
              <a:rPr lang="en-US" sz="1400" dirty="0" smtClean="0">
                <a:latin typeface="Arial" charset="0"/>
              </a:rPr>
              <a:t>objects</a:t>
            </a:r>
            <a:endParaRPr lang="en-US" sz="1400" dirty="0">
              <a:latin typeface="Arial" charset="0"/>
            </a:endParaRPr>
          </a:p>
        </p:txBody>
      </p:sp>
      <p:pic>
        <p:nvPicPr>
          <p:cNvPr id="43022" name="Picture 13" descr="personal-computer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29200" y="1447800"/>
            <a:ext cx="36576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76200" y="4114800"/>
            <a:ext cx="4572000" cy="2209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8195" name="Rectangle 2"/>
          <p:cNvSpPr>
            <a:spLocks noChangeArrowheads="1"/>
          </p:cNvSpPr>
          <p:nvPr/>
        </p:nvSpPr>
        <p:spPr bwMode="auto">
          <a:xfrm>
            <a:off x="76200" y="2209800"/>
            <a:ext cx="4572000" cy="178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ctr" eaLnBrk="0" hangingPunct="0">
              <a:spcBef>
                <a:spcPct val="35000"/>
              </a:spcBef>
              <a:tabLst>
                <a:tab pos="228600" algn="l"/>
                <a:tab pos="292100" algn="l"/>
              </a:tabLst>
              <a:defRPr/>
            </a:pPr>
            <a:r>
              <a:rPr lang="en-US" sz="1600" b="1" dirty="0">
                <a:latin typeface="Arial" charset="0"/>
              </a:rPr>
              <a:t>NASA Technology</a:t>
            </a:r>
          </a:p>
          <a:p>
            <a:pPr marL="228600" indent="-228600" eaLnBrk="0" hangingPunct="0">
              <a:spcBef>
                <a:spcPct val="35000"/>
              </a:spcBef>
              <a:buClr>
                <a:srgbClr val="790015"/>
              </a:buClr>
              <a:buFont typeface="Wingdings" pitchFamily="2" charset="2"/>
              <a:buChar char=""/>
              <a:tabLst>
                <a:tab pos="228600" algn="l"/>
                <a:tab pos="292100" algn="l"/>
              </a:tabLst>
              <a:defRPr/>
            </a:pPr>
            <a:r>
              <a:rPr lang="en-US" sz="1400" dirty="0">
                <a:latin typeface="Arial" charset="0"/>
              </a:rPr>
              <a:t>The Heliophysics Division of NASA’s Science Mission Directorate pursues a variety of missions to study the Sun</a:t>
            </a:r>
          </a:p>
          <a:p>
            <a:pPr marL="228600" indent="-228600" eaLnBrk="0" hangingPunct="0">
              <a:spcBef>
                <a:spcPct val="35000"/>
              </a:spcBef>
              <a:buClr>
                <a:srgbClr val="790015"/>
              </a:buClr>
              <a:buFont typeface="Wingdings" pitchFamily="2" charset="2"/>
              <a:buChar char=""/>
              <a:tabLst>
                <a:tab pos="228600" algn="l"/>
                <a:tab pos="292100" algn="l"/>
              </a:tabLst>
              <a:defRPr/>
            </a:pPr>
            <a:r>
              <a:rPr lang="en-US" sz="1400" dirty="0">
                <a:latin typeface="Arial" charset="0"/>
              </a:rPr>
              <a:t>NASA gathers a wealth of data on the Sun every day and deciphers it using a programming language called Interactive Data Language</a:t>
            </a:r>
            <a:endParaRPr lang="en-US" sz="1600" b="1" dirty="0">
              <a:latin typeface="Arial" charset="0"/>
            </a:endParaRPr>
          </a:p>
        </p:txBody>
      </p:sp>
      <p:sp>
        <p:nvSpPr>
          <p:cNvPr id="44036" name="Rectangle 4"/>
          <p:cNvSpPr>
            <a:spLocks noChangeArrowheads="1"/>
          </p:cNvSpPr>
          <p:nvPr/>
        </p:nvSpPr>
        <p:spPr bwMode="auto">
          <a:xfrm>
            <a:off x="0" y="685800"/>
            <a:ext cx="44958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ctr" eaLnBrk="0" hangingPunct="0"/>
            <a:endParaRPr lang="en-US" sz="1600" b="1" i="1">
              <a:latin typeface="Arial" charset="0"/>
            </a:endParaRPr>
          </a:p>
          <a:p>
            <a:pPr algn="ctr" eaLnBrk="0" hangingPunct="0"/>
            <a:r>
              <a:rPr lang="en-US" sz="1600" b="1" i="1">
                <a:latin typeface="Arial" charset="0"/>
              </a:rPr>
              <a:t>Goddard Space Flight Center</a:t>
            </a:r>
          </a:p>
          <a:p>
            <a:pPr algn="ctr" eaLnBrk="0" hangingPunct="0"/>
            <a:endParaRPr lang="en-US" sz="1600" b="1" i="1">
              <a:latin typeface="Arial" charset="0"/>
            </a:endParaRPr>
          </a:p>
          <a:p>
            <a:pPr algn="ctr" eaLnBrk="0" hangingPunct="0"/>
            <a:r>
              <a:rPr lang="en-US" sz="1600" b="1" i="1">
                <a:latin typeface="Arial" charset="0"/>
              </a:rPr>
              <a:t>Tech-X Corporation</a:t>
            </a:r>
          </a:p>
          <a:p>
            <a:pPr algn="ctr" eaLnBrk="0" hangingPunct="0"/>
            <a:r>
              <a:rPr lang="en-US" sz="1600" b="1" i="1">
                <a:latin typeface="Arial" charset="0"/>
              </a:rPr>
              <a:t>Boulder, Colorado</a:t>
            </a:r>
          </a:p>
          <a:p>
            <a:pPr algn="ctr" eaLnBrk="0" hangingPunct="0"/>
            <a:endParaRPr lang="en-US" sz="1600" b="1" i="1">
              <a:latin typeface="Arial" charset="0"/>
            </a:endParaRPr>
          </a:p>
        </p:txBody>
      </p:sp>
      <p:sp>
        <p:nvSpPr>
          <p:cNvPr id="44037" name="Rectangle 5"/>
          <p:cNvSpPr>
            <a:spLocks noChangeArrowheads="1"/>
          </p:cNvSpPr>
          <p:nvPr/>
        </p:nvSpPr>
        <p:spPr bwMode="auto">
          <a:xfrm>
            <a:off x="26988" y="101600"/>
            <a:ext cx="244475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0650" tIns="61912" rIns="120650" bIns="61912">
            <a:spAutoFit/>
          </a:bodyPr>
          <a:lstStyle/>
          <a:p>
            <a:pPr defTabSz="1516063" eaLnBrk="0" hangingPunct="0">
              <a:lnSpc>
                <a:spcPct val="90000"/>
              </a:lnSpc>
            </a:pPr>
            <a:endParaRPr lang="en-US" sz="1500" b="1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8199" name="Rectangle 6"/>
          <p:cNvSpPr>
            <a:spLocks noChangeArrowheads="1"/>
          </p:cNvSpPr>
          <p:nvPr/>
        </p:nvSpPr>
        <p:spPr bwMode="auto">
          <a:xfrm>
            <a:off x="4724400" y="4114800"/>
            <a:ext cx="4267200" cy="217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ctr" defTabSz="292100" eaLnBrk="0" hangingPunct="0">
              <a:tabLst>
                <a:tab pos="228600" algn="l"/>
                <a:tab pos="571500" algn="l"/>
                <a:tab pos="1663700" algn="l"/>
              </a:tabLst>
              <a:defRPr/>
            </a:pPr>
            <a:r>
              <a:rPr lang="en-US" sz="1600" b="1" dirty="0">
                <a:latin typeface="Arial" charset="0"/>
              </a:rPr>
              <a:t>Benefits</a:t>
            </a:r>
            <a:endParaRPr lang="en-US" sz="1600" dirty="0">
              <a:latin typeface="Arial" charset="0"/>
            </a:endParaRPr>
          </a:p>
          <a:p>
            <a:pPr marL="228600" indent="-228600" defTabSz="292100" eaLnBrk="0" hangingPunct="0">
              <a:spcBef>
                <a:spcPct val="50000"/>
              </a:spcBef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  <a:defRPr/>
            </a:pPr>
            <a:r>
              <a:rPr lang="en-US" sz="1400" dirty="0">
                <a:latin typeface="Arial" charset="0"/>
              </a:rPr>
              <a:t>Tech-X’s software, FastDL, process up to 40 times faster than previous applications</a:t>
            </a:r>
          </a:p>
          <a:p>
            <a:pPr marL="228600" indent="-228600" defTabSz="292100" eaLnBrk="0" hangingPunct="0">
              <a:spcBef>
                <a:spcPct val="50000"/>
              </a:spcBef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  <a:defRPr/>
            </a:pPr>
            <a:r>
              <a:rPr lang="en-US" sz="1400" dirty="0">
                <a:latin typeface="Arial" charset="0"/>
              </a:rPr>
              <a:t>With 70 employees, Tech-X has earned over $200,000 selling its NASA-derived technology</a:t>
            </a:r>
          </a:p>
          <a:p>
            <a:pPr marL="228600" indent="-228600" defTabSz="292100" eaLnBrk="0" hangingPunct="0">
              <a:spcBef>
                <a:spcPct val="50000"/>
              </a:spcBef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  <a:defRPr/>
            </a:pPr>
            <a:r>
              <a:rPr lang="en-US" sz="1400" dirty="0" smtClean="0">
                <a:latin typeface="Arial" charset="0"/>
              </a:rPr>
              <a:t>An additional spinoff technology, GPULib (a </a:t>
            </a:r>
            <a:r>
              <a:rPr lang="en-US" sz="1400" dirty="0">
                <a:latin typeface="Arial" charset="0"/>
              </a:rPr>
              <a:t>library of mathematical functions to facilitate data </a:t>
            </a:r>
            <a:r>
              <a:rPr lang="en-US" sz="1400" dirty="0" smtClean="0">
                <a:latin typeface="Arial" charset="0"/>
              </a:rPr>
              <a:t>processing) </a:t>
            </a:r>
            <a:r>
              <a:rPr lang="en-US" sz="1400" dirty="0">
                <a:latin typeface="Arial" charset="0"/>
              </a:rPr>
              <a:t>has been downloaded 10,000 times</a:t>
            </a:r>
            <a:endParaRPr lang="en-US" sz="1200" dirty="0">
              <a:latin typeface="Arial" charset="0"/>
            </a:endParaRPr>
          </a:p>
        </p:txBody>
      </p:sp>
      <p:sp>
        <p:nvSpPr>
          <p:cNvPr id="44039" name="Rectangle 7"/>
          <p:cNvSpPr>
            <a:spLocks noChangeArrowheads="1"/>
          </p:cNvSpPr>
          <p:nvPr/>
        </p:nvSpPr>
        <p:spPr bwMode="auto">
          <a:xfrm>
            <a:off x="117475" y="6342063"/>
            <a:ext cx="16716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eaLnBrk="0" hangingPunct="0"/>
            <a:endParaRPr lang="en-US" sz="900" b="1" i="1">
              <a:latin typeface="Arial" charset="0"/>
            </a:endParaRPr>
          </a:p>
          <a:p>
            <a:pPr eaLnBrk="0" hangingPunct="0"/>
            <a:r>
              <a:rPr lang="en-US" sz="900" b="1" i="1">
                <a:latin typeface="Arial" charset="0"/>
              </a:rPr>
              <a:t>Spinoff 2011</a:t>
            </a:r>
          </a:p>
        </p:txBody>
      </p:sp>
      <p:sp>
        <p:nvSpPr>
          <p:cNvPr id="44040" name="Rectangle 14"/>
          <p:cNvSpPr>
            <a:spLocks noChangeArrowheads="1"/>
          </p:cNvSpPr>
          <p:nvPr/>
        </p:nvSpPr>
        <p:spPr bwMode="auto">
          <a:xfrm rot="10800000" flipV="1">
            <a:off x="6172200" y="6511925"/>
            <a:ext cx="2895600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r" eaLnBrk="0" hangingPunct="0"/>
            <a:r>
              <a:rPr lang="en-US" sz="900" b="1" i="1">
                <a:latin typeface="Arial" charset="0"/>
              </a:rPr>
              <a:t>Information Technology</a:t>
            </a:r>
          </a:p>
        </p:txBody>
      </p:sp>
      <p:pic>
        <p:nvPicPr>
          <p:cNvPr id="44041" name="Picture 25" descr="NASA insigniaCMYK"/>
          <p:cNvPicPr preferRelativeResize="0"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1000" y="92075"/>
            <a:ext cx="931863" cy="74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ounded Rectangle 18"/>
          <p:cNvSpPr/>
          <p:nvPr/>
        </p:nvSpPr>
        <p:spPr>
          <a:xfrm>
            <a:off x="76200" y="2209800"/>
            <a:ext cx="4572000" cy="1828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44043" name="TextBox 17"/>
          <p:cNvSpPr txBox="1">
            <a:spLocks noChangeArrowheads="1"/>
          </p:cNvSpPr>
          <p:nvPr/>
        </p:nvSpPr>
        <p:spPr bwMode="auto">
          <a:xfrm>
            <a:off x="152400" y="228600"/>
            <a:ext cx="77724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/>
              <a:t>Software Innovations Speed Scientific Computing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4724400" y="4114800"/>
            <a:ext cx="4267200" cy="2209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8210" name="TextBox 17"/>
          <p:cNvSpPr txBox="1">
            <a:spLocks noChangeArrowheads="1"/>
          </p:cNvSpPr>
          <p:nvPr/>
        </p:nvSpPr>
        <p:spPr bwMode="auto">
          <a:xfrm>
            <a:off x="76200" y="4114800"/>
            <a:ext cx="4572000" cy="199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35000"/>
              </a:spcBef>
              <a:tabLst>
                <a:tab pos="228600" algn="l"/>
                <a:tab pos="292100" algn="l"/>
              </a:tabLst>
              <a:defRPr/>
            </a:pPr>
            <a:r>
              <a:rPr lang="en-US" sz="1600" b="1" dirty="0">
                <a:latin typeface="Arial" charset="0"/>
              </a:rPr>
              <a:t>Partnership</a:t>
            </a:r>
          </a:p>
          <a:p>
            <a:pPr marL="228600" indent="-228600" eaLnBrk="0" hangingPunct="0">
              <a:spcBef>
                <a:spcPct val="35000"/>
              </a:spcBef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  <a:defRPr/>
            </a:pPr>
            <a:r>
              <a:rPr lang="en-US" sz="1400" dirty="0">
                <a:latin typeface="Arial" charset="0"/>
              </a:rPr>
              <a:t>As NASA requires ever greater computing power, it awarded a Small Business Innovation Research (SBIR) contract to Tech-X, which developed applications to run IDL on cluster systems</a:t>
            </a:r>
          </a:p>
          <a:p>
            <a:pPr marL="228600" indent="-228600" eaLnBrk="0" hangingPunct="0">
              <a:spcBef>
                <a:spcPct val="35000"/>
              </a:spcBef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  <a:defRPr/>
            </a:pPr>
            <a:r>
              <a:rPr lang="en-US" sz="1400" dirty="0">
                <a:latin typeface="Arial" charset="0"/>
              </a:rPr>
              <a:t>The new arrangement increased performance in an environment familiar to the scientists while reducing the time needed to analyze large amounts of data</a:t>
            </a:r>
          </a:p>
        </p:txBody>
      </p:sp>
      <p:pic>
        <p:nvPicPr>
          <p:cNvPr id="44046" name="Picture 14" descr="sun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05400" y="838200"/>
            <a:ext cx="3352800" cy="319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76200" y="4114800"/>
            <a:ext cx="4572000" cy="23622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8195" name="Rectangle 2"/>
          <p:cNvSpPr>
            <a:spLocks noChangeArrowheads="1"/>
          </p:cNvSpPr>
          <p:nvPr/>
        </p:nvSpPr>
        <p:spPr bwMode="auto">
          <a:xfrm>
            <a:off x="76200" y="2209800"/>
            <a:ext cx="4572000" cy="178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ctr" eaLnBrk="0" hangingPunct="0">
              <a:spcBef>
                <a:spcPct val="35000"/>
              </a:spcBef>
              <a:tabLst>
                <a:tab pos="228600" algn="l"/>
                <a:tab pos="292100" algn="l"/>
              </a:tabLst>
              <a:defRPr/>
            </a:pPr>
            <a:r>
              <a:rPr lang="en-US" sz="1600" b="1" dirty="0">
                <a:latin typeface="Arial" charset="0"/>
              </a:rPr>
              <a:t>NASA Technology</a:t>
            </a:r>
          </a:p>
          <a:p>
            <a:pPr marL="228600" indent="-228600" eaLnBrk="0" hangingPunct="0">
              <a:spcBef>
                <a:spcPct val="35000"/>
              </a:spcBef>
              <a:buClr>
                <a:srgbClr val="790015"/>
              </a:buClr>
              <a:buFont typeface="Wingdings" pitchFamily="2" charset="2"/>
              <a:buChar char=""/>
              <a:tabLst>
                <a:tab pos="228600" algn="l"/>
                <a:tab pos="292100" algn="l"/>
              </a:tabLst>
              <a:defRPr/>
            </a:pPr>
            <a:r>
              <a:rPr lang="en-US" sz="1400" dirty="0">
                <a:latin typeface="Arial" charset="0"/>
              </a:rPr>
              <a:t>A dip in the Earth’s magnetic field over the southern Atlantic allows radiation to interfere with satellites</a:t>
            </a:r>
          </a:p>
          <a:p>
            <a:pPr marL="228600" indent="-228600" eaLnBrk="0" hangingPunct="0">
              <a:spcBef>
                <a:spcPct val="35000"/>
              </a:spcBef>
              <a:buClr>
                <a:srgbClr val="790015"/>
              </a:buClr>
              <a:buFont typeface="Wingdings" pitchFamily="2" charset="2"/>
              <a:buChar char=""/>
              <a:tabLst>
                <a:tab pos="228600" algn="l"/>
                <a:tab pos="292100" algn="l"/>
              </a:tabLst>
              <a:defRPr/>
            </a:pPr>
            <a:r>
              <a:rPr lang="en-US" sz="1400" dirty="0">
                <a:latin typeface="Arial" charset="0"/>
              </a:rPr>
              <a:t>Space radiation can cause physical damage to microchips and even change the software commands in computers, causing them to go into hibernation and become unresponsive</a:t>
            </a:r>
            <a:endParaRPr lang="en-US" sz="1600" b="1" dirty="0">
              <a:latin typeface="Arial" charset="0"/>
            </a:endParaRPr>
          </a:p>
        </p:txBody>
      </p:sp>
      <p:sp>
        <p:nvSpPr>
          <p:cNvPr id="46084" name="Rectangle 4"/>
          <p:cNvSpPr>
            <a:spLocks noChangeArrowheads="1"/>
          </p:cNvSpPr>
          <p:nvPr/>
        </p:nvSpPr>
        <p:spPr bwMode="auto">
          <a:xfrm>
            <a:off x="0" y="685800"/>
            <a:ext cx="44958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ctr" eaLnBrk="0" hangingPunct="0"/>
            <a:endParaRPr lang="en-US" sz="1600" b="1" i="1">
              <a:latin typeface="Arial" charset="0"/>
            </a:endParaRPr>
          </a:p>
          <a:p>
            <a:pPr algn="ctr" eaLnBrk="0" hangingPunct="0"/>
            <a:r>
              <a:rPr lang="en-US" sz="1600" b="1" i="1">
                <a:latin typeface="Arial" charset="0"/>
              </a:rPr>
              <a:t>Marshall Space Flight Center</a:t>
            </a:r>
          </a:p>
          <a:p>
            <a:pPr algn="ctr" eaLnBrk="0" hangingPunct="0"/>
            <a:endParaRPr lang="en-US" sz="1600" b="1" i="1">
              <a:latin typeface="Arial" charset="0"/>
            </a:endParaRPr>
          </a:p>
          <a:p>
            <a:pPr algn="ctr" eaLnBrk="0" hangingPunct="0"/>
            <a:r>
              <a:rPr lang="en-US" sz="1600" b="1" i="1">
                <a:latin typeface="Arial" charset="0"/>
              </a:rPr>
              <a:t>Space Micro Inc.</a:t>
            </a:r>
          </a:p>
          <a:p>
            <a:pPr algn="ctr" eaLnBrk="0" hangingPunct="0"/>
            <a:r>
              <a:rPr lang="en-US" sz="1600" b="1" i="1">
                <a:latin typeface="Arial" charset="0"/>
              </a:rPr>
              <a:t>San Diego, California</a:t>
            </a:r>
          </a:p>
          <a:p>
            <a:pPr algn="ctr" eaLnBrk="0" hangingPunct="0"/>
            <a:endParaRPr lang="en-US" sz="1600" b="1" i="1">
              <a:latin typeface="Arial" charset="0"/>
            </a:endParaRPr>
          </a:p>
        </p:txBody>
      </p:sp>
      <p:sp>
        <p:nvSpPr>
          <p:cNvPr id="46085" name="Rectangle 5"/>
          <p:cNvSpPr>
            <a:spLocks noChangeArrowheads="1"/>
          </p:cNvSpPr>
          <p:nvPr/>
        </p:nvSpPr>
        <p:spPr bwMode="auto">
          <a:xfrm>
            <a:off x="26988" y="101600"/>
            <a:ext cx="244475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0650" tIns="61912" rIns="120650" bIns="61912">
            <a:spAutoFit/>
          </a:bodyPr>
          <a:lstStyle/>
          <a:p>
            <a:pPr defTabSz="1516063" eaLnBrk="0" hangingPunct="0">
              <a:lnSpc>
                <a:spcPct val="90000"/>
              </a:lnSpc>
            </a:pPr>
            <a:endParaRPr lang="en-US" sz="1500" b="1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8199" name="Rectangle 6"/>
          <p:cNvSpPr>
            <a:spLocks noChangeArrowheads="1"/>
          </p:cNvSpPr>
          <p:nvPr/>
        </p:nvSpPr>
        <p:spPr bwMode="auto">
          <a:xfrm>
            <a:off x="4724400" y="4114800"/>
            <a:ext cx="4267200" cy="217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ctr" defTabSz="292100" eaLnBrk="0" hangingPunct="0">
              <a:tabLst>
                <a:tab pos="228600" algn="l"/>
                <a:tab pos="571500" algn="l"/>
                <a:tab pos="1663700" algn="l"/>
              </a:tabLst>
              <a:defRPr/>
            </a:pPr>
            <a:r>
              <a:rPr lang="en-US" sz="1600" b="1" dirty="0">
                <a:latin typeface="Arial" charset="0"/>
              </a:rPr>
              <a:t>Benefits</a:t>
            </a:r>
            <a:endParaRPr lang="en-US" sz="1600" dirty="0">
              <a:latin typeface="Arial" charset="0"/>
            </a:endParaRPr>
          </a:p>
          <a:p>
            <a:pPr marL="228600" indent="-228600" defTabSz="292100" eaLnBrk="0" hangingPunct="0">
              <a:spcBef>
                <a:spcPct val="50000"/>
              </a:spcBef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  <a:defRPr/>
            </a:pPr>
            <a:r>
              <a:rPr lang="en-US" sz="1400" dirty="0">
                <a:latin typeface="Arial" charset="0"/>
              </a:rPr>
              <a:t>Hardened-Core (H-Core) technology is a hardware/software combination that lets a system return to operation after interruption</a:t>
            </a:r>
          </a:p>
          <a:p>
            <a:pPr marL="228600" indent="-228600" defTabSz="292100" eaLnBrk="0" hangingPunct="0">
              <a:spcBef>
                <a:spcPct val="50000"/>
              </a:spcBef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  <a:defRPr/>
            </a:pPr>
            <a:r>
              <a:rPr lang="en-US" sz="1400" dirty="0">
                <a:latin typeface="Arial" charset="0"/>
              </a:rPr>
              <a:t>It’s now marketed in space, aerospace, military, and domestic security markets</a:t>
            </a:r>
          </a:p>
          <a:p>
            <a:pPr marL="228600" indent="-228600" defTabSz="292100" eaLnBrk="0" hangingPunct="0">
              <a:spcBef>
                <a:spcPct val="50000"/>
              </a:spcBef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  <a:defRPr/>
            </a:pPr>
            <a:r>
              <a:rPr lang="en-US" sz="1400" dirty="0">
                <a:latin typeface="Arial" charset="0"/>
              </a:rPr>
              <a:t>Space Micro’s revenue has grown from $1 million to $8 million</a:t>
            </a:r>
            <a:endParaRPr lang="en-US" sz="1200" dirty="0">
              <a:latin typeface="Arial" charset="0"/>
            </a:endParaRPr>
          </a:p>
        </p:txBody>
      </p:sp>
      <p:sp>
        <p:nvSpPr>
          <p:cNvPr id="46087" name="Rectangle 7"/>
          <p:cNvSpPr>
            <a:spLocks noChangeArrowheads="1"/>
          </p:cNvSpPr>
          <p:nvPr/>
        </p:nvSpPr>
        <p:spPr bwMode="auto">
          <a:xfrm>
            <a:off x="117475" y="6342063"/>
            <a:ext cx="16716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eaLnBrk="0" hangingPunct="0"/>
            <a:endParaRPr lang="en-US" sz="900" b="1" i="1">
              <a:latin typeface="Arial" charset="0"/>
            </a:endParaRPr>
          </a:p>
          <a:p>
            <a:pPr eaLnBrk="0" hangingPunct="0"/>
            <a:r>
              <a:rPr lang="en-US" sz="900" b="1" i="1">
                <a:latin typeface="Arial" charset="0"/>
              </a:rPr>
              <a:t>Spinoff 2011</a:t>
            </a:r>
          </a:p>
        </p:txBody>
      </p:sp>
      <p:sp>
        <p:nvSpPr>
          <p:cNvPr id="46088" name="Rectangle 14"/>
          <p:cNvSpPr>
            <a:spLocks noChangeArrowheads="1"/>
          </p:cNvSpPr>
          <p:nvPr/>
        </p:nvSpPr>
        <p:spPr bwMode="auto">
          <a:xfrm rot="10800000" flipV="1">
            <a:off x="6172200" y="6511925"/>
            <a:ext cx="2895600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r" eaLnBrk="0" hangingPunct="0"/>
            <a:r>
              <a:rPr lang="en-US" sz="900" b="1" i="1">
                <a:latin typeface="Arial" charset="0"/>
              </a:rPr>
              <a:t>Information Technology</a:t>
            </a:r>
          </a:p>
        </p:txBody>
      </p:sp>
      <p:pic>
        <p:nvPicPr>
          <p:cNvPr id="46089" name="Picture 25" descr="NASA insigniaCMYK"/>
          <p:cNvPicPr preferRelativeResize="0"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1000" y="92075"/>
            <a:ext cx="931863" cy="74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ounded Rectangle 18"/>
          <p:cNvSpPr/>
          <p:nvPr/>
        </p:nvSpPr>
        <p:spPr>
          <a:xfrm>
            <a:off x="76200" y="2209800"/>
            <a:ext cx="4572000" cy="1828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46091" name="TextBox 17"/>
          <p:cNvSpPr txBox="1">
            <a:spLocks noChangeArrowheads="1"/>
          </p:cNvSpPr>
          <p:nvPr/>
        </p:nvSpPr>
        <p:spPr bwMode="auto">
          <a:xfrm>
            <a:off x="152400" y="228600"/>
            <a:ext cx="77724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/>
              <a:t>Controller Chips Preserve Microprocessor Function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4724400" y="4114800"/>
            <a:ext cx="4267200" cy="23622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8210" name="TextBox 17"/>
          <p:cNvSpPr txBox="1">
            <a:spLocks noChangeArrowheads="1"/>
          </p:cNvSpPr>
          <p:nvPr/>
        </p:nvSpPr>
        <p:spPr bwMode="auto">
          <a:xfrm>
            <a:off x="76200" y="4114800"/>
            <a:ext cx="4572000" cy="2287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35000"/>
              </a:spcBef>
              <a:tabLst>
                <a:tab pos="228600" algn="l"/>
                <a:tab pos="292100" algn="l"/>
              </a:tabLst>
              <a:defRPr/>
            </a:pPr>
            <a:r>
              <a:rPr lang="en-US" sz="1600" b="1" dirty="0">
                <a:latin typeface="Arial" charset="0"/>
              </a:rPr>
              <a:t>Partnership</a:t>
            </a:r>
          </a:p>
          <a:p>
            <a:pPr marL="228600" indent="-228600" eaLnBrk="0" hangingPunct="0">
              <a:spcBef>
                <a:spcPct val="35000"/>
              </a:spcBef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  <a:defRPr/>
            </a:pPr>
            <a:r>
              <a:rPr lang="en-US" sz="1400" dirty="0">
                <a:latin typeface="Arial" charset="0"/>
              </a:rPr>
              <a:t>Through a Small Business Innovation Research (SBIR) contract, Space Micro developed technology to mitigate radiation-caused interruptions</a:t>
            </a:r>
          </a:p>
          <a:p>
            <a:pPr marL="228600" indent="-228600" eaLnBrk="0" hangingPunct="0">
              <a:spcBef>
                <a:spcPct val="35000"/>
              </a:spcBef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  <a:defRPr/>
            </a:pPr>
            <a:r>
              <a:rPr lang="en-US" sz="1400" dirty="0">
                <a:latin typeface="Arial" charset="0"/>
              </a:rPr>
              <a:t>A Space Micro computer was selected to run medical equipment on the ISS</a:t>
            </a:r>
          </a:p>
          <a:p>
            <a:pPr marL="228600" indent="-228600" eaLnBrk="0" hangingPunct="0">
              <a:spcBef>
                <a:spcPct val="35000"/>
              </a:spcBef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  <a:defRPr/>
            </a:pPr>
            <a:r>
              <a:rPr lang="en-US" sz="1400" dirty="0">
                <a:latin typeface="Arial" charset="0"/>
              </a:rPr>
              <a:t>Space Micro received a “Tibbetts Award” in 2011 for </a:t>
            </a:r>
            <a:r>
              <a:rPr lang="en-US" sz="1400" dirty="0" smtClean="0">
                <a:latin typeface="Arial" charset="0"/>
              </a:rPr>
              <a:t>its work </a:t>
            </a:r>
            <a:r>
              <a:rPr lang="en-US" sz="1400" dirty="0">
                <a:latin typeface="Arial" charset="0"/>
              </a:rPr>
              <a:t>and has been recognized by </a:t>
            </a:r>
            <a:r>
              <a:rPr lang="en-US" sz="1400" i="1" dirty="0">
                <a:latin typeface="Arial" charset="0"/>
              </a:rPr>
              <a:t>Inc.</a:t>
            </a:r>
            <a:r>
              <a:rPr lang="en-US" sz="1400" dirty="0">
                <a:latin typeface="Arial" charset="0"/>
              </a:rPr>
              <a:t> magazine for its fast growth</a:t>
            </a:r>
          </a:p>
        </p:txBody>
      </p:sp>
      <p:pic>
        <p:nvPicPr>
          <p:cNvPr id="46094" name="Picture 14" descr="micro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29200" y="1295400"/>
            <a:ext cx="3684588" cy="237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76200" y="4114800"/>
            <a:ext cx="4572000" cy="2209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8195" name="Rectangle 2"/>
          <p:cNvSpPr>
            <a:spLocks noChangeArrowheads="1"/>
          </p:cNvSpPr>
          <p:nvPr/>
        </p:nvSpPr>
        <p:spPr bwMode="auto">
          <a:xfrm>
            <a:off x="76200" y="2209800"/>
            <a:ext cx="4572000" cy="178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ctr" eaLnBrk="0" hangingPunct="0">
              <a:spcBef>
                <a:spcPct val="35000"/>
              </a:spcBef>
              <a:tabLst>
                <a:tab pos="228600" algn="l"/>
                <a:tab pos="292100" algn="l"/>
              </a:tabLst>
              <a:defRPr/>
            </a:pPr>
            <a:r>
              <a:rPr lang="en-US" sz="1600" b="1" dirty="0">
                <a:latin typeface="Arial" charset="0"/>
              </a:rPr>
              <a:t>NASA Technology</a:t>
            </a:r>
          </a:p>
          <a:p>
            <a:pPr marL="228600" indent="-228600" eaLnBrk="0" hangingPunct="0">
              <a:spcBef>
                <a:spcPct val="35000"/>
              </a:spcBef>
              <a:buClr>
                <a:srgbClr val="790015"/>
              </a:buClr>
              <a:buFont typeface="Wingdings" pitchFamily="2" charset="2"/>
              <a:buChar char=""/>
              <a:tabLst>
                <a:tab pos="228600" algn="l"/>
                <a:tab pos="292100" algn="l"/>
              </a:tabLst>
              <a:defRPr/>
            </a:pPr>
            <a:r>
              <a:rPr lang="en-US" sz="1400" dirty="0">
                <a:latin typeface="Arial" charset="0"/>
              </a:rPr>
              <a:t>In order to supply power to deep space probes, NASA developed photovoltaic cells, the building blocks of solar power systems, from nanomaterials</a:t>
            </a:r>
          </a:p>
          <a:p>
            <a:pPr marL="228600" indent="-228600" eaLnBrk="0" hangingPunct="0">
              <a:spcBef>
                <a:spcPct val="35000"/>
              </a:spcBef>
              <a:buClr>
                <a:srgbClr val="790015"/>
              </a:buClr>
              <a:buFont typeface="Wingdings" pitchFamily="2" charset="2"/>
              <a:buChar char=""/>
              <a:tabLst>
                <a:tab pos="228600" algn="l"/>
                <a:tab pos="292100" algn="l"/>
              </a:tabLst>
              <a:defRPr/>
            </a:pPr>
            <a:r>
              <a:rPr lang="en-US" sz="1400" dirty="0">
                <a:latin typeface="Arial" charset="0"/>
              </a:rPr>
              <a:t>The carbon nanotube has the potential to greatly enhance the reliability of power generation and storage devices in space and on Earth</a:t>
            </a:r>
            <a:endParaRPr lang="en-US" sz="1600" b="1" dirty="0">
              <a:latin typeface="Arial" charset="0"/>
            </a:endParaRPr>
          </a:p>
        </p:txBody>
      </p:sp>
      <p:sp>
        <p:nvSpPr>
          <p:cNvPr id="47108" name="Rectangle 4"/>
          <p:cNvSpPr>
            <a:spLocks noChangeArrowheads="1"/>
          </p:cNvSpPr>
          <p:nvPr/>
        </p:nvSpPr>
        <p:spPr bwMode="auto">
          <a:xfrm>
            <a:off x="0" y="685800"/>
            <a:ext cx="44958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ctr" eaLnBrk="0" hangingPunct="0"/>
            <a:endParaRPr lang="en-US" sz="1600" b="1" i="1">
              <a:latin typeface="Arial" charset="0"/>
            </a:endParaRPr>
          </a:p>
          <a:p>
            <a:pPr algn="ctr" eaLnBrk="0" hangingPunct="0"/>
            <a:r>
              <a:rPr lang="en-US" sz="1600" b="1" i="1">
                <a:latin typeface="Arial" charset="0"/>
              </a:rPr>
              <a:t>Glenn Research Center</a:t>
            </a:r>
          </a:p>
          <a:p>
            <a:pPr algn="ctr" eaLnBrk="0" hangingPunct="0"/>
            <a:endParaRPr lang="en-US" sz="1600" b="1" i="1">
              <a:latin typeface="Arial" charset="0"/>
            </a:endParaRPr>
          </a:p>
          <a:p>
            <a:pPr algn="ctr" eaLnBrk="0" hangingPunct="0"/>
            <a:r>
              <a:rPr lang="en-US" sz="1600" b="1" i="1">
                <a:latin typeface="Arial" charset="0"/>
              </a:rPr>
              <a:t>Nanotech Innovations</a:t>
            </a:r>
          </a:p>
          <a:p>
            <a:pPr algn="ctr" eaLnBrk="0" hangingPunct="0"/>
            <a:r>
              <a:rPr lang="en-US" sz="1600" b="1" i="1">
                <a:latin typeface="Arial" charset="0"/>
              </a:rPr>
              <a:t>Oberlin, Ohio</a:t>
            </a:r>
          </a:p>
          <a:p>
            <a:pPr algn="ctr" eaLnBrk="0" hangingPunct="0"/>
            <a:endParaRPr lang="en-US" sz="1600" b="1" i="1">
              <a:latin typeface="Arial" charset="0"/>
            </a:endParaRPr>
          </a:p>
        </p:txBody>
      </p:sp>
      <p:sp>
        <p:nvSpPr>
          <p:cNvPr id="47109" name="Rectangle 5"/>
          <p:cNvSpPr>
            <a:spLocks noChangeArrowheads="1"/>
          </p:cNvSpPr>
          <p:nvPr/>
        </p:nvSpPr>
        <p:spPr bwMode="auto">
          <a:xfrm>
            <a:off x="26988" y="101600"/>
            <a:ext cx="244475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0650" tIns="61912" rIns="120650" bIns="61912">
            <a:spAutoFit/>
          </a:bodyPr>
          <a:lstStyle/>
          <a:p>
            <a:pPr defTabSz="1516063" eaLnBrk="0" hangingPunct="0">
              <a:lnSpc>
                <a:spcPct val="90000"/>
              </a:lnSpc>
            </a:pPr>
            <a:endParaRPr lang="en-US" sz="1500" b="1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8199" name="Rectangle 6"/>
          <p:cNvSpPr>
            <a:spLocks noChangeArrowheads="1"/>
          </p:cNvSpPr>
          <p:nvPr/>
        </p:nvSpPr>
        <p:spPr bwMode="auto">
          <a:xfrm>
            <a:off x="4724400" y="4114800"/>
            <a:ext cx="42672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ctr" defTabSz="292100" eaLnBrk="0" hangingPunct="0">
              <a:tabLst>
                <a:tab pos="228600" algn="l"/>
                <a:tab pos="571500" algn="l"/>
                <a:tab pos="1663700" algn="l"/>
              </a:tabLst>
              <a:defRPr/>
            </a:pPr>
            <a:r>
              <a:rPr lang="en-US" sz="1600" b="1" dirty="0">
                <a:latin typeface="Arial" charset="0"/>
              </a:rPr>
              <a:t>Benefits</a:t>
            </a:r>
            <a:endParaRPr lang="en-US" sz="1600" dirty="0">
              <a:latin typeface="Arial" charset="0"/>
            </a:endParaRPr>
          </a:p>
          <a:p>
            <a:pPr marL="228600" indent="-228600" defTabSz="292100" eaLnBrk="0" hangingPunct="0">
              <a:spcBef>
                <a:spcPct val="50000"/>
              </a:spcBef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  <a:defRPr/>
            </a:pPr>
            <a:r>
              <a:rPr lang="en-US" sz="1400" dirty="0">
                <a:latin typeface="Arial" charset="0"/>
              </a:rPr>
              <a:t>The SSP-354 is a portable, easy to use, bench-top system for growing high quality carbon nanotubes in a single-step process</a:t>
            </a:r>
          </a:p>
          <a:p>
            <a:pPr marL="228600" indent="-228600" defTabSz="292100" eaLnBrk="0" hangingPunct="0">
              <a:spcBef>
                <a:spcPct val="50000"/>
              </a:spcBef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  <a:defRPr/>
            </a:pPr>
            <a:r>
              <a:rPr lang="en-US" sz="1400" dirty="0">
                <a:latin typeface="Arial" charset="0"/>
              </a:rPr>
              <a:t>The machine is supporting the incorporation of carbon nanotubes into science curricula, research, and product development</a:t>
            </a:r>
          </a:p>
        </p:txBody>
      </p:sp>
      <p:sp>
        <p:nvSpPr>
          <p:cNvPr id="47111" name="Rectangle 7"/>
          <p:cNvSpPr>
            <a:spLocks noChangeArrowheads="1"/>
          </p:cNvSpPr>
          <p:nvPr/>
        </p:nvSpPr>
        <p:spPr bwMode="auto">
          <a:xfrm>
            <a:off x="117475" y="6342063"/>
            <a:ext cx="16716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eaLnBrk="0" hangingPunct="0"/>
            <a:endParaRPr lang="en-US" sz="900" b="1" i="1">
              <a:latin typeface="Arial" charset="0"/>
            </a:endParaRPr>
          </a:p>
          <a:p>
            <a:pPr eaLnBrk="0" hangingPunct="0"/>
            <a:r>
              <a:rPr lang="en-US" sz="900" b="1" i="1">
                <a:latin typeface="Arial" charset="0"/>
              </a:rPr>
              <a:t>Spinoff 2011</a:t>
            </a:r>
          </a:p>
        </p:txBody>
      </p:sp>
      <p:sp>
        <p:nvSpPr>
          <p:cNvPr id="47112" name="Rectangle 14"/>
          <p:cNvSpPr>
            <a:spLocks noChangeArrowheads="1"/>
          </p:cNvSpPr>
          <p:nvPr/>
        </p:nvSpPr>
        <p:spPr bwMode="auto">
          <a:xfrm rot="10800000" flipV="1">
            <a:off x="6172200" y="6511925"/>
            <a:ext cx="2895600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r" eaLnBrk="0" hangingPunct="0"/>
            <a:r>
              <a:rPr lang="en-US" sz="900" b="1" i="1">
                <a:latin typeface="Arial" charset="0"/>
              </a:rPr>
              <a:t>Industrial Productivity</a:t>
            </a:r>
          </a:p>
        </p:txBody>
      </p:sp>
      <p:pic>
        <p:nvPicPr>
          <p:cNvPr id="47113" name="Picture 25" descr="NASA insigniaCMYK"/>
          <p:cNvPicPr preferRelativeResize="0"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1000" y="92075"/>
            <a:ext cx="931863" cy="74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ounded Rectangle 18"/>
          <p:cNvSpPr/>
          <p:nvPr/>
        </p:nvSpPr>
        <p:spPr>
          <a:xfrm>
            <a:off x="76200" y="2209800"/>
            <a:ext cx="4572000" cy="1828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47115" name="TextBox 17"/>
          <p:cNvSpPr txBox="1">
            <a:spLocks noChangeArrowheads="1"/>
          </p:cNvSpPr>
          <p:nvPr/>
        </p:nvSpPr>
        <p:spPr bwMode="auto">
          <a:xfrm>
            <a:off x="152400" y="228600"/>
            <a:ext cx="77724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/>
              <a:t>Nanotube Production Devices Expand Research Capabilities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4724400" y="4114800"/>
            <a:ext cx="4267200" cy="2209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8210" name="TextBox 17"/>
          <p:cNvSpPr txBox="1">
            <a:spLocks noChangeArrowheads="1"/>
          </p:cNvSpPr>
          <p:nvPr/>
        </p:nvSpPr>
        <p:spPr bwMode="auto">
          <a:xfrm>
            <a:off x="76200" y="4114800"/>
            <a:ext cx="4572000" cy="207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35000"/>
              </a:spcBef>
              <a:tabLst>
                <a:tab pos="228600" algn="l"/>
                <a:tab pos="292100" algn="l"/>
              </a:tabLst>
              <a:defRPr/>
            </a:pPr>
            <a:r>
              <a:rPr lang="en-US" sz="1600" b="1" dirty="0">
                <a:latin typeface="Arial" charset="0"/>
              </a:rPr>
              <a:t>Partnership</a:t>
            </a:r>
          </a:p>
          <a:p>
            <a:pPr marL="228600" indent="-228600" eaLnBrk="0" hangingPunct="0">
              <a:spcBef>
                <a:spcPct val="35000"/>
              </a:spcBef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  <a:defRPr/>
            </a:pPr>
            <a:r>
              <a:rPr lang="en-US" sz="1400" dirty="0">
                <a:latin typeface="Arial" charset="0"/>
              </a:rPr>
              <a:t>A chemist at Glenn developed a unique process to grow high quality carbon nanotubes</a:t>
            </a:r>
          </a:p>
          <a:p>
            <a:pPr marL="228600" indent="-228600" eaLnBrk="0" hangingPunct="0">
              <a:spcBef>
                <a:spcPct val="35000"/>
              </a:spcBef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  <a:defRPr/>
            </a:pPr>
            <a:r>
              <a:rPr lang="en-US" sz="1400" dirty="0">
                <a:latin typeface="Arial" charset="0"/>
              </a:rPr>
              <a:t>Glenn was more interested in the photovoltaic applications and not the production of the tubes, so it released the technology to the scientist</a:t>
            </a:r>
          </a:p>
          <a:p>
            <a:pPr marL="228600" indent="-228600" eaLnBrk="0" hangingPunct="0">
              <a:spcBef>
                <a:spcPct val="35000"/>
              </a:spcBef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  <a:defRPr/>
            </a:pPr>
            <a:r>
              <a:rPr lang="en-US" sz="1400" dirty="0">
                <a:latin typeface="Arial" charset="0"/>
              </a:rPr>
              <a:t>Nanotech Innovations was born and immediately filed a patent on the technology</a:t>
            </a:r>
          </a:p>
        </p:txBody>
      </p:sp>
      <p:pic>
        <p:nvPicPr>
          <p:cNvPr id="47118" name="Picture 14" descr="SSP-354 benchtop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76800" y="1143000"/>
            <a:ext cx="3733800" cy="283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76200" y="4114800"/>
            <a:ext cx="4572000" cy="2209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8195" name="Rectangle 2"/>
          <p:cNvSpPr>
            <a:spLocks noChangeArrowheads="1"/>
          </p:cNvSpPr>
          <p:nvPr/>
        </p:nvSpPr>
        <p:spPr bwMode="auto">
          <a:xfrm>
            <a:off x="228600" y="2286000"/>
            <a:ext cx="4419600" cy="178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ctr" eaLnBrk="0" hangingPunct="0">
              <a:spcBef>
                <a:spcPct val="35000"/>
              </a:spcBef>
              <a:tabLst>
                <a:tab pos="228600" algn="l"/>
                <a:tab pos="292100" algn="l"/>
              </a:tabLst>
              <a:defRPr/>
            </a:pPr>
            <a:r>
              <a:rPr lang="en-US" sz="1600" b="1" dirty="0">
                <a:latin typeface="Arial" charset="0"/>
              </a:rPr>
              <a:t>NASA Technology</a:t>
            </a:r>
          </a:p>
          <a:p>
            <a:pPr marL="230188" indent="-230188" eaLnBrk="0" hangingPunct="0">
              <a:spcBef>
                <a:spcPct val="35000"/>
              </a:spcBef>
              <a:buClr>
                <a:srgbClr val="790015"/>
              </a:buClr>
              <a:buFont typeface="Wingdings" pitchFamily="2" charset="2"/>
              <a:buChar char=""/>
              <a:tabLst>
                <a:tab pos="228600" algn="l"/>
                <a:tab pos="230188" algn="l"/>
              </a:tabLst>
              <a:defRPr/>
            </a:pPr>
            <a:r>
              <a:rPr lang="en-US" sz="1400" dirty="0">
                <a:latin typeface="Arial" charset="0"/>
              </a:rPr>
              <a:t>From its beginning, NASA has been concerned with providing effective remote medical care</a:t>
            </a:r>
          </a:p>
          <a:p>
            <a:pPr marL="230188" indent="-230188" eaLnBrk="0" hangingPunct="0">
              <a:spcBef>
                <a:spcPct val="35000"/>
              </a:spcBef>
              <a:buClr>
                <a:srgbClr val="790015"/>
              </a:buClr>
              <a:buFont typeface="Wingdings" pitchFamily="2" charset="2"/>
              <a:buChar char=""/>
              <a:tabLst>
                <a:tab pos="228600" algn="l"/>
                <a:tab pos="230188" algn="l"/>
              </a:tabLst>
              <a:defRPr/>
            </a:pPr>
            <a:r>
              <a:rPr lang="en-US" sz="1400" dirty="0">
                <a:latin typeface="Arial" charset="0"/>
              </a:rPr>
              <a:t>The Space Medicine Division Advanced Projects Group incorporates the expertise of clinicians and engineers to develop medical equipment capable of full automation or remote control</a:t>
            </a:r>
            <a:endParaRPr lang="en-US" sz="1600" b="1" dirty="0">
              <a:latin typeface="Arial" charset="0"/>
            </a:endParaRPr>
          </a:p>
        </p:txBody>
      </p: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0" y="685800"/>
            <a:ext cx="44958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ctr" eaLnBrk="0" hangingPunct="0"/>
            <a:endParaRPr lang="en-US" sz="1600" b="1" i="1" dirty="0">
              <a:latin typeface="Arial" charset="0"/>
            </a:endParaRPr>
          </a:p>
          <a:p>
            <a:pPr algn="ctr" eaLnBrk="0" hangingPunct="0"/>
            <a:r>
              <a:rPr lang="en-US" sz="1600" b="1" i="1" dirty="0">
                <a:latin typeface="Arial" charset="0"/>
              </a:rPr>
              <a:t>Johnson Space Center</a:t>
            </a:r>
          </a:p>
          <a:p>
            <a:pPr algn="ctr" eaLnBrk="0" hangingPunct="0"/>
            <a:endParaRPr lang="en-US" sz="1600" b="1" i="1" dirty="0">
              <a:latin typeface="Arial" charset="0"/>
            </a:endParaRPr>
          </a:p>
          <a:p>
            <a:pPr algn="ctr" eaLnBrk="0" hangingPunct="0"/>
            <a:r>
              <a:rPr lang="en-US" sz="1600" b="1" i="1" dirty="0">
                <a:latin typeface="Arial" charset="0"/>
              </a:rPr>
              <a:t>Impact Instrumentation Inc.</a:t>
            </a:r>
          </a:p>
          <a:p>
            <a:pPr algn="ctr" eaLnBrk="0" hangingPunct="0"/>
            <a:r>
              <a:rPr lang="en-US" sz="1600" b="1" i="1" dirty="0">
                <a:latin typeface="Arial" charset="0"/>
              </a:rPr>
              <a:t>West Caldwell, New Jersey</a:t>
            </a:r>
          </a:p>
          <a:p>
            <a:pPr algn="ctr" eaLnBrk="0" hangingPunct="0"/>
            <a:endParaRPr lang="en-US" sz="1600" b="1" i="1" dirty="0">
              <a:latin typeface="Arial" charset="0"/>
            </a:endParaRPr>
          </a:p>
        </p:txBody>
      </p:sp>
      <p:sp>
        <p:nvSpPr>
          <p:cNvPr id="11269" name="Rectangle 5"/>
          <p:cNvSpPr>
            <a:spLocks noChangeArrowheads="1"/>
          </p:cNvSpPr>
          <p:nvPr/>
        </p:nvSpPr>
        <p:spPr bwMode="auto">
          <a:xfrm>
            <a:off x="26988" y="101600"/>
            <a:ext cx="244475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0650" tIns="61912" rIns="120650" bIns="61912">
            <a:spAutoFit/>
          </a:bodyPr>
          <a:lstStyle/>
          <a:p>
            <a:pPr defTabSz="1516063" eaLnBrk="0" hangingPunct="0">
              <a:lnSpc>
                <a:spcPct val="90000"/>
              </a:lnSpc>
            </a:pPr>
            <a:endParaRPr lang="en-US" sz="1500" b="1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8199" name="Rectangle 6"/>
          <p:cNvSpPr>
            <a:spLocks noChangeArrowheads="1"/>
          </p:cNvSpPr>
          <p:nvPr/>
        </p:nvSpPr>
        <p:spPr bwMode="auto">
          <a:xfrm>
            <a:off x="4876800" y="3657600"/>
            <a:ext cx="4267200" cy="270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ctr" defTabSz="292100" eaLnBrk="0" hangingPunct="0">
              <a:tabLst>
                <a:tab pos="228600" algn="l"/>
                <a:tab pos="571500" algn="l"/>
                <a:tab pos="1663700" algn="l"/>
              </a:tabLst>
              <a:defRPr/>
            </a:pPr>
            <a:endParaRPr lang="en-US" sz="1400" b="1" dirty="0">
              <a:latin typeface="Arial" charset="0"/>
            </a:endParaRPr>
          </a:p>
          <a:p>
            <a:pPr algn="ctr" defTabSz="292100" eaLnBrk="0" hangingPunct="0">
              <a:tabLst>
                <a:tab pos="228600" algn="l"/>
                <a:tab pos="571500" algn="l"/>
                <a:tab pos="1663700" algn="l"/>
              </a:tabLst>
              <a:defRPr/>
            </a:pPr>
            <a:endParaRPr lang="en-US" sz="1400" b="1" dirty="0">
              <a:latin typeface="Arial" charset="0"/>
            </a:endParaRPr>
          </a:p>
          <a:p>
            <a:pPr algn="ctr" defTabSz="292100" eaLnBrk="0" hangingPunct="0">
              <a:tabLst>
                <a:tab pos="228600" algn="l"/>
                <a:tab pos="571500" algn="l"/>
                <a:tab pos="1663700" algn="l"/>
              </a:tabLst>
              <a:defRPr/>
            </a:pPr>
            <a:r>
              <a:rPr lang="en-US" sz="1600" b="1" dirty="0">
                <a:latin typeface="Arial" charset="0"/>
              </a:rPr>
              <a:t>Benefits</a:t>
            </a:r>
            <a:endParaRPr lang="en-US" sz="1600" dirty="0">
              <a:latin typeface="Arial" charset="0"/>
            </a:endParaRPr>
          </a:p>
          <a:p>
            <a:pPr marL="230188" indent="-230188" defTabSz="292100" eaLnBrk="0" hangingPunct="0">
              <a:spcBef>
                <a:spcPct val="50000"/>
              </a:spcBef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  <a:defRPr/>
            </a:pPr>
            <a:r>
              <a:rPr lang="en-US" sz="1400" dirty="0">
                <a:latin typeface="Arial" charset="0"/>
              </a:rPr>
              <a:t>Impact used experience developing the Model 754-AP to produce the </a:t>
            </a:r>
            <a:r>
              <a:rPr lang="en-US" sz="1400" dirty="0" err="1">
                <a:latin typeface="Arial" charset="0"/>
              </a:rPr>
              <a:t>Uni</a:t>
            </a:r>
            <a:r>
              <a:rPr lang="en-US" sz="1400" dirty="0">
                <a:latin typeface="Arial" charset="0"/>
              </a:rPr>
              <a:t>-Vent 731 Series of ventilators, made for prehospital use and use in emergency rooms and intensive care units</a:t>
            </a:r>
          </a:p>
          <a:p>
            <a:pPr marL="230188" indent="-230188" defTabSz="292100" eaLnBrk="0" hangingPunct="0">
              <a:spcBef>
                <a:spcPct val="50000"/>
              </a:spcBef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  <a:defRPr/>
            </a:pPr>
            <a:r>
              <a:rPr lang="en-US" sz="1400" dirty="0">
                <a:latin typeface="Arial" charset="0"/>
              </a:rPr>
              <a:t>While fully automated equipment remains a future goal, the partnership resulted in smaller, smarter, more compact devices capable of remote control</a:t>
            </a:r>
            <a:endParaRPr lang="en-US" sz="120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1271" name="Rectangle 7"/>
          <p:cNvSpPr>
            <a:spLocks noChangeArrowheads="1"/>
          </p:cNvSpPr>
          <p:nvPr/>
        </p:nvSpPr>
        <p:spPr bwMode="auto">
          <a:xfrm>
            <a:off x="117475" y="6342063"/>
            <a:ext cx="16716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eaLnBrk="0" hangingPunct="0"/>
            <a:endParaRPr lang="en-US" sz="900" b="1" i="1">
              <a:latin typeface="Arial" charset="0"/>
            </a:endParaRPr>
          </a:p>
          <a:p>
            <a:pPr eaLnBrk="0" hangingPunct="0"/>
            <a:r>
              <a:rPr lang="en-US" sz="900" b="1" i="1">
                <a:latin typeface="Arial" charset="0"/>
              </a:rPr>
              <a:t>Spinoff 2011</a:t>
            </a:r>
          </a:p>
        </p:txBody>
      </p:sp>
      <p:sp>
        <p:nvSpPr>
          <p:cNvPr id="11272" name="Rectangle 14"/>
          <p:cNvSpPr>
            <a:spLocks noChangeArrowheads="1"/>
          </p:cNvSpPr>
          <p:nvPr/>
        </p:nvSpPr>
        <p:spPr bwMode="auto">
          <a:xfrm rot="10800000" flipV="1">
            <a:off x="6324600" y="6515100"/>
            <a:ext cx="2743200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r" eaLnBrk="0" hangingPunct="0"/>
            <a:r>
              <a:rPr lang="en-US" sz="900" b="1" i="1">
                <a:latin typeface="Arial" charset="0"/>
              </a:rPr>
              <a:t>Health and Medicine</a:t>
            </a:r>
          </a:p>
        </p:txBody>
      </p:sp>
      <p:pic>
        <p:nvPicPr>
          <p:cNvPr id="11273" name="Picture 25" descr="NASA insigniaCMYK"/>
          <p:cNvPicPr preferRelativeResize="0"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1000" y="92075"/>
            <a:ext cx="931863" cy="74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ounded Rectangle 18"/>
          <p:cNvSpPr/>
          <p:nvPr/>
        </p:nvSpPr>
        <p:spPr>
          <a:xfrm>
            <a:off x="76200" y="2209800"/>
            <a:ext cx="4572000" cy="1828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11275" name="TextBox 17"/>
          <p:cNvSpPr txBox="1">
            <a:spLocks noChangeArrowheads="1"/>
          </p:cNvSpPr>
          <p:nvPr/>
        </p:nvSpPr>
        <p:spPr bwMode="auto">
          <a:xfrm>
            <a:off x="152400" y="228600"/>
            <a:ext cx="77724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dirty="0"/>
              <a:t>Ventilator Technologies Sustain Critically Injured Patients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4724400" y="4114800"/>
            <a:ext cx="4267200" cy="2209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8210" name="TextBox 17"/>
          <p:cNvSpPr txBox="1">
            <a:spLocks noChangeArrowheads="1"/>
          </p:cNvSpPr>
          <p:nvPr/>
        </p:nvSpPr>
        <p:spPr bwMode="auto">
          <a:xfrm>
            <a:off x="228600" y="4149725"/>
            <a:ext cx="4191000" cy="2287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35000"/>
              </a:spcBef>
              <a:tabLst>
                <a:tab pos="228600" algn="l"/>
                <a:tab pos="292100" algn="l"/>
              </a:tabLst>
              <a:defRPr/>
            </a:pPr>
            <a:r>
              <a:rPr lang="en-US" sz="1600" b="1" dirty="0">
                <a:latin typeface="Arial" charset="0"/>
              </a:rPr>
              <a:t>Partnership</a:t>
            </a:r>
          </a:p>
          <a:p>
            <a:pPr marL="230188" indent="-230188" eaLnBrk="0" hangingPunct="0">
              <a:spcBef>
                <a:spcPct val="35000"/>
              </a:spcBef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  <a:defRPr/>
            </a:pPr>
            <a:r>
              <a:rPr lang="en-US" sz="1400" dirty="0">
                <a:latin typeface="Arial" charset="0"/>
              </a:rPr>
              <a:t>NASA and Impact Instrumentation Inc. entered into a Space Act Agreement, focusing on adapting ventilators for use in space</a:t>
            </a:r>
          </a:p>
          <a:p>
            <a:pPr marL="230188" indent="-230188" eaLnBrk="0" hangingPunct="0">
              <a:spcBef>
                <a:spcPct val="35000"/>
              </a:spcBef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  <a:defRPr/>
            </a:pPr>
            <a:r>
              <a:rPr lang="en-US" sz="1400" dirty="0">
                <a:latin typeface="Arial" charset="0"/>
              </a:rPr>
              <a:t>The primary achievement of the partnership, the Model 745-AP ventilator, led Impact to develop closed-loop capabilities and run clinical trials of a ventilator that could operate itself</a:t>
            </a:r>
          </a:p>
          <a:p>
            <a:pPr marL="230188" indent="-230188" eaLnBrk="0" hangingPunct="0">
              <a:spcBef>
                <a:spcPct val="35000"/>
              </a:spcBef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  <a:defRPr/>
            </a:pPr>
            <a:endParaRPr lang="en-US" sz="1400" dirty="0">
              <a:latin typeface="Arial" charset="0"/>
            </a:endParaRPr>
          </a:p>
        </p:txBody>
      </p:sp>
      <p:pic>
        <p:nvPicPr>
          <p:cNvPr id="11278" name="Picture 22" descr="II 4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76800" y="1066800"/>
            <a:ext cx="3978275" cy="284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76200" y="4114800"/>
            <a:ext cx="4572000" cy="2209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8195" name="Rectangle 2"/>
          <p:cNvSpPr>
            <a:spLocks noChangeArrowheads="1"/>
          </p:cNvSpPr>
          <p:nvPr/>
        </p:nvSpPr>
        <p:spPr bwMode="auto">
          <a:xfrm>
            <a:off x="76200" y="2209800"/>
            <a:ext cx="4572000" cy="178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ctr" eaLnBrk="0" hangingPunct="0">
              <a:spcBef>
                <a:spcPct val="35000"/>
              </a:spcBef>
              <a:tabLst>
                <a:tab pos="228600" algn="l"/>
                <a:tab pos="292100" algn="l"/>
              </a:tabLst>
              <a:defRPr/>
            </a:pPr>
            <a:r>
              <a:rPr lang="en-US" sz="1600" b="1" dirty="0">
                <a:latin typeface="Arial" charset="0"/>
              </a:rPr>
              <a:t>NASA Technology</a:t>
            </a:r>
          </a:p>
          <a:p>
            <a:pPr marL="228600" indent="-228600" eaLnBrk="0" hangingPunct="0">
              <a:spcBef>
                <a:spcPct val="35000"/>
              </a:spcBef>
              <a:buClr>
                <a:srgbClr val="790015"/>
              </a:buClr>
              <a:buFont typeface="Wingdings" pitchFamily="2" charset="2"/>
              <a:buChar char=""/>
              <a:tabLst>
                <a:tab pos="228600" algn="l"/>
                <a:tab pos="292100" algn="l"/>
              </a:tabLst>
              <a:defRPr/>
            </a:pPr>
            <a:r>
              <a:rPr lang="en-US" sz="1400" dirty="0">
                <a:latin typeface="Arial" charset="0"/>
              </a:rPr>
              <a:t>Composites provide enhanced mechanical and physical properties and offer promising solutions as a lighter and inexpensive yet strong building material</a:t>
            </a:r>
          </a:p>
          <a:p>
            <a:pPr marL="228600" indent="-228600" eaLnBrk="0" hangingPunct="0">
              <a:spcBef>
                <a:spcPct val="35000"/>
              </a:spcBef>
              <a:buClr>
                <a:srgbClr val="790015"/>
              </a:buClr>
              <a:buFont typeface="Wingdings" pitchFamily="2" charset="2"/>
              <a:buChar char=""/>
              <a:tabLst>
                <a:tab pos="228600" algn="l"/>
                <a:tab pos="292100" algn="l"/>
              </a:tabLst>
              <a:defRPr/>
            </a:pPr>
            <a:r>
              <a:rPr lang="en-US" sz="1400" dirty="0">
                <a:latin typeface="Arial" charset="0"/>
              </a:rPr>
              <a:t>NASA has recently explored the use of composites for aerospace applications through projects like the Composite Crew Model</a:t>
            </a:r>
            <a:endParaRPr lang="en-US" sz="1600" b="1" dirty="0">
              <a:latin typeface="Arial" charset="0"/>
            </a:endParaRPr>
          </a:p>
        </p:txBody>
      </p:sp>
      <p:sp>
        <p:nvSpPr>
          <p:cNvPr id="48132" name="Rectangle 4"/>
          <p:cNvSpPr>
            <a:spLocks noChangeArrowheads="1"/>
          </p:cNvSpPr>
          <p:nvPr/>
        </p:nvSpPr>
        <p:spPr bwMode="auto">
          <a:xfrm>
            <a:off x="0" y="685800"/>
            <a:ext cx="44958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ctr" eaLnBrk="0" hangingPunct="0"/>
            <a:endParaRPr lang="en-US" sz="1600" b="1" i="1" dirty="0">
              <a:latin typeface="Arial" charset="0"/>
            </a:endParaRPr>
          </a:p>
          <a:p>
            <a:pPr algn="ctr" eaLnBrk="0" hangingPunct="0"/>
            <a:r>
              <a:rPr lang="en-US" sz="1600" b="1" i="1" dirty="0">
                <a:latin typeface="Arial" charset="0"/>
              </a:rPr>
              <a:t>Langley Research Center</a:t>
            </a:r>
          </a:p>
          <a:p>
            <a:pPr algn="ctr" eaLnBrk="0" hangingPunct="0"/>
            <a:endParaRPr lang="en-US" sz="1600" b="1" i="1" dirty="0">
              <a:latin typeface="Arial" charset="0"/>
            </a:endParaRPr>
          </a:p>
          <a:p>
            <a:pPr algn="ctr" eaLnBrk="0" hangingPunct="0"/>
            <a:r>
              <a:rPr lang="en-US" sz="1600" b="1" i="1" dirty="0">
                <a:latin typeface="Arial" charset="0"/>
              </a:rPr>
              <a:t>Accudyne Systems Inc.</a:t>
            </a:r>
          </a:p>
          <a:p>
            <a:pPr algn="ctr" eaLnBrk="0" hangingPunct="0"/>
            <a:r>
              <a:rPr lang="en-US" sz="1600" b="1" i="1" dirty="0">
                <a:latin typeface="Arial" charset="0"/>
              </a:rPr>
              <a:t>Newark, </a:t>
            </a:r>
            <a:r>
              <a:rPr lang="en-US" sz="1600" b="1" i="1" dirty="0" smtClean="0">
                <a:latin typeface="Arial" charset="0"/>
              </a:rPr>
              <a:t>Delaware</a:t>
            </a:r>
            <a:endParaRPr lang="en-US" sz="1600" b="1" i="1" dirty="0">
              <a:latin typeface="Arial" charset="0"/>
            </a:endParaRPr>
          </a:p>
          <a:p>
            <a:pPr algn="ctr" eaLnBrk="0" hangingPunct="0"/>
            <a:endParaRPr lang="en-US" sz="1600" b="1" i="1" dirty="0">
              <a:latin typeface="Arial" charset="0"/>
            </a:endParaRPr>
          </a:p>
        </p:txBody>
      </p:sp>
      <p:sp>
        <p:nvSpPr>
          <p:cNvPr id="48133" name="Rectangle 5"/>
          <p:cNvSpPr>
            <a:spLocks noChangeArrowheads="1"/>
          </p:cNvSpPr>
          <p:nvPr/>
        </p:nvSpPr>
        <p:spPr bwMode="auto">
          <a:xfrm>
            <a:off x="26988" y="101600"/>
            <a:ext cx="244475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0650" tIns="61912" rIns="120650" bIns="61912">
            <a:spAutoFit/>
          </a:bodyPr>
          <a:lstStyle/>
          <a:p>
            <a:pPr defTabSz="1516063" eaLnBrk="0" hangingPunct="0">
              <a:lnSpc>
                <a:spcPct val="90000"/>
              </a:lnSpc>
            </a:pPr>
            <a:endParaRPr lang="en-US" sz="1500" b="1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8199" name="Rectangle 6"/>
          <p:cNvSpPr>
            <a:spLocks noChangeArrowheads="1"/>
          </p:cNvSpPr>
          <p:nvPr/>
        </p:nvSpPr>
        <p:spPr bwMode="auto">
          <a:xfrm>
            <a:off x="4724400" y="4114800"/>
            <a:ext cx="4267200" cy="213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ctr" defTabSz="292100" eaLnBrk="0" hangingPunct="0">
              <a:tabLst>
                <a:tab pos="228600" algn="l"/>
                <a:tab pos="571500" algn="l"/>
                <a:tab pos="1663700" algn="l"/>
              </a:tabLst>
              <a:defRPr/>
            </a:pPr>
            <a:r>
              <a:rPr lang="en-US" sz="1600" b="1" dirty="0">
                <a:latin typeface="Arial" charset="0"/>
              </a:rPr>
              <a:t>Benefits</a:t>
            </a:r>
            <a:endParaRPr lang="en-US" sz="1600" dirty="0">
              <a:latin typeface="Arial" charset="0"/>
            </a:endParaRPr>
          </a:p>
          <a:p>
            <a:pPr marL="228600" indent="-228600" defTabSz="292100" eaLnBrk="0" hangingPunct="0">
              <a:spcBef>
                <a:spcPct val="50000"/>
              </a:spcBef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  <a:defRPr/>
            </a:pPr>
            <a:r>
              <a:rPr lang="en-US" sz="1400" dirty="0">
                <a:latin typeface="Arial" charset="0"/>
              </a:rPr>
              <a:t>Accudyne services autoclave-cured thermoset materials, which are still the industry standard</a:t>
            </a:r>
          </a:p>
          <a:p>
            <a:pPr marL="228600" indent="-228600" defTabSz="292100" eaLnBrk="0" hangingPunct="0">
              <a:spcBef>
                <a:spcPct val="50000"/>
              </a:spcBef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  <a:defRPr/>
            </a:pPr>
            <a:r>
              <a:rPr lang="en-US" sz="1400" dirty="0">
                <a:latin typeface="Arial" charset="0"/>
              </a:rPr>
              <a:t>Its automated solutions enable higher quality manufacturing at lower costs</a:t>
            </a:r>
          </a:p>
          <a:p>
            <a:pPr marL="228600" indent="-228600" defTabSz="292100" eaLnBrk="0" hangingPunct="0">
              <a:spcBef>
                <a:spcPct val="35000"/>
              </a:spcBef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  <a:defRPr/>
            </a:pPr>
            <a:r>
              <a:rPr lang="en-US" sz="1400" dirty="0">
                <a:latin typeface="Arial" charset="0"/>
              </a:rPr>
              <a:t>An Accudyne-built machine is currently available at Langley to develop a database of processes and parts made from thermoplastics</a:t>
            </a:r>
          </a:p>
        </p:txBody>
      </p:sp>
      <p:sp>
        <p:nvSpPr>
          <p:cNvPr id="48135" name="Rectangle 7"/>
          <p:cNvSpPr>
            <a:spLocks noChangeArrowheads="1"/>
          </p:cNvSpPr>
          <p:nvPr/>
        </p:nvSpPr>
        <p:spPr bwMode="auto">
          <a:xfrm>
            <a:off x="117475" y="6342063"/>
            <a:ext cx="16716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eaLnBrk="0" hangingPunct="0"/>
            <a:endParaRPr lang="en-US" sz="900" b="1" i="1">
              <a:latin typeface="Arial" charset="0"/>
            </a:endParaRPr>
          </a:p>
          <a:p>
            <a:pPr eaLnBrk="0" hangingPunct="0"/>
            <a:r>
              <a:rPr lang="en-US" sz="900" b="1" i="1">
                <a:latin typeface="Arial" charset="0"/>
              </a:rPr>
              <a:t>Spinoff 2011</a:t>
            </a:r>
          </a:p>
        </p:txBody>
      </p:sp>
      <p:sp>
        <p:nvSpPr>
          <p:cNvPr id="48136" name="Rectangle 14"/>
          <p:cNvSpPr>
            <a:spLocks noChangeArrowheads="1"/>
          </p:cNvSpPr>
          <p:nvPr/>
        </p:nvSpPr>
        <p:spPr bwMode="auto">
          <a:xfrm rot="10800000" flipV="1">
            <a:off x="6172200" y="6511925"/>
            <a:ext cx="2895600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r" eaLnBrk="0" hangingPunct="0"/>
            <a:r>
              <a:rPr lang="en-US" sz="900" b="1" i="1">
                <a:latin typeface="Arial" charset="0"/>
              </a:rPr>
              <a:t>Industrial Productivity</a:t>
            </a:r>
          </a:p>
        </p:txBody>
      </p:sp>
      <p:pic>
        <p:nvPicPr>
          <p:cNvPr id="48137" name="Picture 25" descr="NASA insigniaCMYK"/>
          <p:cNvPicPr preferRelativeResize="0"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1000" y="92075"/>
            <a:ext cx="931863" cy="74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ounded Rectangle 18"/>
          <p:cNvSpPr/>
          <p:nvPr/>
        </p:nvSpPr>
        <p:spPr>
          <a:xfrm>
            <a:off x="76200" y="2209800"/>
            <a:ext cx="4572000" cy="1828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48139" name="TextBox 17"/>
          <p:cNvSpPr txBox="1">
            <a:spLocks noChangeArrowheads="1"/>
          </p:cNvSpPr>
          <p:nvPr/>
        </p:nvSpPr>
        <p:spPr bwMode="auto">
          <a:xfrm>
            <a:off x="152400" y="228600"/>
            <a:ext cx="77724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dirty="0"/>
              <a:t>Custom Machines Advance Composite Manufacturing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4724400" y="4114800"/>
            <a:ext cx="4267200" cy="2209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8210" name="TextBox 17"/>
          <p:cNvSpPr txBox="1">
            <a:spLocks noChangeArrowheads="1"/>
          </p:cNvSpPr>
          <p:nvPr/>
        </p:nvSpPr>
        <p:spPr bwMode="auto">
          <a:xfrm>
            <a:off x="76200" y="4114800"/>
            <a:ext cx="4572000" cy="221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35000"/>
              </a:spcBef>
              <a:tabLst>
                <a:tab pos="228600" algn="l"/>
                <a:tab pos="292100" algn="l"/>
              </a:tabLst>
              <a:defRPr/>
            </a:pPr>
            <a:r>
              <a:rPr lang="en-US" sz="1600" b="1" dirty="0">
                <a:latin typeface="Arial" charset="0"/>
              </a:rPr>
              <a:t>Partnership</a:t>
            </a:r>
          </a:p>
          <a:p>
            <a:pPr marL="228600" indent="-228600" eaLnBrk="0" hangingPunct="0">
              <a:spcBef>
                <a:spcPct val="35000"/>
              </a:spcBef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  <a:defRPr/>
            </a:pPr>
            <a:r>
              <a:rPr lang="en-US" sz="1400" dirty="0">
                <a:latin typeface="Arial" charset="0"/>
              </a:rPr>
              <a:t>To help develop manufacturing techniques, Langley partnered with Accudyne through the Small Business Innovation Research (SBIR) program</a:t>
            </a:r>
          </a:p>
          <a:p>
            <a:pPr marL="228600" indent="-228600" eaLnBrk="0" hangingPunct="0">
              <a:spcBef>
                <a:spcPct val="35000"/>
              </a:spcBef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  <a:defRPr/>
            </a:pPr>
            <a:r>
              <a:rPr lang="en-US" sz="1400" dirty="0">
                <a:latin typeface="Arial" charset="0"/>
              </a:rPr>
              <a:t>Accudyne applied its expertise to create a reshapable, reprocessable thermoplastic tape laydown head, and is currently engaged in a Small Business Technology Transfer (STTR) project to improve its properties</a:t>
            </a:r>
          </a:p>
        </p:txBody>
      </p:sp>
      <p:pic>
        <p:nvPicPr>
          <p:cNvPr id="48142" name="Picture 14" descr="Accudyne 4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53000" y="1066800"/>
            <a:ext cx="38608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76200" y="4114800"/>
            <a:ext cx="4572000" cy="2209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8195" name="Rectangle 2"/>
          <p:cNvSpPr>
            <a:spLocks noChangeArrowheads="1"/>
          </p:cNvSpPr>
          <p:nvPr/>
        </p:nvSpPr>
        <p:spPr bwMode="auto">
          <a:xfrm>
            <a:off x="76200" y="2209800"/>
            <a:ext cx="4572000" cy="178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ctr" eaLnBrk="0" hangingPunct="0">
              <a:spcBef>
                <a:spcPct val="35000"/>
              </a:spcBef>
              <a:tabLst>
                <a:tab pos="228600" algn="l"/>
                <a:tab pos="292100" algn="l"/>
              </a:tabLst>
              <a:defRPr/>
            </a:pPr>
            <a:r>
              <a:rPr lang="en-US" sz="1600" b="1" dirty="0">
                <a:latin typeface="Arial" charset="0"/>
              </a:rPr>
              <a:t>NASA Technology</a:t>
            </a:r>
          </a:p>
          <a:p>
            <a:pPr marL="228600" indent="-228600" eaLnBrk="0" hangingPunct="0">
              <a:spcBef>
                <a:spcPct val="35000"/>
              </a:spcBef>
              <a:buClr>
                <a:srgbClr val="790015"/>
              </a:buClr>
              <a:buFont typeface="Wingdings" pitchFamily="2" charset="2"/>
              <a:buChar char=""/>
              <a:tabLst>
                <a:tab pos="228600" algn="l"/>
                <a:tab pos="292100" algn="l"/>
              </a:tabLst>
              <a:defRPr/>
            </a:pPr>
            <a:r>
              <a:rPr lang="en-US" sz="1400" dirty="0">
                <a:latin typeface="Arial" charset="0"/>
              </a:rPr>
              <a:t>While trying to create a composite solid, NASA scientists accidentally developed a method for creating an insulating foam out of a polyimide (an advanced polymer) material</a:t>
            </a:r>
          </a:p>
          <a:p>
            <a:pPr marL="228600" indent="-228600" eaLnBrk="0" hangingPunct="0">
              <a:spcBef>
                <a:spcPct val="35000"/>
              </a:spcBef>
              <a:buClr>
                <a:srgbClr val="790015"/>
              </a:buClr>
              <a:buFont typeface="Wingdings" pitchFamily="2" charset="2"/>
              <a:buChar char=""/>
              <a:tabLst>
                <a:tab pos="228600" algn="l"/>
                <a:tab pos="292100" algn="l"/>
              </a:tabLst>
              <a:defRPr/>
            </a:pPr>
            <a:r>
              <a:rPr lang="en-US" sz="1400" dirty="0">
                <a:latin typeface="Arial" charset="0"/>
              </a:rPr>
              <a:t>Named TEEK, the new foam presented a host of advantages over existing insulators</a:t>
            </a:r>
            <a:endParaRPr lang="en-US" sz="1600" b="1" dirty="0">
              <a:latin typeface="Arial" charset="0"/>
            </a:endParaRPr>
          </a:p>
        </p:txBody>
      </p:sp>
      <p:sp>
        <p:nvSpPr>
          <p:cNvPr id="49156" name="Rectangle 4"/>
          <p:cNvSpPr>
            <a:spLocks noChangeArrowheads="1"/>
          </p:cNvSpPr>
          <p:nvPr/>
        </p:nvSpPr>
        <p:spPr bwMode="auto">
          <a:xfrm>
            <a:off x="0" y="685800"/>
            <a:ext cx="44958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ctr" eaLnBrk="0" hangingPunct="0"/>
            <a:endParaRPr lang="en-US" sz="1600" b="1" i="1">
              <a:latin typeface="Arial" charset="0"/>
            </a:endParaRPr>
          </a:p>
          <a:p>
            <a:pPr algn="ctr" eaLnBrk="0" hangingPunct="0"/>
            <a:r>
              <a:rPr lang="en-US" sz="1600" b="1" i="1">
                <a:latin typeface="Arial" charset="0"/>
              </a:rPr>
              <a:t>Langley Research Center</a:t>
            </a:r>
          </a:p>
          <a:p>
            <a:pPr algn="ctr" eaLnBrk="0" hangingPunct="0"/>
            <a:endParaRPr lang="en-US" sz="1600" b="1" i="1">
              <a:latin typeface="Arial" charset="0"/>
            </a:endParaRPr>
          </a:p>
          <a:p>
            <a:pPr algn="ctr" eaLnBrk="0" hangingPunct="0"/>
            <a:r>
              <a:rPr lang="en-US" sz="1600" b="1" i="1">
                <a:latin typeface="Arial" charset="0"/>
              </a:rPr>
              <a:t>GFT LLC</a:t>
            </a:r>
          </a:p>
          <a:p>
            <a:pPr algn="ctr" eaLnBrk="0" hangingPunct="0"/>
            <a:r>
              <a:rPr lang="en-US" sz="1600" b="1" i="1">
                <a:latin typeface="Arial" charset="0"/>
              </a:rPr>
              <a:t>Pennville, Indiana</a:t>
            </a:r>
          </a:p>
          <a:p>
            <a:pPr algn="ctr" eaLnBrk="0" hangingPunct="0"/>
            <a:endParaRPr lang="en-US" sz="1600" b="1" i="1">
              <a:latin typeface="Arial" charset="0"/>
            </a:endParaRPr>
          </a:p>
        </p:txBody>
      </p:sp>
      <p:sp>
        <p:nvSpPr>
          <p:cNvPr id="49157" name="Rectangle 5"/>
          <p:cNvSpPr>
            <a:spLocks noChangeArrowheads="1"/>
          </p:cNvSpPr>
          <p:nvPr/>
        </p:nvSpPr>
        <p:spPr bwMode="auto">
          <a:xfrm>
            <a:off x="26988" y="101600"/>
            <a:ext cx="244475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0650" tIns="61912" rIns="120650" bIns="61912">
            <a:spAutoFit/>
          </a:bodyPr>
          <a:lstStyle/>
          <a:p>
            <a:pPr defTabSz="1516063" eaLnBrk="0" hangingPunct="0">
              <a:lnSpc>
                <a:spcPct val="90000"/>
              </a:lnSpc>
            </a:pPr>
            <a:endParaRPr lang="en-US" sz="1500" b="1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8199" name="Rectangle 6"/>
          <p:cNvSpPr>
            <a:spLocks noChangeArrowheads="1"/>
          </p:cNvSpPr>
          <p:nvPr/>
        </p:nvSpPr>
        <p:spPr bwMode="auto">
          <a:xfrm>
            <a:off x="4724400" y="4114800"/>
            <a:ext cx="4267200" cy="217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ctr" defTabSz="292100" eaLnBrk="0" hangingPunct="0">
              <a:tabLst>
                <a:tab pos="228600" algn="l"/>
                <a:tab pos="571500" algn="l"/>
                <a:tab pos="1663700" algn="l"/>
              </a:tabLst>
              <a:defRPr/>
            </a:pPr>
            <a:r>
              <a:rPr lang="en-US" sz="1600" b="1" dirty="0">
                <a:latin typeface="Arial" charset="0"/>
              </a:rPr>
              <a:t>Benefits</a:t>
            </a:r>
            <a:endParaRPr lang="en-US" sz="1600" dirty="0">
              <a:latin typeface="Arial" charset="0"/>
            </a:endParaRPr>
          </a:p>
          <a:p>
            <a:pPr marL="228600" indent="-228600" defTabSz="292100" eaLnBrk="0" hangingPunct="0">
              <a:spcBef>
                <a:spcPct val="50000"/>
              </a:spcBef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  <a:defRPr/>
            </a:pPr>
            <a:r>
              <a:rPr lang="en-US" sz="1400" dirty="0">
                <a:latin typeface="Arial" charset="0"/>
              </a:rPr>
              <a:t>The PerForma-H and VersaFlex product lines provide flexible insulation that can cover more than a 1,000-degree temperature range</a:t>
            </a:r>
          </a:p>
          <a:p>
            <a:pPr marL="228600" indent="-228600" defTabSz="292100" eaLnBrk="0" hangingPunct="0">
              <a:spcBef>
                <a:spcPct val="50000"/>
              </a:spcBef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  <a:defRPr/>
            </a:pPr>
            <a:r>
              <a:rPr lang="en-US" sz="1400" dirty="0">
                <a:latin typeface="Arial" charset="0"/>
              </a:rPr>
              <a:t>They have a superior performance-to-weight ratio; they do not burn or produce smoke or toxins in a fire</a:t>
            </a:r>
          </a:p>
          <a:p>
            <a:pPr marL="228600" indent="-228600" defTabSz="292100" eaLnBrk="0" hangingPunct="0">
              <a:spcBef>
                <a:spcPct val="50000"/>
              </a:spcBef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  <a:defRPr/>
            </a:pPr>
            <a:r>
              <a:rPr lang="en-US" sz="1400" dirty="0">
                <a:latin typeface="Arial" charset="0"/>
              </a:rPr>
              <a:t>Manufacturing the foam is a wasteless process</a:t>
            </a:r>
            <a:endParaRPr lang="en-US" sz="1200" dirty="0">
              <a:latin typeface="Arial" charset="0"/>
            </a:endParaRPr>
          </a:p>
        </p:txBody>
      </p:sp>
      <p:sp>
        <p:nvSpPr>
          <p:cNvPr id="49159" name="Rectangle 7"/>
          <p:cNvSpPr>
            <a:spLocks noChangeArrowheads="1"/>
          </p:cNvSpPr>
          <p:nvPr/>
        </p:nvSpPr>
        <p:spPr bwMode="auto">
          <a:xfrm>
            <a:off x="117475" y="6342063"/>
            <a:ext cx="16716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eaLnBrk="0" hangingPunct="0"/>
            <a:endParaRPr lang="en-US" sz="900" b="1" i="1">
              <a:latin typeface="Arial" charset="0"/>
            </a:endParaRPr>
          </a:p>
          <a:p>
            <a:pPr eaLnBrk="0" hangingPunct="0"/>
            <a:r>
              <a:rPr lang="en-US" sz="900" b="1" i="1">
                <a:latin typeface="Arial" charset="0"/>
              </a:rPr>
              <a:t>Spinoff 2011</a:t>
            </a:r>
          </a:p>
        </p:txBody>
      </p:sp>
      <p:sp>
        <p:nvSpPr>
          <p:cNvPr id="49160" name="Rectangle 14"/>
          <p:cNvSpPr>
            <a:spLocks noChangeArrowheads="1"/>
          </p:cNvSpPr>
          <p:nvPr/>
        </p:nvSpPr>
        <p:spPr bwMode="auto">
          <a:xfrm rot="10800000" flipV="1">
            <a:off x="6172200" y="6511925"/>
            <a:ext cx="2895600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r" eaLnBrk="0" hangingPunct="0"/>
            <a:r>
              <a:rPr lang="en-US" sz="900" b="1" i="1">
                <a:latin typeface="Arial" charset="0"/>
              </a:rPr>
              <a:t>Industrial Productivity</a:t>
            </a:r>
          </a:p>
        </p:txBody>
      </p:sp>
      <p:pic>
        <p:nvPicPr>
          <p:cNvPr id="49161" name="Picture 25" descr="NASA insigniaCMYK"/>
          <p:cNvPicPr preferRelativeResize="0"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1000" y="92075"/>
            <a:ext cx="931863" cy="74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ounded Rectangle 18"/>
          <p:cNvSpPr/>
          <p:nvPr/>
        </p:nvSpPr>
        <p:spPr>
          <a:xfrm>
            <a:off x="76200" y="2209800"/>
            <a:ext cx="4572000" cy="1828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49163" name="TextBox 17"/>
          <p:cNvSpPr txBox="1">
            <a:spLocks noChangeArrowheads="1"/>
          </p:cNvSpPr>
          <p:nvPr/>
        </p:nvSpPr>
        <p:spPr bwMode="auto">
          <a:xfrm>
            <a:off x="152400" y="228600"/>
            <a:ext cx="77724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/>
              <a:t>Polyimide Foams Offer Superior Insulation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4724400" y="4114800"/>
            <a:ext cx="4267200" cy="2209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8210" name="TextBox 17"/>
          <p:cNvSpPr txBox="1">
            <a:spLocks noChangeArrowheads="1"/>
          </p:cNvSpPr>
          <p:nvPr/>
        </p:nvSpPr>
        <p:spPr bwMode="auto">
          <a:xfrm>
            <a:off x="76200" y="4114800"/>
            <a:ext cx="4572000" cy="178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35000"/>
              </a:spcBef>
              <a:tabLst>
                <a:tab pos="228600" algn="l"/>
                <a:tab pos="292100" algn="l"/>
              </a:tabLst>
              <a:defRPr/>
            </a:pPr>
            <a:r>
              <a:rPr lang="en-US" sz="1600" b="1" dirty="0">
                <a:latin typeface="Arial" charset="0"/>
              </a:rPr>
              <a:t>Partnership</a:t>
            </a:r>
          </a:p>
          <a:p>
            <a:pPr marL="228600" indent="-228600" eaLnBrk="0" hangingPunct="0">
              <a:spcBef>
                <a:spcPct val="35000"/>
              </a:spcBef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  <a:defRPr/>
            </a:pPr>
            <a:r>
              <a:rPr lang="en-US" sz="1400" dirty="0">
                <a:latin typeface="Arial" charset="0"/>
              </a:rPr>
              <a:t>The team’s invention won an “R&amp;D 100” award and a later version was named “NASA Invention of the Year” in 2007</a:t>
            </a:r>
          </a:p>
          <a:p>
            <a:pPr marL="228600" indent="-228600" eaLnBrk="0" hangingPunct="0">
              <a:spcBef>
                <a:spcPct val="35000"/>
              </a:spcBef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  <a:defRPr/>
            </a:pPr>
            <a:r>
              <a:rPr lang="en-US" sz="1400" dirty="0">
                <a:latin typeface="Arial" charset="0"/>
              </a:rPr>
              <a:t>NASA licensed TEEK to GFT, which optimized the technology to create the first highly flexible foam from polyimide spheres</a:t>
            </a:r>
          </a:p>
        </p:txBody>
      </p:sp>
      <p:pic>
        <p:nvPicPr>
          <p:cNvPr id="49166" name="Picture 14" descr="foam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81600" y="1130300"/>
            <a:ext cx="3200400" cy="267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76200" y="4114800"/>
            <a:ext cx="4572000" cy="2209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8195" name="Rectangle 2"/>
          <p:cNvSpPr>
            <a:spLocks noChangeArrowheads="1"/>
          </p:cNvSpPr>
          <p:nvPr/>
        </p:nvSpPr>
        <p:spPr bwMode="auto">
          <a:xfrm>
            <a:off x="76200" y="2209800"/>
            <a:ext cx="4572000" cy="178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ctr" eaLnBrk="0" hangingPunct="0">
              <a:spcBef>
                <a:spcPct val="35000"/>
              </a:spcBef>
              <a:tabLst>
                <a:tab pos="228600" algn="l"/>
                <a:tab pos="292100" algn="l"/>
              </a:tabLst>
              <a:defRPr/>
            </a:pPr>
            <a:r>
              <a:rPr lang="en-US" sz="1600" b="1" dirty="0">
                <a:latin typeface="Arial" charset="0"/>
              </a:rPr>
              <a:t>NASA Technology</a:t>
            </a:r>
          </a:p>
          <a:p>
            <a:pPr marL="228600" indent="-228600" eaLnBrk="0" hangingPunct="0">
              <a:spcBef>
                <a:spcPct val="35000"/>
              </a:spcBef>
              <a:buClr>
                <a:srgbClr val="790015"/>
              </a:buClr>
              <a:buFont typeface="Wingdings" pitchFamily="2" charset="2"/>
              <a:buChar char=""/>
              <a:tabLst>
                <a:tab pos="228600" algn="l"/>
                <a:tab pos="292100" algn="l"/>
              </a:tabLst>
              <a:defRPr/>
            </a:pPr>
            <a:r>
              <a:rPr lang="en-US" sz="1400" dirty="0">
                <a:latin typeface="Arial" charset="0"/>
              </a:rPr>
              <a:t>Traditionally, redirecting lasers in space for precision applications requires swinging the entire laser apparatus toward the target</a:t>
            </a:r>
          </a:p>
          <a:p>
            <a:pPr marL="228600" indent="-228600" eaLnBrk="0" hangingPunct="0">
              <a:spcBef>
                <a:spcPct val="35000"/>
              </a:spcBef>
              <a:buClr>
                <a:srgbClr val="790015"/>
              </a:buClr>
              <a:buFont typeface="Wingdings" pitchFamily="2" charset="2"/>
              <a:buChar char=""/>
              <a:tabLst>
                <a:tab pos="228600" algn="l"/>
                <a:tab pos="292100" algn="l"/>
              </a:tabLst>
              <a:defRPr/>
            </a:pPr>
            <a:r>
              <a:rPr lang="en-US" sz="1400" dirty="0">
                <a:latin typeface="Arial" charset="0"/>
              </a:rPr>
              <a:t>A NASA partner invented a beam steering method that bends and redirects beams using low amounts of power and a reduced footprint</a:t>
            </a:r>
            <a:endParaRPr lang="en-US" sz="1600" b="1" dirty="0">
              <a:latin typeface="Arial" charset="0"/>
            </a:endParaRPr>
          </a:p>
        </p:txBody>
      </p:sp>
      <p:sp>
        <p:nvSpPr>
          <p:cNvPr id="50180" name="Rectangle 4"/>
          <p:cNvSpPr>
            <a:spLocks noChangeArrowheads="1"/>
          </p:cNvSpPr>
          <p:nvPr/>
        </p:nvSpPr>
        <p:spPr bwMode="auto">
          <a:xfrm>
            <a:off x="0" y="533400"/>
            <a:ext cx="4495800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ctr" eaLnBrk="0" hangingPunct="0"/>
            <a:endParaRPr lang="en-US" sz="1600" b="1" i="1">
              <a:latin typeface="Arial" charset="0"/>
            </a:endParaRPr>
          </a:p>
          <a:p>
            <a:pPr algn="ctr" eaLnBrk="0" hangingPunct="0"/>
            <a:r>
              <a:rPr lang="en-US" sz="1600" b="1" i="1">
                <a:latin typeface="Arial" charset="0"/>
              </a:rPr>
              <a:t>Johnson Space Center</a:t>
            </a:r>
          </a:p>
          <a:p>
            <a:pPr algn="ctr" eaLnBrk="0" hangingPunct="0"/>
            <a:r>
              <a:rPr lang="en-US" sz="1600" b="1" i="1">
                <a:latin typeface="Arial" charset="0"/>
              </a:rPr>
              <a:t>Langley Research Center</a:t>
            </a:r>
          </a:p>
          <a:p>
            <a:pPr algn="ctr" eaLnBrk="0" hangingPunct="0"/>
            <a:endParaRPr lang="en-US" sz="1600" b="1" i="1">
              <a:latin typeface="Arial" charset="0"/>
            </a:endParaRPr>
          </a:p>
          <a:p>
            <a:pPr algn="ctr" eaLnBrk="0" hangingPunct="0"/>
            <a:r>
              <a:rPr lang="en-US" sz="1600" b="1" i="1">
                <a:latin typeface="Arial" charset="0"/>
              </a:rPr>
              <a:t>Boulder Nonlinear Systems  Inc. (BNS)</a:t>
            </a:r>
          </a:p>
          <a:p>
            <a:pPr algn="ctr" eaLnBrk="0" hangingPunct="0"/>
            <a:r>
              <a:rPr lang="en-US" sz="1600" b="1" i="1">
                <a:latin typeface="Arial" charset="0"/>
              </a:rPr>
              <a:t>Lafayette, Colorado</a:t>
            </a:r>
          </a:p>
          <a:p>
            <a:pPr algn="ctr" eaLnBrk="0" hangingPunct="0"/>
            <a:endParaRPr lang="en-US" sz="1600" b="1" i="1">
              <a:latin typeface="Arial" charset="0"/>
            </a:endParaRPr>
          </a:p>
        </p:txBody>
      </p:sp>
      <p:sp>
        <p:nvSpPr>
          <p:cNvPr id="50181" name="Rectangle 5"/>
          <p:cNvSpPr>
            <a:spLocks noChangeArrowheads="1"/>
          </p:cNvSpPr>
          <p:nvPr/>
        </p:nvSpPr>
        <p:spPr bwMode="auto">
          <a:xfrm>
            <a:off x="26988" y="101600"/>
            <a:ext cx="244475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0650" tIns="61912" rIns="120650" bIns="61912">
            <a:spAutoFit/>
          </a:bodyPr>
          <a:lstStyle/>
          <a:p>
            <a:pPr defTabSz="1516063" eaLnBrk="0" hangingPunct="0">
              <a:lnSpc>
                <a:spcPct val="90000"/>
              </a:lnSpc>
            </a:pPr>
            <a:endParaRPr lang="en-US" sz="1500" b="1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8199" name="Rectangle 6"/>
          <p:cNvSpPr>
            <a:spLocks noChangeArrowheads="1"/>
          </p:cNvSpPr>
          <p:nvPr/>
        </p:nvSpPr>
        <p:spPr bwMode="auto">
          <a:xfrm>
            <a:off x="4724400" y="4114800"/>
            <a:ext cx="4267200" cy="217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ctr" defTabSz="292100" eaLnBrk="0" hangingPunct="0">
              <a:tabLst>
                <a:tab pos="228600" algn="l"/>
                <a:tab pos="571500" algn="l"/>
                <a:tab pos="1663700" algn="l"/>
              </a:tabLst>
              <a:defRPr/>
            </a:pPr>
            <a:r>
              <a:rPr lang="en-US" sz="1600" b="1" dirty="0">
                <a:latin typeface="Arial" charset="0"/>
              </a:rPr>
              <a:t>Benefits</a:t>
            </a:r>
            <a:endParaRPr lang="en-US" sz="1600" dirty="0">
              <a:latin typeface="Arial" charset="0"/>
            </a:endParaRPr>
          </a:p>
          <a:p>
            <a:pPr marL="228600" indent="-228600" defTabSz="292100" eaLnBrk="0" hangingPunct="0">
              <a:spcBef>
                <a:spcPct val="50000"/>
              </a:spcBef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  <a:defRPr/>
            </a:pPr>
            <a:r>
              <a:rPr lang="en-US" sz="1400" dirty="0">
                <a:latin typeface="Arial" charset="0"/>
              </a:rPr>
              <a:t>The liquid crystal on silicon OPA chips enable accurate and precise laser beam steering</a:t>
            </a:r>
          </a:p>
          <a:p>
            <a:pPr marL="228600" indent="-228600" defTabSz="292100" eaLnBrk="0" hangingPunct="0">
              <a:spcBef>
                <a:spcPct val="50000"/>
              </a:spcBef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  <a:defRPr/>
            </a:pPr>
            <a:r>
              <a:rPr lang="en-US" sz="1400" dirty="0">
                <a:latin typeface="Arial" charset="0"/>
              </a:rPr>
              <a:t>BNS’s NASA-derived chips are used by all the major aerospace companies and by over 100 research laboratories and universities</a:t>
            </a:r>
          </a:p>
          <a:p>
            <a:pPr marL="228600" indent="-228600" defTabSz="292100" eaLnBrk="0" hangingPunct="0">
              <a:spcBef>
                <a:spcPct val="50000"/>
              </a:spcBef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  <a:defRPr/>
            </a:pPr>
            <a:r>
              <a:rPr lang="en-US" sz="1400" dirty="0">
                <a:latin typeface="Arial" charset="0"/>
              </a:rPr>
              <a:t>OPA chips have applications in forensics, military sensing technology, and laser imaging</a:t>
            </a:r>
          </a:p>
        </p:txBody>
      </p:sp>
      <p:sp>
        <p:nvSpPr>
          <p:cNvPr id="50183" name="Rectangle 7"/>
          <p:cNvSpPr>
            <a:spLocks noChangeArrowheads="1"/>
          </p:cNvSpPr>
          <p:nvPr/>
        </p:nvSpPr>
        <p:spPr bwMode="auto">
          <a:xfrm>
            <a:off x="117475" y="6342063"/>
            <a:ext cx="16716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eaLnBrk="0" hangingPunct="0"/>
            <a:endParaRPr lang="en-US" sz="900" b="1" i="1">
              <a:latin typeface="Arial" charset="0"/>
            </a:endParaRPr>
          </a:p>
          <a:p>
            <a:pPr eaLnBrk="0" hangingPunct="0"/>
            <a:r>
              <a:rPr lang="en-US" sz="900" b="1" i="1">
                <a:latin typeface="Arial" charset="0"/>
              </a:rPr>
              <a:t>Spinoff 2011</a:t>
            </a:r>
          </a:p>
        </p:txBody>
      </p:sp>
      <p:sp>
        <p:nvSpPr>
          <p:cNvPr id="50184" name="Rectangle 14"/>
          <p:cNvSpPr>
            <a:spLocks noChangeArrowheads="1"/>
          </p:cNvSpPr>
          <p:nvPr/>
        </p:nvSpPr>
        <p:spPr bwMode="auto">
          <a:xfrm rot="10800000" flipV="1">
            <a:off x="6172200" y="6511925"/>
            <a:ext cx="2895600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r" eaLnBrk="0" hangingPunct="0"/>
            <a:r>
              <a:rPr lang="en-US" sz="900" b="1" i="1">
                <a:latin typeface="Arial" charset="0"/>
              </a:rPr>
              <a:t>Industrial Productivity</a:t>
            </a:r>
          </a:p>
        </p:txBody>
      </p:sp>
      <p:pic>
        <p:nvPicPr>
          <p:cNvPr id="50185" name="Picture 25" descr="NASA insigniaCMYK"/>
          <p:cNvPicPr preferRelativeResize="0"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1000" y="92075"/>
            <a:ext cx="931863" cy="74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ounded Rectangle 18"/>
          <p:cNvSpPr/>
          <p:nvPr/>
        </p:nvSpPr>
        <p:spPr>
          <a:xfrm>
            <a:off x="76200" y="2209800"/>
            <a:ext cx="4572000" cy="1828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50187" name="TextBox 17"/>
          <p:cNvSpPr txBox="1">
            <a:spLocks noChangeArrowheads="1"/>
          </p:cNvSpPr>
          <p:nvPr/>
        </p:nvSpPr>
        <p:spPr bwMode="auto">
          <a:xfrm>
            <a:off x="152400" y="228600"/>
            <a:ext cx="77724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/>
              <a:t>Beam Steering Devices Reduce Payload Weight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4724400" y="4114800"/>
            <a:ext cx="4267200" cy="2209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8210" name="TextBox 17"/>
          <p:cNvSpPr txBox="1">
            <a:spLocks noChangeArrowheads="1"/>
          </p:cNvSpPr>
          <p:nvPr/>
        </p:nvSpPr>
        <p:spPr bwMode="auto">
          <a:xfrm>
            <a:off x="76200" y="4114800"/>
            <a:ext cx="4572000" cy="221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35000"/>
              </a:spcBef>
              <a:tabLst>
                <a:tab pos="228600" algn="l"/>
                <a:tab pos="292100" algn="l"/>
              </a:tabLst>
              <a:defRPr/>
            </a:pPr>
            <a:r>
              <a:rPr lang="en-US" sz="1600" b="1" dirty="0">
                <a:latin typeface="Arial" charset="0"/>
              </a:rPr>
              <a:t>Partnership</a:t>
            </a:r>
          </a:p>
          <a:p>
            <a:pPr marL="228600" indent="-228600" eaLnBrk="0" hangingPunct="0">
              <a:spcBef>
                <a:spcPct val="35000"/>
              </a:spcBef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  <a:defRPr/>
            </a:pPr>
            <a:r>
              <a:rPr lang="en-US" sz="1400" dirty="0">
                <a:latin typeface="Arial" charset="0"/>
              </a:rPr>
              <a:t>Through Small Business Innovation Research (SBIR) contracts with Johnson and Langley, BNS developed a solution to some of the problems of mechanical beam steering</a:t>
            </a:r>
          </a:p>
          <a:p>
            <a:pPr marL="228600" indent="-228600" eaLnBrk="0" hangingPunct="0">
              <a:spcBef>
                <a:spcPct val="35000"/>
              </a:spcBef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  <a:defRPr/>
            </a:pPr>
            <a:r>
              <a:rPr lang="en-US" sz="1400" dirty="0">
                <a:latin typeface="Arial" charset="0"/>
              </a:rPr>
              <a:t>Under a 2002 Phase II SBIR grant, BNS developed high-speed, high-resolution, fully programmable nonmechanical beam steering by using optical phase array (OPA) chips</a:t>
            </a:r>
          </a:p>
        </p:txBody>
      </p:sp>
      <p:pic>
        <p:nvPicPr>
          <p:cNvPr id="50190" name="Picture 14" descr="beams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24400" y="1524000"/>
            <a:ext cx="4191000" cy="222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76200" y="4114800"/>
            <a:ext cx="4572000" cy="2209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8195" name="Rectangle 2"/>
          <p:cNvSpPr>
            <a:spLocks noChangeArrowheads="1"/>
          </p:cNvSpPr>
          <p:nvPr/>
        </p:nvSpPr>
        <p:spPr bwMode="auto">
          <a:xfrm>
            <a:off x="76200" y="2209800"/>
            <a:ext cx="4572000" cy="178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ctr" eaLnBrk="0" hangingPunct="0">
              <a:spcBef>
                <a:spcPct val="35000"/>
              </a:spcBef>
              <a:tabLst>
                <a:tab pos="228600" algn="l"/>
                <a:tab pos="292100" algn="l"/>
              </a:tabLst>
              <a:defRPr/>
            </a:pPr>
            <a:r>
              <a:rPr lang="en-US" sz="1600" b="1" dirty="0">
                <a:latin typeface="Arial" charset="0"/>
              </a:rPr>
              <a:t>NASA Technology</a:t>
            </a:r>
          </a:p>
          <a:p>
            <a:pPr marL="228600" indent="-228600" eaLnBrk="0" hangingPunct="0">
              <a:spcBef>
                <a:spcPct val="35000"/>
              </a:spcBef>
              <a:buClr>
                <a:srgbClr val="790015"/>
              </a:buClr>
              <a:buFont typeface="Wingdings" pitchFamily="2" charset="2"/>
              <a:buChar char=""/>
              <a:tabLst>
                <a:tab pos="228600" algn="l"/>
                <a:tab pos="292100" algn="l"/>
              </a:tabLst>
              <a:defRPr/>
            </a:pPr>
            <a:r>
              <a:rPr lang="en-US" sz="1400" dirty="0">
                <a:latin typeface="Arial" charset="0"/>
              </a:rPr>
              <a:t>Lunar dust—which has sharp, irregular edges and is laden with radiation—poses a threat to equipment and health and safety risks to astronauts</a:t>
            </a:r>
          </a:p>
          <a:p>
            <a:pPr marL="228600" indent="-228600" eaLnBrk="0" hangingPunct="0">
              <a:spcBef>
                <a:spcPct val="35000"/>
              </a:spcBef>
              <a:buClr>
                <a:srgbClr val="790015"/>
              </a:buClr>
              <a:buFont typeface="Wingdings" pitchFamily="2" charset="2"/>
              <a:buChar char=""/>
              <a:tabLst>
                <a:tab pos="228600" algn="l"/>
                <a:tab pos="292100" algn="l"/>
              </a:tabLst>
              <a:defRPr/>
            </a:pPr>
            <a:r>
              <a:rPr lang="en-US" sz="1400" dirty="0">
                <a:latin typeface="Arial" charset="0"/>
              </a:rPr>
              <a:t>NASA has researched a variety of tools to deal with the dust, and in 2009 investigated a method to harden the dust into a pavement-like surface</a:t>
            </a:r>
            <a:endParaRPr lang="en-US" sz="1600" b="1" dirty="0">
              <a:latin typeface="Arial" charset="0"/>
            </a:endParaRPr>
          </a:p>
        </p:txBody>
      </p:sp>
      <p:sp>
        <p:nvSpPr>
          <p:cNvPr id="51204" name="Rectangle 4"/>
          <p:cNvSpPr>
            <a:spLocks noChangeArrowheads="1"/>
          </p:cNvSpPr>
          <p:nvPr/>
        </p:nvSpPr>
        <p:spPr bwMode="auto">
          <a:xfrm>
            <a:off x="0" y="685800"/>
            <a:ext cx="44958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ctr" eaLnBrk="0" hangingPunct="0"/>
            <a:endParaRPr lang="en-US" sz="1600" b="1" i="1" dirty="0">
              <a:latin typeface="Arial" charset="0"/>
            </a:endParaRPr>
          </a:p>
          <a:p>
            <a:pPr algn="ctr" eaLnBrk="0" hangingPunct="0"/>
            <a:r>
              <a:rPr lang="en-US" sz="1600" b="1" i="1" dirty="0">
                <a:latin typeface="Arial" charset="0"/>
              </a:rPr>
              <a:t>Kennedy Space Center</a:t>
            </a:r>
          </a:p>
          <a:p>
            <a:pPr algn="ctr" eaLnBrk="0" hangingPunct="0"/>
            <a:endParaRPr lang="en-US" sz="1600" b="1" i="1" dirty="0">
              <a:latin typeface="Arial" charset="0"/>
            </a:endParaRPr>
          </a:p>
          <a:p>
            <a:pPr algn="ctr" eaLnBrk="0" hangingPunct="0"/>
            <a:r>
              <a:rPr lang="en-US" sz="1600" b="1" i="1" dirty="0">
                <a:latin typeface="Arial" charset="0"/>
              </a:rPr>
              <a:t>Ceralink</a:t>
            </a:r>
          </a:p>
          <a:p>
            <a:pPr algn="ctr" eaLnBrk="0" hangingPunct="0"/>
            <a:r>
              <a:rPr lang="en-US" sz="1600" b="1" i="1" dirty="0">
                <a:latin typeface="Arial" charset="0"/>
              </a:rPr>
              <a:t>Troy, New York</a:t>
            </a:r>
          </a:p>
          <a:p>
            <a:pPr algn="ctr" eaLnBrk="0" hangingPunct="0"/>
            <a:endParaRPr lang="en-US" sz="1600" b="1" i="1" dirty="0">
              <a:latin typeface="Arial" charset="0"/>
            </a:endParaRPr>
          </a:p>
        </p:txBody>
      </p:sp>
      <p:sp>
        <p:nvSpPr>
          <p:cNvPr id="51205" name="Rectangle 5"/>
          <p:cNvSpPr>
            <a:spLocks noChangeArrowheads="1"/>
          </p:cNvSpPr>
          <p:nvPr/>
        </p:nvSpPr>
        <p:spPr bwMode="auto">
          <a:xfrm>
            <a:off x="26988" y="101600"/>
            <a:ext cx="244475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0650" tIns="61912" rIns="120650" bIns="61912">
            <a:spAutoFit/>
          </a:bodyPr>
          <a:lstStyle/>
          <a:p>
            <a:pPr defTabSz="1516063" eaLnBrk="0" hangingPunct="0">
              <a:lnSpc>
                <a:spcPct val="90000"/>
              </a:lnSpc>
            </a:pPr>
            <a:endParaRPr lang="en-US" sz="1500" b="1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8199" name="Rectangle 6"/>
          <p:cNvSpPr>
            <a:spLocks noChangeArrowheads="1"/>
          </p:cNvSpPr>
          <p:nvPr/>
        </p:nvSpPr>
        <p:spPr bwMode="auto">
          <a:xfrm>
            <a:off x="4724400" y="4114800"/>
            <a:ext cx="4267200" cy="2030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ctr" defTabSz="292100" eaLnBrk="0" hangingPunct="0">
              <a:tabLst>
                <a:tab pos="228600" algn="l"/>
                <a:tab pos="571500" algn="l"/>
                <a:tab pos="1663700" algn="l"/>
              </a:tabLst>
              <a:defRPr/>
            </a:pPr>
            <a:r>
              <a:rPr lang="en-US" sz="1600" b="1" dirty="0">
                <a:latin typeface="Arial" charset="0"/>
              </a:rPr>
              <a:t>Benefits</a:t>
            </a:r>
            <a:endParaRPr lang="en-US" sz="1600" dirty="0">
              <a:latin typeface="Arial" charset="0"/>
            </a:endParaRPr>
          </a:p>
          <a:p>
            <a:pPr marL="228600" indent="-228600" defTabSz="292100" eaLnBrk="0" hangingPunct="0">
              <a:spcBef>
                <a:spcPct val="50000"/>
              </a:spcBef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  <a:defRPr/>
            </a:pPr>
            <a:r>
              <a:rPr lang="en-US" sz="1400" dirty="0">
                <a:latin typeface="Arial" charset="0"/>
              </a:rPr>
              <a:t>Ceralink specializes in microwaves, materials, processing, and design; they provide microwave technology for research and </a:t>
            </a:r>
            <a:r>
              <a:rPr lang="en-US" sz="1400" dirty="0" smtClean="0">
                <a:latin typeface="Arial" charset="0"/>
              </a:rPr>
              <a:t>manufacturing</a:t>
            </a:r>
            <a:endParaRPr lang="en-US" sz="1400" dirty="0">
              <a:latin typeface="Arial" charset="0"/>
            </a:endParaRPr>
          </a:p>
          <a:p>
            <a:pPr marL="228600" indent="-228600" defTabSz="292100" eaLnBrk="0" hangingPunct="0">
              <a:spcBef>
                <a:spcPct val="35000"/>
              </a:spcBef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  <a:defRPr/>
            </a:pPr>
            <a:r>
              <a:rPr lang="en-US" sz="1400" dirty="0" smtClean="0">
                <a:latin typeface="Arial" charset="0"/>
              </a:rPr>
              <a:t>Working with </a:t>
            </a:r>
            <a:r>
              <a:rPr lang="en-US" sz="1400" dirty="0">
                <a:latin typeface="Arial" charset="0"/>
              </a:rPr>
              <a:t>the U.S. Department of Energy, the company is </a:t>
            </a:r>
            <a:r>
              <a:rPr lang="en-US" sz="1400" dirty="0" smtClean="0">
                <a:latin typeface="Arial" charset="0"/>
              </a:rPr>
              <a:t>using the program to test microwave technology as an energy-saving method for making plastics</a:t>
            </a:r>
          </a:p>
        </p:txBody>
      </p:sp>
      <p:sp>
        <p:nvSpPr>
          <p:cNvPr id="51207" name="Rectangle 7"/>
          <p:cNvSpPr>
            <a:spLocks noChangeArrowheads="1"/>
          </p:cNvSpPr>
          <p:nvPr/>
        </p:nvSpPr>
        <p:spPr bwMode="auto">
          <a:xfrm>
            <a:off x="117475" y="6342063"/>
            <a:ext cx="16716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eaLnBrk="0" hangingPunct="0"/>
            <a:endParaRPr lang="en-US" sz="900" b="1" i="1">
              <a:latin typeface="Arial" charset="0"/>
            </a:endParaRPr>
          </a:p>
          <a:p>
            <a:pPr eaLnBrk="0" hangingPunct="0"/>
            <a:r>
              <a:rPr lang="en-US" sz="900" b="1" i="1">
                <a:latin typeface="Arial" charset="0"/>
              </a:rPr>
              <a:t>Spinoff 2011</a:t>
            </a:r>
          </a:p>
        </p:txBody>
      </p:sp>
      <p:sp>
        <p:nvSpPr>
          <p:cNvPr id="51208" name="Rectangle 14"/>
          <p:cNvSpPr>
            <a:spLocks noChangeArrowheads="1"/>
          </p:cNvSpPr>
          <p:nvPr/>
        </p:nvSpPr>
        <p:spPr bwMode="auto">
          <a:xfrm rot="10800000" flipV="1">
            <a:off x="6172200" y="6511925"/>
            <a:ext cx="2895600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r" eaLnBrk="0" hangingPunct="0"/>
            <a:r>
              <a:rPr lang="en-US" sz="900" b="1" i="1">
                <a:latin typeface="Arial" charset="0"/>
              </a:rPr>
              <a:t>Industrial Productivity</a:t>
            </a:r>
          </a:p>
        </p:txBody>
      </p:sp>
      <p:pic>
        <p:nvPicPr>
          <p:cNvPr id="51209" name="Picture 25" descr="NASA insigniaCMYK"/>
          <p:cNvPicPr preferRelativeResize="0"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1000" y="92075"/>
            <a:ext cx="931863" cy="74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ounded Rectangle 18"/>
          <p:cNvSpPr/>
          <p:nvPr/>
        </p:nvSpPr>
        <p:spPr>
          <a:xfrm>
            <a:off x="76200" y="2209800"/>
            <a:ext cx="4572000" cy="1828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51211" name="TextBox 17"/>
          <p:cNvSpPr txBox="1">
            <a:spLocks noChangeArrowheads="1"/>
          </p:cNvSpPr>
          <p:nvPr/>
        </p:nvSpPr>
        <p:spPr bwMode="auto">
          <a:xfrm>
            <a:off x="152400" y="228600"/>
            <a:ext cx="77724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/>
              <a:t>Models Support Energy-Saving Microwave Technologies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4724400" y="4114800"/>
            <a:ext cx="4267200" cy="2209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8210" name="TextBox 17"/>
          <p:cNvSpPr txBox="1">
            <a:spLocks noChangeArrowheads="1"/>
          </p:cNvSpPr>
          <p:nvPr/>
        </p:nvSpPr>
        <p:spPr bwMode="auto">
          <a:xfrm>
            <a:off x="76200" y="4114800"/>
            <a:ext cx="4572000" cy="199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35000"/>
              </a:spcBef>
              <a:tabLst>
                <a:tab pos="228600" algn="l"/>
                <a:tab pos="292100" algn="l"/>
              </a:tabLst>
              <a:defRPr/>
            </a:pPr>
            <a:r>
              <a:rPr lang="en-US" sz="1600" b="1" dirty="0">
                <a:latin typeface="Arial" charset="0"/>
              </a:rPr>
              <a:t>Partnership</a:t>
            </a:r>
          </a:p>
          <a:p>
            <a:pPr marL="228600" indent="-228600" eaLnBrk="0" hangingPunct="0">
              <a:spcBef>
                <a:spcPct val="35000"/>
              </a:spcBef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  <a:defRPr/>
            </a:pPr>
            <a:r>
              <a:rPr lang="en-US" sz="1400" dirty="0">
                <a:latin typeface="Arial" charset="0"/>
              </a:rPr>
              <a:t>Kennedy awarded Small Business Innovation Research (SBIR) funding to Ceralink to develop a microwave system for heating lunar soil to 2,000 °F</a:t>
            </a:r>
          </a:p>
          <a:p>
            <a:pPr marL="228600" indent="-228600" eaLnBrk="0" hangingPunct="0">
              <a:spcBef>
                <a:spcPct val="35000"/>
              </a:spcBef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  <a:defRPr/>
            </a:pPr>
            <a:r>
              <a:rPr lang="en-US" sz="1400" dirty="0">
                <a:latin typeface="Arial" charset="0"/>
              </a:rPr>
              <a:t>As a part of the SBIR and in partnership with Rensselaer Polytechnic Institute, Ceralink also developed modeling software to accurately simulate microwave heating on a large scale</a:t>
            </a:r>
          </a:p>
        </p:txBody>
      </p:sp>
      <p:pic>
        <p:nvPicPr>
          <p:cNvPr id="51214" name="Picture 14" descr="DSC_7190e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94238" y="838200"/>
            <a:ext cx="4449762" cy="297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76200" y="4114800"/>
            <a:ext cx="4572000" cy="2209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8195" name="Rectangle 2"/>
          <p:cNvSpPr>
            <a:spLocks noChangeArrowheads="1"/>
          </p:cNvSpPr>
          <p:nvPr/>
        </p:nvSpPr>
        <p:spPr bwMode="auto">
          <a:xfrm>
            <a:off x="76200" y="2209800"/>
            <a:ext cx="4572000" cy="178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ctr" eaLnBrk="0" hangingPunct="0">
              <a:spcBef>
                <a:spcPct val="35000"/>
              </a:spcBef>
              <a:tabLst>
                <a:tab pos="228600" algn="l"/>
                <a:tab pos="292100" algn="l"/>
              </a:tabLst>
              <a:defRPr/>
            </a:pPr>
            <a:r>
              <a:rPr lang="en-US" sz="1600" b="1" dirty="0">
                <a:latin typeface="Arial" charset="0"/>
              </a:rPr>
              <a:t>NASA Technology</a:t>
            </a:r>
          </a:p>
          <a:p>
            <a:pPr marL="228600" indent="-228600" eaLnBrk="0" hangingPunct="0">
              <a:spcBef>
                <a:spcPct val="35000"/>
              </a:spcBef>
              <a:buClr>
                <a:srgbClr val="790015"/>
              </a:buClr>
              <a:buFont typeface="Wingdings" pitchFamily="2" charset="2"/>
              <a:buChar char=""/>
              <a:tabLst>
                <a:tab pos="228600" algn="l"/>
                <a:tab pos="292100" algn="l"/>
              </a:tabLst>
              <a:defRPr/>
            </a:pPr>
            <a:r>
              <a:rPr lang="en-US" sz="1400" dirty="0">
                <a:latin typeface="Arial" charset="0"/>
              </a:rPr>
              <a:t>In the future, NASA hopes to utilize lower-cost propulsion systems for satellites, probes, and rovers</a:t>
            </a:r>
          </a:p>
          <a:p>
            <a:pPr marL="228600" indent="-228600" eaLnBrk="0" hangingPunct="0">
              <a:spcBef>
                <a:spcPct val="35000"/>
              </a:spcBef>
              <a:buClr>
                <a:srgbClr val="790015"/>
              </a:buClr>
              <a:buFont typeface="Wingdings" pitchFamily="2" charset="2"/>
              <a:buChar char=""/>
              <a:tabLst>
                <a:tab pos="228600" algn="l"/>
                <a:tab pos="292100" algn="l"/>
              </a:tabLst>
              <a:defRPr/>
            </a:pPr>
            <a:r>
              <a:rPr lang="en-US" sz="1400" dirty="0">
                <a:latin typeface="Arial" charset="0"/>
              </a:rPr>
              <a:t>Glenn developed the Advanced Materials Bipropellant Rocket (AMBR), an advanced chemical propulsion system that runs at extremely high temperatures</a:t>
            </a:r>
            <a:endParaRPr lang="en-US" sz="1600" b="1" dirty="0">
              <a:latin typeface="Arial" charset="0"/>
            </a:endParaRPr>
          </a:p>
        </p:txBody>
      </p:sp>
      <p:sp>
        <p:nvSpPr>
          <p:cNvPr id="52228" name="Rectangle 4"/>
          <p:cNvSpPr>
            <a:spLocks noChangeArrowheads="1"/>
          </p:cNvSpPr>
          <p:nvPr/>
        </p:nvSpPr>
        <p:spPr bwMode="auto">
          <a:xfrm>
            <a:off x="0" y="533400"/>
            <a:ext cx="4495800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ctr" eaLnBrk="0" hangingPunct="0"/>
            <a:endParaRPr lang="en-US" sz="1600" b="1" i="1">
              <a:latin typeface="Arial" charset="0"/>
            </a:endParaRPr>
          </a:p>
          <a:p>
            <a:pPr algn="ctr" eaLnBrk="0" hangingPunct="0"/>
            <a:r>
              <a:rPr lang="en-US" sz="1600" b="1" i="1">
                <a:latin typeface="Arial" charset="0"/>
              </a:rPr>
              <a:t>Glenn Research Center</a:t>
            </a:r>
          </a:p>
          <a:p>
            <a:pPr algn="ctr" eaLnBrk="0" hangingPunct="0"/>
            <a:r>
              <a:rPr lang="en-US" sz="1600" b="1" i="1">
                <a:latin typeface="Arial" charset="0"/>
              </a:rPr>
              <a:t>Marshall Space Flight Center</a:t>
            </a:r>
          </a:p>
          <a:p>
            <a:pPr algn="ctr" eaLnBrk="0" hangingPunct="0"/>
            <a:endParaRPr lang="en-US" sz="1600" b="1" i="1">
              <a:latin typeface="Arial" charset="0"/>
            </a:endParaRPr>
          </a:p>
          <a:p>
            <a:pPr algn="ctr" eaLnBrk="0" hangingPunct="0"/>
            <a:r>
              <a:rPr lang="en-US" sz="1600" b="1" i="1">
                <a:latin typeface="Arial" charset="0"/>
              </a:rPr>
              <a:t>Plasma Processes Inc. (PPI)</a:t>
            </a:r>
          </a:p>
          <a:p>
            <a:pPr algn="ctr" eaLnBrk="0" hangingPunct="0"/>
            <a:r>
              <a:rPr lang="en-US" sz="1600" b="1" i="1">
                <a:latin typeface="Arial" charset="0"/>
              </a:rPr>
              <a:t>Huntsville, Alabama</a:t>
            </a:r>
          </a:p>
          <a:p>
            <a:pPr algn="ctr" eaLnBrk="0" hangingPunct="0"/>
            <a:endParaRPr lang="en-US" sz="1600" b="1" i="1">
              <a:latin typeface="Arial" charset="0"/>
            </a:endParaRPr>
          </a:p>
        </p:txBody>
      </p:sp>
      <p:sp>
        <p:nvSpPr>
          <p:cNvPr id="52229" name="Rectangle 5"/>
          <p:cNvSpPr>
            <a:spLocks noChangeArrowheads="1"/>
          </p:cNvSpPr>
          <p:nvPr/>
        </p:nvSpPr>
        <p:spPr bwMode="auto">
          <a:xfrm>
            <a:off x="26988" y="101600"/>
            <a:ext cx="244475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0650" tIns="61912" rIns="120650" bIns="61912">
            <a:spAutoFit/>
          </a:bodyPr>
          <a:lstStyle/>
          <a:p>
            <a:pPr defTabSz="1516063" eaLnBrk="0" hangingPunct="0">
              <a:lnSpc>
                <a:spcPct val="90000"/>
              </a:lnSpc>
            </a:pPr>
            <a:endParaRPr lang="en-US" sz="1500" b="1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8199" name="Rectangle 6"/>
          <p:cNvSpPr>
            <a:spLocks noChangeArrowheads="1"/>
          </p:cNvSpPr>
          <p:nvPr/>
        </p:nvSpPr>
        <p:spPr bwMode="auto">
          <a:xfrm>
            <a:off x="4724400" y="4114800"/>
            <a:ext cx="4267200" cy="217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ctr" defTabSz="292100" eaLnBrk="0" hangingPunct="0">
              <a:tabLst>
                <a:tab pos="228600" algn="l"/>
                <a:tab pos="571500" algn="l"/>
                <a:tab pos="1663700" algn="l"/>
              </a:tabLst>
              <a:defRPr/>
            </a:pPr>
            <a:r>
              <a:rPr lang="en-US" sz="1600" b="1" dirty="0">
                <a:latin typeface="Arial" charset="0"/>
              </a:rPr>
              <a:t>Benefits</a:t>
            </a:r>
            <a:endParaRPr lang="en-US" sz="1600" dirty="0">
              <a:latin typeface="Arial" charset="0"/>
            </a:endParaRPr>
          </a:p>
          <a:p>
            <a:pPr marL="228600" indent="-228600" defTabSz="292100" eaLnBrk="0" hangingPunct="0">
              <a:spcBef>
                <a:spcPct val="50000"/>
              </a:spcBef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  <a:defRPr/>
            </a:pPr>
            <a:r>
              <a:rPr lang="en-US" sz="1400" dirty="0">
                <a:latin typeface="Arial" charset="0"/>
              </a:rPr>
              <a:t>PPI’s method reduces fabrication costs for iridium-coated rhenium material systems</a:t>
            </a:r>
          </a:p>
          <a:p>
            <a:pPr marL="228600" indent="-228600" defTabSz="292100" eaLnBrk="0" hangingPunct="0">
              <a:spcBef>
                <a:spcPct val="50000"/>
              </a:spcBef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  <a:defRPr/>
            </a:pPr>
            <a:r>
              <a:rPr lang="en-US" sz="1400" dirty="0">
                <a:latin typeface="Arial" charset="0"/>
              </a:rPr>
              <a:t>The new chamber set a record for efficiency, which means a reduction in the propellant required to perform spacecraft maneuvers</a:t>
            </a:r>
          </a:p>
          <a:p>
            <a:pPr marL="228600" indent="-228600" defTabSz="292100" eaLnBrk="0" hangingPunct="0">
              <a:spcBef>
                <a:spcPct val="50000"/>
              </a:spcBef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  <a:defRPr/>
            </a:pPr>
            <a:r>
              <a:rPr lang="en-US" sz="1400" dirty="0">
                <a:latin typeface="Arial" charset="0"/>
              </a:rPr>
              <a:t>PPI has sold the technology in the commercial aerospace community</a:t>
            </a:r>
            <a:endParaRPr lang="en-US" sz="1200" dirty="0">
              <a:latin typeface="Arial" charset="0"/>
            </a:endParaRPr>
          </a:p>
        </p:txBody>
      </p:sp>
      <p:sp>
        <p:nvSpPr>
          <p:cNvPr id="52231" name="Rectangle 7"/>
          <p:cNvSpPr>
            <a:spLocks noChangeArrowheads="1"/>
          </p:cNvSpPr>
          <p:nvPr/>
        </p:nvSpPr>
        <p:spPr bwMode="auto">
          <a:xfrm>
            <a:off x="117475" y="6342063"/>
            <a:ext cx="16716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eaLnBrk="0" hangingPunct="0"/>
            <a:endParaRPr lang="en-US" sz="900" b="1" i="1">
              <a:latin typeface="Arial" charset="0"/>
            </a:endParaRPr>
          </a:p>
          <a:p>
            <a:pPr eaLnBrk="0" hangingPunct="0"/>
            <a:r>
              <a:rPr lang="en-US" sz="900" b="1" i="1">
                <a:latin typeface="Arial" charset="0"/>
              </a:rPr>
              <a:t>Spinoff 2011</a:t>
            </a:r>
          </a:p>
        </p:txBody>
      </p:sp>
      <p:sp>
        <p:nvSpPr>
          <p:cNvPr id="52232" name="Rectangle 14"/>
          <p:cNvSpPr>
            <a:spLocks noChangeArrowheads="1"/>
          </p:cNvSpPr>
          <p:nvPr/>
        </p:nvSpPr>
        <p:spPr bwMode="auto">
          <a:xfrm rot="10800000" flipV="1">
            <a:off x="6172200" y="6511925"/>
            <a:ext cx="2895600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r" eaLnBrk="0" hangingPunct="0"/>
            <a:r>
              <a:rPr lang="en-US" sz="900" b="1" i="1">
                <a:latin typeface="Arial" charset="0"/>
              </a:rPr>
              <a:t>Industrial Productivity</a:t>
            </a:r>
          </a:p>
        </p:txBody>
      </p:sp>
      <p:pic>
        <p:nvPicPr>
          <p:cNvPr id="52233" name="Picture 25" descr="NASA insigniaCMYK"/>
          <p:cNvPicPr preferRelativeResize="0"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1000" y="92075"/>
            <a:ext cx="931863" cy="74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ounded Rectangle 18"/>
          <p:cNvSpPr/>
          <p:nvPr/>
        </p:nvSpPr>
        <p:spPr>
          <a:xfrm>
            <a:off x="76200" y="2209800"/>
            <a:ext cx="4572000" cy="1828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52235" name="TextBox 17"/>
          <p:cNvSpPr txBox="1">
            <a:spLocks noChangeArrowheads="1"/>
          </p:cNvSpPr>
          <p:nvPr/>
        </p:nvSpPr>
        <p:spPr bwMode="auto">
          <a:xfrm>
            <a:off x="152400" y="228600"/>
            <a:ext cx="77724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/>
              <a:t>Materials Advance Chemical Propulsion Technology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4724400" y="4114800"/>
            <a:ext cx="4267200" cy="2209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8210" name="TextBox 17"/>
          <p:cNvSpPr txBox="1">
            <a:spLocks noChangeArrowheads="1"/>
          </p:cNvSpPr>
          <p:nvPr/>
        </p:nvSpPr>
        <p:spPr bwMode="auto">
          <a:xfrm>
            <a:off x="76200" y="4114800"/>
            <a:ext cx="4572000" cy="199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35000"/>
              </a:spcBef>
              <a:tabLst>
                <a:tab pos="228600" algn="l"/>
                <a:tab pos="292100" algn="l"/>
              </a:tabLst>
              <a:defRPr/>
            </a:pPr>
            <a:r>
              <a:rPr lang="en-US" sz="1600" b="1" dirty="0">
                <a:latin typeface="Arial" charset="0"/>
              </a:rPr>
              <a:t>Partnership</a:t>
            </a:r>
          </a:p>
          <a:p>
            <a:pPr marL="228600" indent="-228600" eaLnBrk="0" hangingPunct="0">
              <a:spcBef>
                <a:spcPct val="35000"/>
              </a:spcBef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  <a:defRPr/>
            </a:pPr>
            <a:r>
              <a:rPr lang="en-US" sz="1400" dirty="0">
                <a:latin typeface="Arial" charset="0"/>
              </a:rPr>
              <a:t>NASA contracted PPI to modify a state-of-the-art engine design so that the combustion chamber could operate at high temperatures</a:t>
            </a:r>
          </a:p>
          <a:p>
            <a:pPr marL="228600" indent="-228600" eaLnBrk="0" hangingPunct="0">
              <a:spcBef>
                <a:spcPct val="35000"/>
              </a:spcBef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  <a:defRPr/>
            </a:pPr>
            <a:r>
              <a:rPr lang="en-US" sz="1400" dirty="0">
                <a:latin typeface="Arial" charset="0"/>
              </a:rPr>
              <a:t>PPI continues to develop AMBR technology through a Small Business Innovation Research (SBIR) contract to improve the room-temperature yield strength of the combustion chambers</a:t>
            </a:r>
          </a:p>
        </p:txBody>
      </p:sp>
      <p:pic>
        <p:nvPicPr>
          <p:cNvPr id="52238" name="Picture 16" descr="engine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05400" y="1295400"/>
            <a:ext cx="3452813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76200" y="4114800"/>
            <a:ext cx="4572000" cy="23622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8195" name="Rectangle 2"/>
          <p:cNvSpPr>
            <a:spLocks noChangeArrowheads="1"/>
          </p:cNvSpPr>
          <p:nvPr/>
        </p:nvSpPr>
        <p:spPr bwMode="auto">
          <a:xfrm>
            <a:off x="76200" y="2209800"/>
            <a:ext cx="4572000" cy="178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ctr" eaLnBrk="0" hangingPunct="0">
              <a:spcBef>
                <a:spcPct val="35000"/>
              </a:spcBef>
              <a:tabLst>
                <a:tab pos="228600" algn="l"/>
                <a:tab pos="292100" algn="l"/>
              </a:tabLst>
              <a:defRPr/>
            </a:pPr>
            <a:r>
              <a:rPr lang="en-US" sz="1600" b="1" dirty="0">
                <a:latin typeface="Arial" charset="0"/>
              </a:rPr>
              <a:t>NASA Technology</a:t>
            </a:r>
          </a:p>
          <a:p>
            <a:pPr marL="228600" indent="-228600" eaLnBrk="0" hangingPunct="0">
              <a:spcBef>
                <a:spcPct val="35000"/>
              </a:spcBef>
              <a:buClr>
                <a:srgbClr val="790015"/>
              </a:buClr>
              <a:buFont typeface="Wingdings" pitchFamily="2" charset="2"/>
              <a:buChar char=""/>
              <a:tabLst>
                <a:tab pos="228600" algn="l"/>
                <a:tab pos="292100" algn="l"/>
              </a:tabLst>
              <a:defRPr/>
            </a:pPr>
            <a:r>
              <a:rPr lang="en-US" sz="1400" dirty="0">
                <a:latin typeface="Arial" charset="0"/>
              </a:rPr>
              <a:t>As the U.S. X-Plane Program continued to break new boundaries, NASA researched new thermal protection materials for reusable spacecraft</a:t>
            </a:r>
          </a:p>
          <a:p>
            <a:pPr marL="228600" indent="-228600" eaLnBrk="0" hangingPunct="0">
              <a:spcBef>
                <a:spcPct val="35000"/>
              </a:spcBef>
              <a:buClr>
                <a:srgbClr val="790015"/>
              </a:buClr>
              <a:buFont typeface="Wingdings" pitchFamily="2" charset="2"/>
              <a:buChar char=""/>
              <a:tabLst>
                <a:tab pos="228600" algn="l"/>
                <a:tab pos="292100" algn="l"/>
              </a:tabLst>
              <a:defRPr/>
            </a:pPr>
            <a:r>
              <a:rPr lang="en-US" sz="1400" dirty="0">
                <a:latin typeface="Arial" charset="0"/>
              </a:rPr>
              <a:t>This research resulted in the Protective Ceramic Coating Material (PCCM), a thin and lightweight coating that protects against extreme temperatures</a:t>
            </a:r>
            <a:endParaRPr lang="en-US" sz="1600" b="1" dirty="0">
              <a:latin typeface="Arial" charset="0"/>
            </a:endParaRPr>
          </a:p>
        </p:txBody>
      </p:sp>
      <p:sp>
        <p:nvSpPr>
          <p:cNvPr id="53252" name="Rectangle 4"/>
          <p:cNvSpPr>
            <a:spLocks noChangeArrowheads="1"/>
          </p:cNvSpPr>
          <p:nvPr/>
        </p:nvSpPr>
        <p:spPr bwMode="auto">
          <a:xfrm>
            <a:off x="0" y="685800"/>
            <a:ext cx="44958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ctr" eaLnBrk="0" hangingPunct="0"/>
            <a:endParaRPr lang="en-US" sz="1600" b="1" i="1" dirty="0">
              <a:latin typeface="Arial" charset="0"/>
            </a:endParaRPr>
          </a:p>
          <a:p>
            <a:pPr algn="ctr" eaLnBrk="0" hangingPunct="0"/>
            <a:r>
              <a:rPr lang="en-US" sz="1600" b="1" i="1" dirty="0">
                <a:latin typeface="Arial" charset="0"/>
              </a:rPr>
              <a:t>Ames Research Center</a:t>
            </a:r>
          </a:p>
          <a:p>
            <a:pPr algn="ctr" eaLnBrk="0" hangingPunct="0"/>
            <a:endParaRPr lang="en-US" sz="1600" b="1" i="1" dirty="0">
              <a:latin typeface="Arial" charset="0"/>
            </a:endParaRPr>
          </a:p>
          <a:p>
            <a:pPr algn="ctr" eaLnBrk="0" hangingPunct="0"/>
            <a:r>
              <a:rPr lang="en-US" sz="1600" b="1" i="1" dirty="0">
                <a:latin typeface="Arial" charset="0"/>
              </a:rPr>
              <a:t>Emisshield</a:t>
            </a:r>
          </a:p>
          <a:p>
            <a:pPr algn="ctr" eaLnBrk="0" hangingPunct="0"/>
            <a:r>
              <a:rPr lang="en-US" sz="1600" b="1" i="1" dirty="0">
                <a:latin typeface="Arial" charset="0"/>
              </a:rPr>
              <a:t>Blacksburg, Virginia</a:t>
            </a:r>
          </a:p>
          <a:p>
            <a:pPr algn="ctr" eaLnBrk="0" hangingPunct="0"/>
            <a:endParaRPr lang="en-US" sz="1600" b="1" i="1" dirty="0">
              <a:latin typeface="Arial" charset="0"/>
            </a:endParaRPr>
          </a:p>
        </p:txBody>
      </p:sp>
      <p:sp>
        <p:nvSpPr>
          <p:cNvPr id="53253" name="Rectangle 5"/>
          <p:cNvSpPr>
            <a:spLocks noChangeArrowheads="1"/>
          </p:cNvSpPr>
          <p:nvPr/>
        </p:nvSpPr>
        <p:spPr bwMode="auto">
          <a:xfrm>
            <a:off x="26988" y="101600"/>
            <a:ext cx="244475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0650" tIns="61912" rIns="120650" bIns="61912">
            <a:spAutoFit/>
          </a:bodyPr>
          <a:lstStyle/>
          <a:p>
            <a:pPr defTabSz="1516063" eaLnBrk="0" hangingPunct="0">
              <a:lnSpc>
                <a:spcPct val="90000"/>
              </a:lnSpc>
            </a:pPr>
            <a:endParaRPr lang="en-US" sz="1500" b="1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8199" name="Rectangle 6"/>
          <p:cNvSpPr>
            <a:spLocks noChangeArrowheads="1"/>
          </p:cNvSpPr>
          <p:nvPr/>
        </p:nvSpPr>
        <p:spPr bwMode="auto">
          <a:xfrm>
            <a:off x="4724400" y="4114800"/>
            <a:ext cx="4267200" cy="213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ctr" defTabSz="292100" eaLnBrk="0" hangingPunct="0">
              <a:tabLst>
                <a:tab pos="228600" algn="l"/>
                <a:tab pos="571500" algn="l"/>
                <a:tab pos="1663700" algn="l"/>
              </a:tabLst>
              <a:defRPr/>
            </a:pPr>
            <a:r>
              <a:rPr lang="en-US" sz="1600" b="1" dirty="0">
                <a:latin typeface="Arial" charset="0"/>
              </a:rPr>
              <a:t>Benefits</a:t>
            </a:r>
            <a:endParaRPr lang="en-US" sz="1600" dirty="0">
              <a:latin typeface="Arial" charset="0"/>
            </a:endParaRPr>
          </a:p>
          <a:p>
            <a:pPr marL="228600" indent="-228600" defTabSz="292100" eaLnBrk="0" hangingPunct="0">
              <a:spcBef>
                <a:spcPct val="50000"/>
              </a:spcBef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  <a:defRPr/>
            </a:pPr>
            <a:r>
              <a:rPr lang="en-US" sz="1400" dirty="0">
                <a:latin typeface="Arial" charset="0"/>
              </a:rPr>
              <a:t>Emisshield (the company’s main product line) works to protect and increase the efficiency of any place that requires heat for production</a:t>
            </a:r>
          </a:p>
          <a:p>
            <a:pPr marL="228600" indent="-228600" defTabSz="292100" eaLnBrk="0" hangingPunct="0">
              <a:spcBef>
                <a:spcPct val="50000"/>
              </a:spcBef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  <a:defRPr/>
            </a:pPr>
            <a:r>
              <a:rPr lang="en-US" sz="1400" dirty="0">
                <a:latin typeface="Arial" charset="0"/>
              </a:rPr>
              <a:t>Emisshield saves up to 15 percent on energy and boosts productivity by up to 15 percent</a:t>
            </a:r>
          </a:p>
          <a:p>
            <a:pPr marL="228600" indent="-228600" defTabSz="292100" eaLnBrk="0" hangingPunct="0">
              <a:spcBef>
                <a:spcPct val="35000"/>
              </a:spcBef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  <a:defRPr/>
            </a:pPr>
            <a:r>
              <a:rPr lang="en-US" sz="1400" dirty="0">
                <a:latin typeface="Arial" charset="0"/>
              </a:rPr>
              <a:t>Furnaces that have been improved include those making windshields, bread, and wine bottles</a:t>
            </a:r>
            <a:endParaRPr lang="en-US" sz="1200" dirty="0">
              <a:latin typeface="Arial" charset="0"/>
            </a:endParaRPr>
          </a:p>
        </p:txBody>
      </p:sp>
      <p:sp>
        <p:nvSpPr>
          <p:cNvPr id="53255" name="Rectangle 7"/>
          <p:cNvSpPr>
            <a:spLocks noChangeArrowheads="1"/>
          </p:cNvSpPr>
          <p:nvPr/>
        </p:nvSpPr>
        <p:spPr bwMode="auto">
          <a:xfrm>
            <a:off x="117475" y="6342063"/>
            <a:ext cx="16716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eaLnBrk="0" hangingPunct="0"/>
            <a:endParaRPr lang="en-US" sz="900" b="1" i="1">
              <a:latin typeface="Arial" charset="0"/>
            </a:endParaRPr>
          </a:p>
          <a:p>
            <a:pPr eaLnBrk="0" hangingPunct="0"/>
            <a:r>
              <a:rPr lang="en-US" sz="900" b="1" i="1">
                <a:latin typeface="Arial" charset="0"/>
              </a:rPr>
              <a:t>Spinoff 2011</a:t>
            </a:r>
          </a:p>
        </p:txBody>
      </p:sp>
      <p:sp>
        <p:nvSpPr>
          <p:cNvPr id="53256" name="Rectangle 14"/>
          <p:cNvSpPr>
            <a:spLocks noChangeArrowheads="1"/>
          </p:cNvSpPr>
          <p:nvPr/>
        </p:nvSpPr>
        <p:spPr bwMode="auto">
          <a:xfrm rot="10800000" flipV="1">
            <a:off x="6172200" y="6511925"/>
            <a:ext cx="2895600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r" eaLnBrk="0" hangingPunct="0"/>
            <a:r>
              <a:rPr lang="en-US" sz="900" b="1" i="1">
                <a:latin typeface="Arial" charset="0"/>
              </a:rPr>
              <a:t>Industrial Productivity</a:t>
            </a:r>
          </a:p>
        </p:txBody>
      </p:sp>
      <p:pic>
        <p:nvPicPr>
          <p:cNvPr id="53257" name="Picture 25" descr="NASA insigniaCMYK"/>
          <p:cNvPicPr preferRelativeResize="0"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1000" y="92075"/>
            <a:ext cx="931863" cy="74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ounded Rectangle 18"/>
          <p:cNvSpPr/>
          <p:nvPr/>
        </p:nvSpPr>
        <p:spPr>
          <a:xfrm>
            <a:off x="76200" y="2209800"/>
            <a:ext cx="4572000" cy="1828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53259" name="TextBox 17"/>
          <p:cNvSpPr txBox="1">
            <a:spLocks noChangeArrowheads="1"/>
          </p:cNvSpPr>
          <p:nvPr/>
        </p:nvSpPr>
        <p:spPr bwMode="auto">
          <a:xfrm>
            <a:off x="152400" y="228600"/>
            <a:ext cx="77724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/>
              <a:t>High-Temperature Coatings Offer Energy Savings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4724400" y="4114800"/>
            <a:ext cx="4267200" cy="23622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8210" name="TextBox 17"/>
          <p:cNvSpPr txBox="1">
            <a:spLocks noChangeArrowheads="1"/>
          </p:cNvSpPr>
          <p:nvPr/>
        </p:nvSpPr>
        <p:spPr bwMode="auto">
          <a:xfrm>
            <a:off x="76200" y="4114800"/>
            <a:ext cx="4572000" cy="2288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35000"/>
              </a:spcBef>
              <a:tabLst>
                <a:tab pos="228600" algn="l"/>
                <a:tab pos="292100" algn="l"/>
              </a:tabLst>
              <a:defRPr/>
            </a:pPr>
            <a:r>
              <a:rPr lang="en-US" sz="1600" b="1" dirty="0">
                <a:latin typeface="Arial" charset="0"/>
              </a:rPr>
              <a:t>Partnership</a:t>
            </a:r>
          </a:p>
          <a:p>
            <a:pPr marL="228600" indent="-228600" eaLnBrk="0" hangingPunct="0">
              <a:spcBef>
                <a:spcPct val="35000"/>
              </a:spcBef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  <a:defRPr/>
            </a:pPr>
            <a:r>
              <a:rPr lang="en-US" sz="1400" dirty="0">
                <a:latin typeface="Arial" charset="0"/>
              </a:rPr>
              <a:t>When NASA made PCCM available, Emisshield licensed the coating for research and development</a:t>
            </a:r>
          </a:p>
          <a:p>
            <a:pPr marL="228600" indent="-228600" eaLnBrk="0" hangingPunct="0">
              <a:spcBef>
                <a:spcPct val="35000"/>
              </a:spcBef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  <a:defRPr/>
            </a:pPr>
            <a:r>
              <a:rPr lang="en-US" sz="1400" dirty="0">
                <a:latin typeface="Arial" charset="0"/>
              </a:rPr>
              <a:t>After testing its capabilities, Emisshield licensed PCCM to include all applications except space and space vehicles</a:t>
            </a:r>
          </a:p>
          <a:p>
            <a:pPr marL="228600" indent="-228600" eaLnBrk="0" hangingPunct="0">
              <a:spcBef>
                <a:spcPct val="35000"/>
              </a:spcBef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  <a:defRPr/>
            </a:pPr>
            <a:r>
              <a:rPr lang="en-US" sz="1400" dirty="0">
                <a:latin typeface="Arial" charset="0"/>
              </a:rPr>
              <a:t>From the base license </a:t>
            </a:r>
            <a:r>
              <a:rPr lang="en-US" sz="1400" dirty="0" smtClean="0">
                <a:latin typeface="Arial" charset="0"/>
              </a:rPr>
              <a:t>the company </a:t>
            </a:r>
            <a:r>
              <a:rPr lang="en-US" sz="1400" dirty="0">
                <a:latin typeface="Arial" charset="0"/>
              </a:rPr>
              <a:t>developed two new patents, including </a:t>
            </a:r>
            <a:r>
              <a:rPr lang="en-US" sz="1400" dirty="0" smtClean="0">
                <a:latin typeface="Arial" charset="0"/>
              </a:rPr>
              <a:t>technology </a:t>
            </a:r>
            <a:r>
              <a:rPr lang="en-US" sz="1400" dirty="0">
                <a:latin typeface="Arial" charset="0"/>
              </a:rPr>
              <a:t>to apply PCCM more easily to metal surfaces with a spray gun</a:t>
            </a:r>
          </a:p>
        </p:txBody>
      </p:sp>
      <p:pic>
        <p:nvPicPr>
          <p:cNvPr id="53262" name="Picture 14" descr="launch vehicle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29200" y="1447800"/>
            <a:ext cx="3429000" cy="219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76200" y="4114800"/>
            <a:ext cx="4572000" cy="2209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8195" name="Rectangle 2"/>
          <p:cNvSpPr>
            <a:spLocks noChangeArrowheads="1"/>
          </p:cNvSpPr>
          <p:nvPr/>
        </p:nvSpPr>
        <p:spPr bwMode="auto">
          <a:xfrm>
            <a:off x="228600" y="2209800"/>
            <a:ext cx="4419600" cy="178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ctr" eaLnBrk="0" hangingPunct="0">
              <a:spcBef>
                <a:spcPct val="35000"/>
              </a:spcBef>
              <a:tabLst>
                <a:tab pos="228600" algn="l"/>
                <a:tab pos="292100" algn="l"/>
              </a:tabLst>
              <a:defRPr/>
            </a:pPr>
            <a:r>
              <a:rPr lang="en-US" sz="1600" b="1" dirty="0">
                <a:latin typeface="Arial" charset="0"/>
              </a:rPr>
              <a:t>NASA Technology</a:t>
            </a:r>
          </a:p>
          <a:p>
            <a:pPr marL="230188" indent="-230188" eaLnBrk="0" hangingPunct="0">
              <a:spcBef>
                <a:spcPct val="35000"/>
              </a:spcBef>
              <a:buClr>
                <a:srgbClr val="790015"/>
              </a:buClr>
              <a:buFont typeface="Wingdings" pitchFamily="2" charset="2"/>
              <a:buChar char=""/>
              <a:tabLst>
                <a:tab pos="228600" algn="l"/>
                <a:tab pos="292100" algn="l"/>
              </a:tabLst>
              <a:defRPr/>
            </a:pPr>
            <a:r>
              <a:rPr lang="en-US" sz="1400" dirty="0">
                <a:latin typeface="Arial" charset="0"/>
              </a:rPr>
              <a:t>NASA was experimenting with crystal growth in space in order to create and study complex protein structures</a:t>
            </a:r>
          </a:p>
          <a:p>
            <a:pPr marL="230188" indent="-230188" eaLnBrk="0" hangingPunct="0">
              <a:spcBef>
                <a:spcPct val="35000"/>
              </a:spcBef>
              <a:buClr>
                <a:srgbClr val="790015"/>
              </a:buClr>
              <a:buFont typeface="Wingdings" pitchFamily="2" charset="2"/>
              <a:buChar char=""/>
              <a:tabLst>
                <a:tab pos="228600" algn="l"/>
                <a:tab pos="292100" algn="l"/>
              </a:tabLst>
              <a:defRPr/>
            </a:pPr>
            <a:r>
              <a:rPr lang="en-US" sz="1400" dirty="0">
                <a:latin typeface="Arial" charset="0"/>
              </a:rPr>
              <a:t>Among the targeted proteins was the human serum albumin, notable for absorbing portions of drug treatments and making them less effective</a:t>
            </a:r>
            <a:endParaRPr lang="en-US" sz="1600" b="1" dirty="0">
              <a:latin typeface="Arial" charset="0"/>
            </a:endParaRPr>
          </a:p>
        </p:txBody>
      </p:sp>
      <p:sp>
        <p:nvSpPr>
          <p:cNvPr id="12292" name="Rectangle 4"/>
          <p:cNvSpPr>
            <a:spLocks noChangeArrowheads="1"/>
          </p:cNvSpPr>
          <p:nvPr/>
        </p:nvSpPr>
        <p:spPr bwMode="auto">
          <a:xfrm>
            <a:off x="0" y="685800"/>
            <a:ext cx="44958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ctr" eaLnBrk="0" hangingPunct="0"/>
            <a:endParaRPr lang="en-US" sz="1600" b="1" i="1">
              <a:latin typeface="Arial" charset="0"/>
            </a:endParaRPr>
          </a:p>
          <a:p>
            <a:pPr algn="ctr" eaLnBrk="0" hangingPunct="0"/>
            <a:r>
              <a:rPr lang="en-US" sz="1600" b="1" i="1">
                <a:latin typeface="Arial" charset="0"/>
              </a:rPr>
              <a:t>Marshall Space Flight Center</a:t>
            </a:r>
          </a:p>
          <a:p>
            <a:pPr algn="ctr" eaLnBrk="0" hangingPunct="0"/>
            <a:endParaRPr lang="en-US" sz="1600" b="1" i="1">
              <a:latin typeface="Arial" charset="0"/>
            </a:endParaRPr>
          </a:p>
          <a:p>
            <a:pPr algn="ctr" eaLnBrk="0" hangingPunct="0"/>
            <a:r>
              <a:rPr lang="en-US" sz="1600" b="1" i="1">
                <a:latin typeface="Arial" charset="0"/>
              </a:rPr>
              <a:t>New Century Pharmaceuticals Inc.</a:t>
            </a:r>
          </a:p>
          <a:p>
            <a:pPr algn="ctr" eaLnBrk="0" hangingPunct="0"/>
            <a:r>
              <a:rPr lang="en-US" sz="1600" b="1" i="1">
                <a:latin typeface="Arial" charset="0"/>
              </a:rPr>
              <a:t>Huntsville, Alabama</a:t>
            </a:r>
          </a:p>
          <a:p>
            <a:pPr algn="ctr" eaLnBrk="0" hangingPunct="0"/>
            <a:endParaRPr lang="en-US" sz="1600" b="1" i="1">
              <a:latin typeface="Arial" charset="0"/>
            </a:endParaRPr>
          </a:p>
        </p:txBody>
      </p:sp>
      <p:sp>
        <p:nvSpPr>
          <p:cNvPr id="12293" name="Rectangle 5"/>
          <p:cNvSpPr>
            <a:spLocks noChangeArrowheads="1"/>
          </p:cNvSpPr>
          <p:nvPr/>
        </p:nvSpPr>
        <p:spPr bwMode="auto">
          <a:xfrm>
            <a:off x="26988" y="101600"/>
            <a:ext cx="244475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0650" tIns="61912" rIns="120650" bIns="61912">
            <a:spAutoFit/>
          </a:bodyPr>
          <a:lstStyle/>
          <a:p>
            <a:pPr defTabSz="1516063" eaLnBrk="0" hangingPunct="0">
              <a:lnSpc>
                <a:spcPct val="90000"/>
              </a:lnSpc>
            </a:pPr>
            <a:endParaRPr lang="en-US" sz="1500" b="1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8199" name="Rectangle 6"/>
          <p:cNvSpPr>
            <a:spLocks noChangeArrowheads="1"/>
          </p:cNvSpPr>
          <p:nvPr/>
        </p:nvSpPr>
        <p:spPr bwMode="auto">
          <a:xfrm>
            <a:off x="4800600" y="3733800"/>
            <a:ext cx="4267200" cy="277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ctr" defTabSz="292100" eaLnBrk="0" hangingPunct="0">
              <a:tabLst>
                <a:tab pos="228600" algn="l"/>
                <a:tab pos="571500" algn="l"/>
                <a:tab pos="1663700" algn="l"/>
              </a:tabLst>
              <a:defRPr/>
            </a:pPr>
            <a:endParaRPr lang="en-US" sz="1400" b="1" dirty="0">
              <a:latin typeface="Arial" charset="0"/>
            </a:endParaRPr>
          </a:p>
          <a:p>
            <a:pPr algn="ctr" defTabSz="292100" eaLnBrk="0" hangingPunct="0">
              <a:tabLst>
                <a:tab pos="228600" algn="l"/>
                <a:tab pos="571500" algn="l"/>
                <a:tab pos="1663700" algn="l"/>
              </a:tabLst>
              <a:defRPr/>
            </a:pPr>
            <a:endParaRPr lang="en-US" sz="1400" b="1" dirty="0">
              <a:latin typeface="Arial" charset="0"/>
            </a:endParaRPr>
          </a:p>
          <a:p>
            <a:pPr algn="ctr" defTabSz="292100" eaLnBrk="0" hangingPunct="0">
              <a:tabLst>
                <a:tab pos="228600" algn="l"/>
                <a:tab pos="571500" algn="l"/>
                <a:tab pos="1663700" algn="l"/>
              </a:tabLst>
              <a:defRPr/>
            </a:pPr>
            <a:r>
              <a:rPr lang="en-US" sz="1600" b="1" dirty="0">
                <a:latin typeface="Arial" charset="0"/>
              </a:rPr>
              <a:t>Benefits</a:t>
            </a:r>
            <a:endParaRPr lang="en-US" sz="1600" dirty="0">
              <a:latin typeface="Arial" charset="0"/>
            </a:endParaRPr>
          </a:p>
          <a:p>
            <a:pPr marL="230188" indent="-230188" defTabSz="292100" eaLnBrk="0" hangingPunct="0">
              <a:spcBef>
                <a:spcPct val="50000"/>
              </a:spcBef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  <a:defRPr/>
            </a:pPr>
            <a:r>
              <a:rPr lang="en-US" sz="1400" dirty="0">
                <a:latin typeface="Arial" charset="0"/>
              </a:rPr>
              <a:t>Knowledge of albumin led to </a:t>
            </a:r>
            <a:r>
              <a:rPr lang="en-US" sz="1400" dirty="0" smtClean="0">
                <a:latin typeface="Arial" charset="0"/>
              </a:rPr>
              <a:t>the creation </a:t>
            </a:r>
            <a:r>
              <a:rPr lang="en-US" sz="1400" dirty="0">
                <a:latin typeface="Arial" charset="0"/>
              </a:rPr>
              <a:t>of Albagen, a hypoallergenic drug delivery product, as well as a unique line of skin-care products</a:t>
            </a:r>
          </a:p>
          <a:p>
            <a:pPr marL="230188" indent="-230188" defTabSz="292100" eaLnBrk="0" hangingPunct="0">
              <a:spcBef>
                <a:spcPct val="50000"/>
              </a:spcBef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  <a:defRPr/>
            </a:pPr>
            <a:r>
              <a:rPr lang="en-US" sz="1400" dirty="0">
                <a:latin typeface="Arial" charset="0"/>
              </a:rPr>
              <a:t>New Century recently developed Salus, a treatment approach that fine-tunes anti-cancer drugs to individuals and lowers dose requirements</a:t>
            </a:r>
            <a:endParaRPr lang="en-US" sz="1200" dirty="0">
              <a:latin typeface="Arial" charset="0"/>
            </a:endParaRPr>
          </a:p>
          <a:p>
            <a:pPr defTabSz="292100" eaLnBrk="0" hangingPunct="0">
              <a:spcBef>
                <a:spcPct val="50000"/>
              </a:spcBef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  <a:defRPr/>
            </a:pPr>
            <a:endParaRPr lang="en-US" sz="120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2295" name="Rectangle 7"/>
          <p:cNvSpPr>
            <a:spLocks noChangeArrowheads="1"/>
          </p:cNvSpPr>
          <p:nvPr/>
        </p:nvSpPr>
        <p:spPr bwMode="auto">
          <a:xfrm>
            <a:off x="117475" y="6342063"/>
            <a:ext cx="16716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eaLnBrk="0" hangingPunct="0"/>
            <a:endParaRPr lang="en-US" sz="900" b="1" i="1">
              <a:latin typeface="Arial" charset="0"/>
            </a:endParaRPr>
          </a:p>
          <a:p>
            <a:pPr eaLnBrk="0" hangingPunct="0"/>
            <a:r>
              <a:rPr lang="en-US" sz="900" b="1" i="1">
                <a:latin typeface="Arial" charset="0"/>
              </a:rPr>
              <a:t>Spinoff 2011</a:t>
            </a:r>
          </a:p>
        </p:txBody>
      </p:sp>
      <p:sp>
        <p:nvSpPr>
          <p:cNvPr id="12296" name="Rectangle 14"/>
          <p:cNvSpPr>
            <a:spLocks noChangeArrowheads="1"/>
          </p:cNvSpPr>
          <p:nvPr/>
        </p:nvSpPr>
        <p:spPr bwMode="auto">
          <a:xfrm rot="10800000" flipV="1">
            <a:off x="6172200" y="6511925"/>
            <a:ext cx="2895600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r" eaLnBrk="0" hangingPunct="0"/>
            <a:r>
              <a:rPr lang="en-US" sz="900" b="1" i="1">
                <a:latin typeface="Arial" charset="0"/>
              </a:rPr>
              <a:t>Health and Medicine</a:t>
            </a:r>
          </a:p>
        </p:txBody>
      </p:sp>
      <p:pic>
        <p:nvPicPr>
          <p:cNvPr id="12297" name="Picture 25" descr="NASA insigniaCMYK"/>
          <p:cNvPicPr preferRelativeResize="0"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1000" y="92075"/>
            <a:ext cx="931863" cy="74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ounded Rectangle 18"/>
          <p:cNvSpPr/>
          <p:nvPr/>
        </p:nvSpPr>
        <p:spPr>
          <a:xfrm>
            <a:off x="76200" y="2209800"/>
            <a:ext cx="4572000" cy="1828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12299" name="TextBox 17"/>
          <p:cNvSpPr txBox="1">
            <a:spLocks noChangeArrowheads="1"/>
          </p:cNvSpPr>
          <p:nvPr/>
        </p:nvSpPr>
        <p:spPr bwMode="auto">
          <a:xfrm>
            <a:off x="152400" y="228600"/>
            <a:ext cx="77724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/>
              <a:t>Protein Innovations Advance Drug Treatments, Skin Care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4724400" y="4114800"/>
            <a:ext cx="4267200" cy="2209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8210" name="TextBox 17"/>
          <p:cNvSpPr txBox="1">
            <a:spLocks noChangeArrowheads="1"/>
          </p:cNvSpPr>
          <p:nvPr/>
        </p:nvSpPr>
        <p:spPr bwMode="auto">
          <a:xfrm>
            <a:off x="152400" y="4114800"/>
            <a:ext cx="4495800" cy="2287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35000"/>
              </a:spcBef>
              <a:tabLst>
                <a:tab pos="228600" algn="l"/>
                <a:tab pos="292100" algn="l"/>
              </a:tabLst>
              <a:defRPr/>
            </a:pPr>
            <a:r>
              <a:rPr lang="en-US" sz="1600" b="1" dirty="0">
                <a:latin typeface="Arial" charset="0"/>
              </a:rPr>
              <a:t>Partnership</a:t>
            </a:r>
          </a:p>
          <a:p>
            <a:pPr marL="230188" indent="-230188" eaLnBrk="0" hangingPunct="0">
              <a:spcBef>
                <a:spcPct val="35000"/>
              </a:spcBef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  <a:defRPr/>
            </a:pPr>
            <a:r>
              <a:rPr lang="en-US" sz="1400" dirty="0">
                <a:latin typeface="Arial" charset="0"/>
              </a:rPr>
              <a:t>Using crystal-growing techniques and specialized X-ray detection equipment, NASA scientist Dan Carter mapped albumin’s structure for the first time</a:t>
            </a:r>
          </a:p>
          <a:p>
            <a:pPr marL="230188" indent="-230188" eaLnBrk="0" hangingPunct="0">
              <a:spcBef>
                <a:spcPct val="35000"/>
              </a:spcBef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  <a:defRPr/>
            </a:pPr>
            <a:r>
              <a:rPr lang="en-US" sz="1400" dirty="0">
                <a:latin typeface="Arial" charset="0"/>
              </a:rPr>
              <a:t>Carter formed New Century with colleagues and continued to work with NASA through grants</a:t>
            </a:r>
          </a:p>
          <a:p>
            <a:pPr marL="230188" indent="-230188" eaLnBrk="0" hangingPunct="0">
              <a:spcBef>
                <a:spcPct val="35000"/>
              </a:spcBef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  <a:defRPr/>
            </a:pPr>
            <a:r>
              <a:rPr lang="en-US" sz="1400" dirty="0">
                <a:latin typeface="Arial" charset="0"/>
              </a:rPr>
              <a:t>New Century compiled CADEX, the world’s most extensive library of atomic structures showing the binding characteristics of drugs and albumin   </a:t>
            </a:r>
          </a:p>
        </p:txBody>
      </p:sp>
      <p:pic>
        <p:nvPicPr>
          <p:cNvPr id="12302" name="Picture 19" descr="Protein Innovations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57800" y="990600"/>
            <a:ext cx="2973388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76200" y="4114800"/>
            <a:ext cx="4572000" cy="2209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8195" name="Rectangle 2"/>
          <p:cNvSpPr>
            <a:spLocks noChangeArrowheads="1"/>
          </p:cNvSpPr>
          <p:nvPr/>
        </p:nvSpPr>
        <p:spPr bwMode="auto">
          <a:xfrm>
            <a:off x="152400" y="2209800"/>
            <a:ext cx="4419600" cy="178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ctr" eaLnBrk="0" hangingPunct="0">
              <a:spcBef>
                <a:spcPct val="35000"/>
              </a:spcBef>
              <a:tabLst>
                <a:tab pos="228600" algn="l"/>
                <a:tab pos="292100" algn="l"/>
              </a:tabLst>
              <a:defRPr/>
            </a:pPr>
            <a:r>
              <a:rPr lang="en-US" sz="1600" b="1" dirty="0">
                <a:latin typeface="Arial" charset="0"/>
              </a:rPr>
              <a:t>NASA Technology</a:t>
            </a:r>
          </a:p>
          <a:p>
            <a:pPr marL="230188" indent="-230188" eaLnBrk="0" hangingPunct="0">
              <a:spcBef>
                <a:spcPct val="35000"/>
              </a:spcBef>
              <a:buClr>
                <a:srgbClr val="790015"/>
              </a:buClr>
              <a:buFont typeface="Wingdings" pitchFamily="2" charset="2"/>
              <a:buChar char=""/>
              <a:tabLst>
                <a:tab pos="228600" algn="l"/>
                <a:tab pos="292100" algn="l"/>
              </a:tabLst>
              <a:defRPr/>
            </a:pPr>
            <a:r>
              <a:rPr lang="en-US" sz="1400" dirty="0">
                <a:latin typeface="Arial" charset="0"/>
              </a:rPr>
              <a:t>During a shuttle launch, engineers and automated systems closely guard the balance of conditions and make adjustments</a:t>
            </a:r>
          </a:p>
          <a:p>
            <a:pPr marL="230188" indent="-230188" eaLnBrk="0" hangingPunct="0">
              <a:spcBef>
                <a:spcPct val="35000"/>
              </a:spcBef>
              <a:buClr>
                <a:srgbClr val="790015"/>
              </a:buClr>
              <a:buFont typeface="Wingdings" pitchFamily="2" charset="2"/>
              <a:buChar char=""/>
              <a:tabLst>
                <a:tab pos="228600" algn="l"/>
                <a:tab pos="292100" algn="l"/>
              </a:tabLst>
              <a:defRPr/>
            </a:pPr>
            <a:r>
              <a:rPr lang="en-US" sz="1400" dirty="0">
                <a:latin typeface="Arial" charset="0"/>
              </a:rPr>
              <a:t>NASA wanted to enhance the technology that monitors gas levels inside of the shuttle by using a fast, precise, and compact time-of-flight instrument</a:t>
            </a:r>
            <a:endParaRPr lang="en-US" sz="1600" b="1" dirty="0">
              <a:latin typeface="Arial" charset="0"/>
            </a:endParaRPr>
          </a:p>
        </p:txBody>
      </p:sp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0" y="685800"/>
            <a:ext cx="44958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ctr" eaLnBrk="0" hangingPunct="0"/>
            <a:endParaRPr lang="en-US" sz="1600" b="1" i="1" dirty="0">
              <a:latin typeface="Arial" charset="0"/>
            </a:endParaRPr>
          </a:p>
          <a:p>
            <a:pPr algn="ctr" eaLnBrk="0" hangingPunct="0"/>
            <a:r>
              <a:rPr lang="en-US" sz="1600" b="1" i="1" dirty="0">
                <a:latin typeface="Arial" charset="0"/>
              </a:rPr>
              <a:t>Kennedy Space Center</a:t>
            </a:r>
          </a:p>
          <a:p>
            <a:pPr algn="ctr" eaLnBrk="0" hangingPunct="0"/>
            <a:endParaRPr lang="en-US" sz="1600" b="1" i="1" dirty="0">
              <a:latin typeface="Arial" charset="0"/>
            </a:endParaRPr>
          </a:p>
          <a:p>
            <a:pPr algn="ctr" eaLnBrk="0" hangingPunct="0"/>
            <a:r>
              <a:rPr lang="en-US" sz="1600" b="1" i="1" dirty="0">
                <a:latin typeface="Arial" charset="0"/>
              </a:rPr>
              <a:t>Ionwerks Inc.</a:t>
            </a:r>
          </a:p>
          <a:p>
            <a:pPr algn="ctr" eaLnBrk="0" hangingPunct="0"/>
            <a:r>
              <a:rPr lang="en-US" sz="1600" b="1" i="1" dirty="0">
                <a:latin typeface="Arial" charset="0"/>
              </a:rPr>
              <a:t>Houston, Texas</a:t>
            </a:r>
          </a:p>
          <a:p>
            <a:pPr algn="ctr" eaLnBrk="0" hangingPunct="0"/>
            <a:endParaRPr lang="en-US" sz="1600" b="1" i="1" dirty="0">
              <a:latin typeface="Arial" charset="0"/>
            </a:endParaRPr>
          </a:p>
        </p:txBody>
      </p:sp>
      <p:sp>
        <p:nvSpPr>
          <p:cNvPr id="13317" name="Rectangle 5"/>
          <p:cNvSpPr>
            <a:spLocks noChangeArrowheads="1"/>
          </p:cNvSpPr>
          <p:nvPr/>
        </p:nvSpPr>
        <p:spPr bwMode="auto">
          <a:xfrm>
            <a:off x="26988" y="101600"/>
            <a:ext cx="244475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0650" tIns="61912" rIns="120650" bIns="61912">
            <a:spAutoFit/>
          </a:bodyPr>
          <a:lstStyle/>
          <a:p>
            <a:pPr defTabSz="1516063" eaLnBrk="0" hangingPunct="0">
              <a:lnSpc>
                <a:spcPct val="90000"/>
              </a:lnSpc>
            </a:pPr>
            <a:endParaRPr lang="en-US" sz="1500" b="1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8199" name="Rectangle 6"/>
          <p:cNvSpPr>
            <a:spLocks noChangeArrowheads="1"/>
          </p:cNvSpPr>
          <p:nvPr/>
        </p:nvSpPr>
        <p:spPr bwMode="auto">
          <a:xfrm>
            <a:off x="4724400" y="4114800"/>
            <a:ext cx="4267200" cy="217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ctr" defTabSz="292100" eaLnBrk="0" hangingPunct="0">
              <a:tabLst>
                <a:tab pos="228600" algn="l"/>
                <a:tab pos="571500" algn="l"/>
                <a:tab pos="1663700" algn="l"/>
              </a:tabLst>
              <a:defRPr/>
            </a:pPr>
            <a:r>
              <a:rPr lang="en-US" sz="1600" b="1" dirty="0">
                <a:latin typeface="Arial" charset="0"/>
              </a:rPr>
              <a:t>Benefits</a:t>
            </a:r>
            <a:endParaRPr lang="en-US" sz="1600" dirty="0">
              <a:latin typeface="Arial" charset="0"/>
            </a:endParaRPr>
          </a:p>
          <a:p>
            <a:pPr marL="230188" indent="-230188" defTabSz="292100" eaLnBrk="0" hangingPunct="0">
              <a:spcBef>
                <a:spcPct val="50000"/>
              </a:spcBef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  <a:defRPr/>
            </a:pPr>
            <a:r>
              <a:rPr lang="en-US" sz="1400" dirty="0">
                <a:latin typeface="Arial" charset="0"/>
              </a:rPr>
              <a:t>Ionwerks used the technology to develop large-molecule detection devices for bio-surfaces</a:t>
            </a:r>
          </a:p>
          <a:p>
            <a:pPr marL="230188" indent="-230188" defTabSz="292100" eaLnBrk="0" hangingPunct="0">
              <a:spcBef>
                <a:spcPct val="50000"/>
              </a:spcBef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  <a:defRPr/>
            </a:pPr>
            <a:r>
              <a:rPr lang="en-US" sz="1400" dirty="0">
                <a:latin typeface="Arial" charset="0"/>
              </a:rPr>
              <a:t>Spectrometers developed for NASA found applications in addiction and brain injury research at the National Institutes of Health</a:t>
            </a:r>
          </a:p>
          <a:p>
            <a:pPr marL="230188" indent="-230188" defTabSz="292100" eaLnBrk="0" hangingPunct="0">
              <a:spcBef>
                <a:spcPct val="50000"/>
              </a:spcBef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  <a:defRPr/>
            </a:pPr>
            <a:r>
              <a:rPr lang="en-US" sz="1400" dirty="0">
                <a:latin typeface="Arial" charset="0"/>
              </a:rPr>
              <a:t>Researchers also improved commercial gas analyzers for airborne contaminants</a:t>
            </a:r>
            <a:endParaRPr lang="en-US" sz="120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3319" name="Rectangle 7"/>
          <p:cNvSpPr>
            <a:spLocks noChangeArrowheads="1"/>
          </p:cNvSpPr>
          <p:nvPr/>
        </p:nvSpPr>
        <p:spPr bwMode="auto">
          <a:xfrm>
            <a:off x="117475" y="6342063"/>
            <a:ext cx="16716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eaLnBrk="0" hangingPunct="0"/>
            <a:endParaRPr lang="en-US" sz="900" b="1" i="1">
              <a:latin typeface="Arial" charset="0"/>
            </a:endParaRPr>
          </a:p>
          <a:p>
            <a:pPr eaLnBrk="0" hangingPunct="0"/>
            <a:r>
              <a:rPr lang="en-US" sz="900" b="1" i="1">
                <a:latin typeface="Arial" charset="0"/>
              </a:rPr>
              <a:t>Spinoff 2011</a:t>
            </a:r>
          </a:p>
        </p:txBody>
      </p:sp>
      <p:sp>
        <p:nvSpPr>
          <p:cNvPr id="13320" name="Rectangle 14"/>
          <p:cNvSpPr>
            <a:spLocks noChangeArrowheads="1"/>
          </p:cNvSpPr>
          <p:nvPr/>
        </p:nvSpPr>
        <p:spPr bwMode="auto">
          <a:xfrm rot="10800000" flipV="1">
            <a:off x="6172200" y="6511925"/>
            <a:ext cx="2895600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r" eaLnBrk="0" hangingPunct="0"/>
            <a:r>
              <a:rPr lang="en-US" sz="900" b="1" i="1">
                <a:latin typeface="Arial" charset="0"/>
              </a:rPr>
              <a:t>Health and Medicine</a:t>
            </a:r>
          </a:p>
        </p:txBody>
      </p:sp>
      <p:pic>
        <p:nvPicPr>
          <p:cNvPr id="13321" name="Picture 25" descr="NASA insigniaCMYK"/>
          <p:cNvPicPr preferRelativeResize="0"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1000" y="92075"/>
            <a:ext cx="931863" cy="74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ounded Rectangle 18"/>
          <p:cNvSpPr/>
          <p:nvPr/>
        </p:nvSpPr>
        <p:spPr>
          <a:xfrm>
            <a:off x="76200" y="2209800"/>
            <a:ext cx="4572000" cy="1828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13323" name="TextBox 17"/>
          <p:cNvSpPr txBox="1">
            <a:spLocks noChangeArrowheads="1"/>
          </p:cNvSpPr>
          <p:nvPr/>
        </p:nvSpPr>
        <p:spPr bwMode="auto">
          <a:xfrm>
            <a:off x="152400" y="228600"/>
            <a:ext cx="77724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/>
              <a:t>Mass Analyzers Facilitate Research on Addiction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4724400" y="4114800"/>
            <a:ext cx="4267200" cy="2209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8210" name="TextBox 17"/>
          <p:cNvSpPr txBox="1">
            <a:spLocks noChangeArrowheads="1"/>
          </p:cNvSpPr>
          <p:nvPr/>
        </p:nvSpPr>
        <p:spPr bwMode="auto">
          <a:xfrm>
            <a:off x="228600" y="4149725"/>
            <a:ext cx="4191000" cy="1997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35000"/>
              </a:spcBef>
              <a:tabLst>
                <a:tab pos="228600" algn="l"/>
                <a:tab pos="292100" algn="l"/>
              </a:tabLst>
              <a:defRPr/>
            </a:pPr>
            <a:r>
              <a:rPr lang="en-US" sz="1600" b="1" dirty="0">
                <a:latin typeface="Arial" charset="0"/>
              </a:rPr>
              <a:t>Partnership</a:t>
            </a:r>
          </a:p>
          <a:p>
            <a:pPr marL="230188" indent="-230188" eaLnBrk="0" hangingPunct="0">
              <a:spcBef>
                <a:spcPct val="35000"/>
              </a:spcBef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  <a:defRPr/>
            </a:pPr>
            <a:r>
              <a:rPr lang="en-US" sz="1400" dirty="0">
                <a:latin typeface="Arial" charset="0"/>
              </a:rPr>
              <a:t>Kennedy Space Center awarded a Small Business Innovation Research (SBIR) contract to Ionwerks to fabricate a device capable of detecting parts-per-million changes in gasses</a:t>
            </a:r>
          </a:p>
          <a:p>
            <a:pPr marL="230188" indent="-230188" eaLnBrk="0" hangingPunct="0">
              <a:spcBef>
                <a:spcPct val="35000"/>
              </a:spcBef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  <a:defRPr/>
            </a:pPr>
            <a:r>
              <a:rPr lang="en-US" sz="1400" dirty="0">
                <a:latin typeface="Arial" charset="0"/>
              </a:rPr>
              <a:t>Ionwerks’ contributions made through the SBIR program were recognized with a </a:t>
            </a:r>
            <a:r>
              <a:rPr lang="en-US" sz="1400" dirty="0" smtClean="0">
                <a:latin typeface="Arial" charset="0"/>
              </a:rPr>
              <a:t>“Tibbetts Award”</a:t>
            </a:r>
            <a:endParaRPr lang="en-US" sz="1400" dirty="0">
              <a:latin typeface="Arial" charset="0"/>
            </a:endParaRPr>
          </a:p>
        </p:txBody>
      </p:sp>
      <p:pic>
        <p:nvPicPr>
          <p:cNvPr id="13326" name="Picture 19" descr="Mass Analyzers.bmp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53000" y="1066800"/>
            <a:ext cx="3717925" cy="2652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76200" y="4114800"/>
            <a:ext cx="4572000" cy="2209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8195" name="Rectangle 2"/>
          <p:cNvSpPr>
            <a:spLocks noChangeArrowheads="1"/>
          </p:cNvSpPr>
          <p:nvPr/>
        </p:nvSpPr>
        <p:spPr bwMode="auto">
          <a:xfrm>
            <a:off x="76200" y="2209800"/>
            <a:ext cx="4572000" cy="178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ctr" eaLnBrk="0" hangingPunct="0">
              <a:spcBef>
                <a:spcPct val="35000"/>
              </a:spcBef>
              <a:tabLst>
                <a:tab pos="228600" algn="l"/>
                <a:tab pos="292100" algn="l"/>
              </a:tabLst>
              <a:defRPr/>
            </a:pPr>
            <a:r>
              <a:rPr lang="en-US" sz="1600" b="1" dirty="0">
                <a:latin typeface="Arial" charset="0"/>
              </a:rPr>
              <a:t>NASA Technology</a:t>
            </a:r>
          </a:p>
          <a:p>
            <a:pPr marL="228600" indent="-228600" eaLnBrk="0" hangingPunct="0">
              <a:spcBef>
                <a:spcPct val="35000"/>
              </a:spcBef>
              <a:buClr>
                <a:srgbClr val="790015"/>
              </a:buClr>
              <a:buFont typeface="Wingdings" pitchFamily="2" charset="2"/>
              <a:buChar char=""/>
              <a:tabLst>
                <a:tab pos="228600" algn="l"/>
                <a:tab pos="292100" algn="l"/>
              </a:tabLst>
              <a:defRPr/>
            </a:pPr>
            <a:r>
              <a:rPr lang="en-US" sz="1400" dirty="0">
                <a:latin typeface="Arial" charset="0"/>
              </a:rPr>
              <a:t>NASA’s Planetary Data System (PDS) is an ever-growing archive of data products delivered from robotic missions</a:t>
            </a:r>
          </a:p>
          <a:p>
            <a:pPr marL="228600" indent="-228600" eaLnBrk="0" hangingPunct="0">
              <a:spcBef>
                <a:spcPct val="35000"/>
              </a:spcBef>
              <a:buClr>
                <a:srgbClr val="790015"/>
              </a:buClr>
              <a:buFont typeface="Wingdings" pitchFamily="2" charset="2"/>
              <a:buChar char=""/>
              <a:tabLst>
                <a:tab pos="228600" algn="l"/>
                <a:tab pos="292100" algn="l"/>
              </a:tabLst>
              <a:defRPr/>
            </a:pPr>
            <a:r>
              <a:rPr lang="en-US" sz="1400" dirty="0">
                <a:latin typeface="Arial" charset="0"/>
              </a:rPr>
              <a:t>To help researchers access the information they need, JPL designed the Object Oriented Data Technology (OODT) framework to </a:t>
            </a:r>
            <a:r>
              <a:rPr lang="en-US" sz="1400" dirty="0" smtClean="0">
                <a:latin typeface="Arial" charset="0"/>
              </a:rPr>
              <a:t>archive </a:t>
            </a:r>
            <a:r>
              <a:rPr lang="en-US" sz="1400" dirty="0">
                <a:latin typeface="Arial" charset="0"/>
              </a:rPr>
              <a:t>PDS data</a:t>
            </a:r>
            <a:endParaRPr lang="en-US" sz="1600" b="1" dirty="0">
              <a:latin typeface="Arial" charset="0"/>
            </a:endParaRPr>
          </a:p>
        </p:txBody>
      </p:sp>
      <p:sp>
        <p:nvSpPr>
          <p:cNvPr id="45060" name="Rectangle 4"/>
          <p:cNvSpPr>
            <a:spLocks noChangeArrowheads="1"/>
          </p:cNvSpPr>
          <p:nvPr/>
        </p:nvSpPr>
        <p:spPr bwMode="auto">
          <a:xfrm>
            <a:off x="0" y="685800"/>
            <a:ext cx="44958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ctr" eaLnBrk="0" hangingPunct="0"/>
            <a:endParaRPr lang="en-US" sz="1600" b="1" i="1">
              <a:latin typeface="Arial" charset="0"/>
            </a:endParaRPr>
          </a:p>
          <a:p>
            <a:pPr algn="ctr" eaLnBrk="0" hangingPunct="0"/>
            <a:r>
              <a:rPr lang="en-US" sz="1600" b="1" i="1">
                <a:latin typeface="Arial" charset="0"/>
              </a:rPr>
              <a:t>Jet Propulsion Laboratory (JPL)</a:t>
            </a:r>
          </a:p>
          <a:p>
            <a:pPr algn="ctr" eaLnBrk="0" hangingPunct="0"/>
            <a:endParaRPr lang="en-US" sz="1600" b="1" i="1">
              <a:latin typeface="Arial" charset="0"/>
            </a:endParaRPr>
          </a:p>
          <a:p>
            <a:pPr algn="ctr" eaLnBrk="0" hangingPunct="0"/>
            <a:r>
              <a:rPr lang="en-US" sz="1600" b="1" i="1">
                <a:latin typeface="Arial" charset="0"/>
              </a:rPr>
              <a:t>Apache Software Foundation (ASF)</a:t>
            </a:r>
          </a:p>
          <a:p>
            <a:pPr algn="ctr" eaLnBrk="0" hangingPunct="0"/>
            <a:r>
              <a:rPr lang="en-US" sz="1600" b="1" i="1">
                <a:latin typeface="Arial" charset="0"/>
              </a:rPr>
              <a:t>Forest Hill, Maryland</a:t>
            </a:r>
          </a:p>
          <a:p>
            <a:pPr algn="ctr" eaLnBrk="0" hangingPunct="0"/>
            <a:endParaRPr lang="en-US" sz="1600" b="1" i="1">
              <a:latin typeface="Arial" charset="0"/>
            </a:endParaRPr>
          </a:p>
        </p:txBody>
      </p:sp>
      <p:sp>
        <p:nvSpPr>
          <p:cNvPr id="45061" name="Rectangle 5"/>
          <p:cNvSpPr>
            <a:spLocks noChangeArrowheads="1"/>
          </p:cNvSpPr>
          <p:nvPr/>
        </p:nvSpPr>
        <p:spPr bwMode="auto">
          <a:xfrm>
            <a:off x="26988" y="101600"/>
            <a:ext cx="244475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0650" tIns="61912" rIns="120650" bIns="61912">
            <a:spAutoFit/>
          </a:bodyPr>
          <a:lstStyle/>
          <a:p>
            <a:pPr defTabSz="1516063" eaLnBrk="0" hangingPunct="0">
              <a:lnSpc>
                <a:spcPct val="90000"/>
              </a:lnSpc>
            </a:pPr>
            <a:endParaRPr lang="en-US" sz="1500" b="1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8199" name="Rectangle 6"/>
          <p:cNvSpPr>
            <a:spLocks noChangeArrowheads="1"/>
          </p:cNvSpPr>
          <p:nvPr/>
        </p:nvSpPr>
        <p:spPr bwMode="auto">
          <a:xfrm>
            <a:off x="4724400" y="4114800"/>
            <a:ext cx="4267200" cy="2030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ctr" defTabSz="292100" eaLnBrk="0" hangingPunct="0">
              <a:tabLst>
                <a:tab pos="228600" algn="l"/>
                <a:tab pos="571500" algn="l"/>
                <a:tab pos="1663700" algn="l"/>
              </a:tabLst>
              <a:defRPr/>
            </a:pPr>
            <a:r>
              <a:rPr lang="en-US" sz="1600" b="1" dirty="0">
                <a:latin typeface="Arial" charset="0"/>
              </a:rPr>
              <a:t>Benefits</a:t>
            </a:r>
            <a:endParaRPr lang="en-US" sz="1600" dirty="0">
              <a:latin typeface="Arial" charset="0"/>
            </a:endParaRPr>
          </a:p>
          <a:p>
            <a:pPr marL="228600" indent="-228600" defTabSz="292100" eaLnBrk="0" hangingPunct="0">
              <a:spcBef>
                <a:spcPct val="50000"/>
              </a:spcBef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  <a:defRPr/>
            </a:pPr>
            <a:r>
              <a:rPr lang="en-US" sz="1400" dirty="0">
                <a:latin typeface="Arial" charset="0"/>
              </a:rPr>
              <a:t>Apache OODT version 0.1 is available for public consumption and is currently used by The National Cancer Institute, Children’s Hospital Los Angeles, and other organizations</a:t>
            </a:r>
          </a:p>
          <a:p>
            <a:pPr marL="228600" indent="-228600" defTabSz="292100" eaLnBrk="0" hangingPunct="0">
              <a:spcBef>
                <a:spcPct val="35000"/>
              </a:spcBef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  <a:defRPr/>
            </a:pPr>
            <a:r>
              <a:rPr lang="en-US" sz="1400" dirty="0">
                <a:latin typeface="Arial" charset="0"/>
              </a:rPr>
              <a:t>Since the technology is open source, it is receiving attention and development from programmers all over the world</a:t>
            </a:r>
          </a:p>
        </p:txBody>
      </p:sp>
      <p:sp>
        <p:nvSpPr>
          <p:cNvPr id="45063" name="Rectangle 7"/>
          <p:cNvSpPr>
            <a:spLocks noChangeArrowheads="1"/>
          </p:cNvSpPr>
          <p:nvPr/>
        </p:nvSpPr>
        <p:spPr bwMode="auto">
          <a:xfrm>
            <a:off x="117475" y="6342063"/>
            <a:ext cx="16716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eaLnBrk="0" hangingPunct="0"/>
            <a:endParaRPr lang="en-US" sz="900" b="1" i="1">
              <a:latin typeface="Arial" charset="0"/>
            </a:endParaRPr>
          </a:p>
          <a:p>
            <a:pPr eaLnBrk="0" hangingPunct="0"/>
            <a:r>
              <a:rPr lang="en-US" sz="900" b="1" i="1">
                <a:latin typeface="Arial" charset="0"/>
              </a:rPr>
              <a:t>Spinoff 2011</a:t>
            </a:r>
          </a:p>
        </p:txBody>
      </p:sp>
      <p:sp>
        <p:nvSpPr>
          <p:cNvPr id="45064" name="Rectangle 14"/>
          <p:cNvSpPr>
            <a:spLocks noChangeArrowheads="1"/>
          </p:cNvSpPr>
          <p:nvPr/>
        </p:nvSpPr>
        <p:spPr bwMode="auto">
          <a:xfrm rot="10800000" flipV="1">
            <a:off x="6172200" y="6511925"/>
            <a:ext cx="2895600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r" eaLnBrk="0" hangingPunct="0"/>
            <a:r>
              <a:rPr lang="en-US" sz="900" b="1" i="1" dirty="0" smtClean="0">
                <a:latin typeface="Arial" charset="0"/>
              </a:rPr>
              <a:t>Health and Medicine</a:t>
            </a:r>
            <a:endParaRPr lang="en-US" sz="900" b="1" i="1" dirty="0">
              <a:latin typeface="Arial" charset="0"/>
            </a:endParaRPr>
          </a:p>
        </p:txBody>
      </p:sp>
      <p:pic>
        <p:nvPicPr>
          <p:cNvPr id="45065" name="Picture 25" descr="NASA insigniaCMYK"/>
          <p:cNvPicPr preferRelativeResize="0"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1000" y="92075"/>
            <a:ext cx="931863" cy="74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ounded Rectangle 18"/>
          <p:cNvSpPr/>
          <p:nvPr/>
        </p:nvSpPr>
        <p:spPr>
          <a:xfrm>
            <a:off x="76200" y="2209800"/>
            <a:ext cx="4572000" cy="1828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45067" name="TextBox 17"/>
          <p:cNvSpPr txBox="1">
            <a:spLocks noChangeArrowheads="1"/>
          </p:cNvSpPr>
          <p:nvPr/>
        </p:nvSpPr>
        <p:spPr bwMode="auto">
          <a:xfrm>
            <a:off x="152400" y="228600"/>
            <a:ext cx="77724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/>
              <a:t>Frameworks Coordinate Scientific Data Management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4724400" y="4114800"/>
            <a:ext cx="4267200" cy="2209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8210" name="TextBox 17"/>
          <p:cNvSpPr txBox="1">
            <a:spLocks noChangeArrowheads="1"/>
          </p:cNvSpPr>
          <p:nvPr/>
        </p:nvSpPr>
        <p:spPr bwMode="auto">
          <a:xfrm>
            <a:off x="76200" y="4114800"/>
            <a:ext cx="4572000" cy="2287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35000"/>
              </a:spcBef>
              <a:tabLst>
                <a:tab pos="228600" algn="l"/>
                <a:tab pos="292100" algn="l"/>
              </a:tabLst>
              <a:defRPr/>
            </a:pPr>
            <a:r>
              <a:rPr lang="en-US" sz="1600" b="1" dirty="0">
                <a:latin typeface="Arial" charset="0"/>
              </a:rPr>
              <a:t>Partnership</a:t>
            </a:r>
          </a:p>
          <a:p>
            <a:pPr marL="228600" indent="-228600" eaLnBrk="0" hangingPunct="0">
              <a:spcBef>
                <a:spcPct val="35000"/>
              </a:spcBef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  <a:defRPr/>
            </a:pPr>
            <a:r>
              <a:rPr lang="en-US" sz="1400" dirty="0">
                <a:latin typeface="Arial" charset="0"/>
              </a:rPr>
              <a:t>JPL targeted ASF, a nonprofit, open-source industry leader, as an ideal partner to transfer OODT</a:t>
            </a:r>
          </a:p>
          <a:p>
            <a:pPr marL="228600" indent="-228600" eaLnBrk="0" hangingPunct="0">
              <a:spcBef>
                <a:spcPct val="35000"/>
              </a:spcBef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  <a:defRPr/>
            </a:pPr>
            <a:r>
              <a:rPr lang="en-US" sz="1400" dirty="0">
                <a:latin typeface="Arial" charset="0"/>
              </a:rPr>
              <a:t>ASF provides infrastructure and leadership for housing, distributing, and managing the project</a:t>
            </a:r>
          </a:p>
          <a:p>
            <a:pPr marL="228600" indent="-228600" eaLnBrk="0" hangingPunct="0">
              <a:spcBef>
                <a:spcPct val="35000"/>
              </a:spcBef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  <a:defRPr/>
            </a:pPr>
            <a:r>
              <a:rPr lang="en-US" sz="1400" dirty="0">
                <a:latin typeface="Arial" charset="0"/>
              </a:rPr>
              <a:t>ASF placed OODT in their incubation program, which eventually resulted in an Apache Top-Level Project designation—the first NASA project to receive this distinction</a:t>
            </a:r>
          </a:p>
        </p:txBody>
      </p:sp>
      <p:pic>
        <p:nvPicPr>
          <p:cNvPr id="45070" name="Picture 15" descr="Apache 1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57800" y="838200"/>
            <a:ext cx="32004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="" xmlns:mv="urn:schemas-microsoft-com:mac:vml" xmlns:mc="http://schemas.openxmlformats.org/markup-compatibility/2006" val="6790662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76200" y="4114800"/>
            <a:ext cx="4572000" cy="2209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8195" name="Rectangle 2"/>
          <p:cNvSpPr>
            <a:spLocks noChangeArrowheads="1"/>
          </p:cNvSpPr>
          <p:nvPr/>
        </p:nvSpPr>
        <p:spPr bwMode="auto">
          <a:xfrm>
            <a:off x="76200" y="2209800"/>
            <a:ext cx="4648200" cy="178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ctr" eaLnBrk="0" hangingPunct="0">
              <a:spcBef>
                <a:spcPct val="35000"/>
              </a:spcBef>
              <a:tabLst>
                <a:tab pos="228600" algn="l"/>
                <a:tab pos="292100" algn="l"/>
              </a:tabLst>
              <a:defRPr/>
            </a:pPr>
            <a:r>
              <a:rPr lang="en-US" sz="1600" b="1" dirty="0">
                <a:latin typeface="Arial" charset="0"/>
              </a:rPr>
              <a:t>NASA Technology</a:t>
            </a:r>
          </a:p>
          <a:p>
            <a:pPr marL="230188" indent="-230188" eaLnBrk="0" hangingPunct="0">
              <a:spcBef>
                <a:spcPct val="35000"/>
              </a:spcBef>
              <a:buClr>
                <a:srgbClr val="790015"/>
              </a:buClr>
              <a:buFont typeface="Wingdings" pitchFamily="2" charset="2"/>
              <a:buChar char=""/>
              <a:tabLst>
                <a:tab pos="228600" algn="l"/>
                <a:tab pos="292100" algn="l"/>
              </a:tabLst>
              <a:defRPr/>
            </a:pPr>
            <a:r>
              <a:rPr lang="en-US" sz="1400" dirty="0">
                <a:latin typeface="Arial" charset="0"/>
              </a:rPr>
              <a:t>An otherwise successful </a:t>
            </a:r>
            <a:r>
              <a:rPr lang="en-US" sz="1400" dirty="0" smtClean="0">
                <a:latin typeface="Arial" charset="0"/>
              </a:rPr>
              <a:t>423-million-mile </a:t>
            </a:r>
            <a:r>
              <a:rPr lang="en-US" sz="1400" dirty="0">
                <a:latin typeface="Arial" charset="0"/>
              </a:rPr>
              <a:t>trip to Mars can be threatened in the final few feet due to surface hazards preventing a safe landing</a:t>
            </a:r>
          </a:p>
          <a:p>
            <a:pPr marL="230188" indent="-230188" eaLnBrk="0" hangingPunct="0">
              <a:spcBef>
                <a:spcPct val="35000"/>
              </a:spcBef>
              <a:buClr>
                <a:srgbClr val="790015"/>
              </a:buClr>
              <a:buFont typeface="Wingdings" pitchFamily="2" charset="2"/>
              <a:buChar char=""/>
              <a:tabLst>
                <a:tab pos="228600" algn="l"/>
                <a:tab pos="292100" algn="l"/>
              </a:tabLst>
              <a:defRPr/>
            </a:pPr>
            <a:r>
              <a:rPr lang="en-US" sz="1400" dirty="0">
                <a:latin typeface="Arial" charset="0"/>
              </a:rPr>
              <a:t>NASA investigated terrain-sensing technologies, including cameras capable of </a:t>
            </a:r>
            <a:r>
              <a:rPr lang="en-US" sz="1400" dirty="0" smtClean="0">
                <a:latin typeface="Arial" charset="0"/>
              </a:rPr>
              <a:t>real-time, 3D </a:t>
            </a:r>
            <a:r>
              <a:rPr lang="en-US" sz="1400" dirty="0">
                <a:latin typeface="Arial" charset="0"/>
              </a:rPr>
              <a:t>imagery under a variety of lighting and surface conditions</a:t>
            </a:r>
            <a:endParaRPr lang="en-US" sz="1600" b="1" dirty="0">
              <a:latin typeface="Arial" charset="0"/>
            </a:endParaRPr>
          </a:p>
        </p:txBody>
      </p:sp>
      <p:sp>
        <p:nvSpPr>
          <p:cNvPr id="14340" name="Rectangle 4"/>
          <p:cNvSpPr>
            <a:spLocks noChangeArrowheads="1"/>
          </p:cNvSpPr>
          <p:nvPr/>
        </p:nvSpPr>
        <p:spPr bwMode="auto">
          <a:xfrm>
            <a:off x="0" y="685800"/>
            <a:ext cx="4495800" cy="1693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ctr" eaLnBrk="0" hangingPunct="0"/>
            <a:r>
              <a:rPr lang="en-US" sz="1600" b="1" i="1">
                <a:latin typeface="Arial" charset="0"/>
              </a:rPr>
              <a:t>Jet Propulsion Laboratory</a:t>
            </a:r>
          </a:p>
          <a:p>
            <a:pPr algn="ctr" eaLnBrk="0" hangingPunct="0"/>
            <a:r>
              <a:rPr lang="en-US" sz="1600" b="1" i="1">
                <a:latin typeface="Arial" charset="0"/>
              </a:rPr>
              <a:t>Johnson Space Center</a:t>
            </a:r>
          </a:p>
          <a:p>
            <a:pPr algn="ctr" eaLnBrk="0" hangingPunct="0"/>
            <a:r>
              <a:rPr lang="en-US" sz="1600" b="1" i="1">
                <a:latin typeface="Arial" charset="0"/>
              </a:rPr>
              <a:t>Langley Research Center</a:t>
            </a:r>
          </a:p>
          <a:p>
            <a:pPr algn="ctr" eaLnBrk="0" hangingPunct="0"/>
            <a:endParaRPr lang="en-US" sz="800" b="1" i="1">
              <a:latin typeface="Arial" charset="0"/>
            </a:endParaRPr>
          </a:p>
          <a:p>
            <a:pPr algn="ctr" eaLnBrk="0" hangingPunct="0"/>
            <a:r>
              <a:rPr lang="en-US" sz="1600" b="1" i="1">
                <a:latin typeface="Arial" charset="0"/>
              </a:rPr>
              <a:t>Advanced Scientific Concepts Inc.</a:t>
            </a:r>
          </a:p>
          <a:p>
            <a:pPr algn="ctr" eaLnBrk="0" hangingPunct="0"/>
            <a:r>
              <a:rPr lang="en-US" sz="1600" b="1" i="1">
                <a:latin typeface="Arial" charset="0"/>
              </a:rPr>
              <a:t>Santa Barbara, California</a:t>
            </a:r>
          </a:p>
          <a:p>
            <a:pPr algn="ctr" eaLnBrk="0" hangingPunct="0"/>
            <a:endParaRPr lang="en-US" sz="1600" b="1" i="1">
              <a:latin typeface="Arial" charset="0"/>
            </a:endParaRPr>
          </a:p>
        </p:txBody>
      </p:sp>
      <p:sp>
        <p:nvSpPr>
          <p:cNvPr id="14341" name="Rectangle 5"/>
          <p:cNvSpPr>
            <a:spLocks noChangeArrowheads="1"/>
          </p:cNvSpPr>
          <p:nvPr/>
        </p:nvSpPr>
        <p:spPr bwMode="auto">
          <a:xfrm>
            <a:off x="26988" y="101600"/>
            <a:ext cx="244475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0650" tIns="61912" rIns="120650" bIns="61912">
            <a:spAutoFit/>
          </a:bodyPr>
          <a:lstStyle/>
          <a:p>
            <a:pPr defTabSz="1516063" eaLnBrk="0" hangingPunct="0">
              <a:lnSpc>
                <a:spcPct val="90000"/>
              </a:lnSpc>
            </a:pPr>
            <a:endParaRPr lang="en-US" sz="1500" b="1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8199" name="Rectangle 6"/>
          <p:cNvSpPr>
            <a:spLocks noChangeArrowheads="1"/>
          </p:cNvSpPr>
          <p:nvPr/>
        </p:nvSpPr>
        <p:spPr bwMode="auto">
          <a:xfrm>
            <a:off x="4724400" y="4114800"/>
            <a:ext cx="4267200" cy="217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ctr" defTabSz="292100" eaLnBrk="0" hangingPunct="0">
              <a:tabLst>
                <a:tab pos="228600" algn="l"/>
                <a:tab pos="571500" algn="l"/>
                <a:tab pos="1663700" algn="l"/>
              </a:tabLst>
              <a:defRPr/>
            </a:pPr>
            <a:r>
              <a:rPr lang="en-US" sz="1600" b="1" dirty="0">
                <a:latin typeface="Arial" charset="0"/>
              </a:rPr>
              <a:t>Benefits</a:t>
            </a:r>
            <a:endParaRPr lang="en-US" sz="1600" dirty="0">
              <a:latin typeface="Arial" charset="0"/>
            </a:endParaRPr>
          </a:p>
          <a:p>
            <a:pPr marL="230188" indent="-230188" defTabSz="292100" eaLnBrk="0" hangingPunct="0">
              <a:spcBef>
                <a:spcPct val="50000"/>
              </a:spcBef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  <a:defRPr/>
            </a:pPr>
            <a:r>
              <a:rPr lang="en-US" sz="1400" dirty="0">
                <a:latin typeface="Arial" charset="0"/>
              </a:rPr>
              <a:t>Two versions of the LIDAR camera are available: the DragonEye Space Camera and the </a:t>
            </a:r>
            <a:r>
              <a:rPr lang="en-US" sz="1400" dirty="0" smtClean="0">
                <a:latin typeface="Arial" charset="0"/>
              </a:rPr>
              <a:t>TigerEye </a:t>
            </a:r>
            <a:r>
              <a:rPr lang="en-US" sz="1400" dirty="0">
                <a:latin typeface="Arial" charset="0"/>
              </a:rPr>
              <a:t>camera for terrestrial use</a:t>
            </a:r>
          </a:p>
          <a:p>
            <a:pPr marL="230188" indent="-230188" defTabSz="292100" eaLnBrk="0" hangingPunct="0">
              <a:spcBef>
                <a:spcPct val="50000"/>
              </a:spcBef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  <a:defRPr/>
            </a:pPr>
            <a:r>
              <a:rPr lang="en-US" sz="1400" dirty="0">
                <a:latin typeface="Arial" charset="0"/>
              </a:rPr>
              <a:t>ASC has sold 100 cameras to a number of large- and medium-sized aerospace organizations</a:t>
            </a:r>
          </a:p>
          <a:p>
            <a:pPr marL="230188" indent="-230188" defTabSz="292100" eaLnBrk="0" hangingPunct="0">
              <a:spcBef>
                <a:spcPct val="50000"/>
              </a:spcBef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  <a:defRPr/>
            </a:pPr>
            <a:r>
              <a:rPr lang="en-US" sz="1400" dirty="0">
                <a:latin typeface="Arial" charset="0"/>
              </a:rPr>
              <a:t>LIDAR cameras are useful in almost any vehicle for collision avoidance and object detection</a:t>
            </a:r>
            <a:endParaRPr lang="en-US" sz="120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4343" name="Rectangle 7"/>
          <p:cNvSpPr>
            <a:spLocks noChangeArrowheads="1"/>
          </p:cNvSpPr>
          <p:nvPr/>
        </p:nvSpPr>
        <p:spPr bwMode="auto">
          <a:xfrm>
            <a:off x="117475" y="6342063"/>
            <a:ext cx="16716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eaLnBrk="0" hangingPunct="0"/>
            <a:endParaRPr lang="en-US" sz="900" b="1" i="1">
              <a:latin typeface="Arial" charset="0"/>
            </a:endParaRPr>
          </a:p>
          <a:p>
            <a:pPr eaLnBrk="0" hangingPunct="0"/>
            <a:r>
              <a:rPr lang="en-US" sz="900" b="1" i="1">
                <a:latin typeface="Arial" charset="0"/>
              </a:rPr>
              <a:t>Spinoff 2011</a:t>
            </a:r>
          </a:p>
        </p:txBody>
      </p:sp>
      <p:sp>
        <p:nvSpPr>
          <p:cNvPr id="14344" name="Rectangle 14"/>
          <p:cNvSpPr>
            <a:spLocks noChangeArrowheads="1"/>
          </p:cNvSpPr>
          <p:nvPr/>
        </p:nvSpPr>
        <p:spPr bwMode="auto">
          <a:xfrm rot="10800000" flipV="1">
            <a:off x="6172200" y="6511925"/>
            <a:ext cx="2895600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r" eaLnBrk="0" hangingPunct="0"/>
            <a:r>
              <a:rPr lang="en-US" sz="900" b="1" i="1">
                <a:latin typeface="Arial" charset="0"/>
              </a:rPr>
              <a:t>Transportation</a:t>
            </a:r>
          </a:p>
        </p:txBody>
      </p:sp>
      <p:pic>
        <p:nvPicPr>
          <p:cNvPr id="14345" name="Picture 25" descr="NASA insigniaCMYK"/>
          <p:cNvPicPr preferRelativeResize="0"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1000" y="92075"/>
            <a:ext cx="931863" cy="74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ounded Rectangle 18"/>
          <p:cNvSpPr/>
          <p:nvPr/>
        </p:nvSpPr>
        <p:spPr>
          <a:xfrm>
            <a:off x="76200" y="2209800"/>
            <a:ext cx="4572000" cy="1828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14347" name="TextBox 17"/>
          <p:cNvSpPr txBox="1">
            <a:spLocks noChangeArrowheads="1"/>
          </p:cNvSpPr>
          <p:nvPr/>
        </p:nvSpPr>
        <p:spPr bwMode="auto">
          <a:xfrm>
            <a:off x="152400" y="228600"/>
            <a:ext cx="77724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/>
              <a:t>Cameras Provide Safe Navigation for Pilots, Drivers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4724400" y="4114800"/>
            <a:ext cx="4267200" cy="2209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8210" name="TextBox 17"/>
          <p:cNvSpPr txBox="1">
            <a:spLocks noChangeArrowheads="1"/>
          </p:cNvSpPr>
          <p:nvPr/>
        </p:nvSpPr>
        <p:spPr bwMode="auto">
          <a:xfrm>
            <a:off x="76200" y="4114800"/>
            <a:ext cx="4572000" cy="221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35000"/>
              </a:spcBef>
              <a:tabLst>
                <a:tab pos="228600" algn="l"/>
                <a:tab pos="292100" algn="l"/>
              </a:tabLst>
              <a:defRPr/>
            </a:pPr>
            <a:r>
              <a:rPr lang="en-US" sz="1600" b="1" dirty="0">
                <a:latin typeface="Arial" charset="0"/>
              </a:rPr>
              <a:t>Partnership</a:t>
            </a:r>
          </a:p>
          <a:p>
            <a:pPr marL="230188" indent="-230188" eaLnBrk="0" hangingPunct="0">
              <a:spcBef>
                <a:spcPct val="35000"/>
              </a:spcBef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  <a:defRPr/>
            </a:pPr>
            <a:r>
              <a:rPr lang="en-US" sz="1400" dirty="0">
                <a:latin typeface="Arial" charset="0"/>
              </a:rPr>
              <a:t>Advanced Scientific Concepts Inc. (ASC) received a Small Business Innovation Research (SBIR) award from the Jet Propulsion Laboratory to adapt their 3D flash light detection and ranging (LIDAR) camera for entry-, descent-, and landing-phase applications</a:t>
            </a:r>
          </a:p>
          <a:p>
            <a:pPr marL="230188" indent="-230188" eaLnBrk="0" hangingPunct="0">
              <a:spcBef>
                <a:spcPct val="35000"/>
              </a:spcBef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  <a:defRPr/>
            </a:pPr>
            <a:r>
              <a:rPr lang="en-US" sz="1400" dirty="0">
                <a:latin typeface="Arial" charset="0"/>
              </a:rPr>
              <a:t>ASC also received SBIR awards and a NASA Research Announcement contract to adapt flash LIDAR for docking at the International Space Station</a:t>
            </a:r>
          </a:p>
        </p:txBody>
      </p:sp>
      <p:pic>
        <p:nvPicPr>
          <p:cNvPr id="14350" name="Picture 14" descr="mars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86400" y="838200"/>
            <a:ext cx="2438400" cy="301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76200" y="4114800"/>
            <a:ext cx="4572000" cy="238591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8195" name="Rectangle 2"/>
          <p:cNvSpPr>
            <a:spLocks noChangeArrowheads="1"/>
          </p:cNvSpPr>
          <p:nvPr/>
        </p:nvSpPr>
        <p:spPr bwMode="auto">
          <a:xfrm>
            <a:off x="76200" y="2209800"/>
            <a:ext cx="4648200" cy="156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ctr" eaLnBrk="0" hangingPunct="0">
              <a:spcBef>
                <a:spcPct val="35000"/>
              </a:spcBef>
              <a:tabLst>
                <a:tab pos="228600" algn="l"/>
                <a:tab pos="292100" algn="l"/>
              </a:tabLst>
              <a:defRPr/>
            </a:pPr>
            <a:r>
              <a:rPr lang="en-US" sz="1600" b="1" dirty="0">
                <a:latin typeface="Arial" charset="0"/>
              </a:rPr>
              <a:t>NASA Technology</a:t>
            </a:r>
          </a:p>
          <a:p>
            <a:pPr marL="230188" indent="-230188" eaLnBrk="0" hangingPunct="0">
              <a:spcBef>
                <a:spcPct val="35000"/>
              </a:spcBef>
              <a:buClr>
                <a:srgbClr val="790015"/>
              </a:buClr>
              <a:buFont typeface="Wingdings" pitchFamily="2" charset="2"/>
              <a:buChar char=""/>
              <a:tabLst>
                <a:tab pos="228600" algn="l"/>
                <a:tab pos="292100" algn="l"/>
              </a:tabLst>
              <a:defRPr/>
            </a:pPr>
            <a:r>
              <a:rPr lang="en-US" sz="1400" dirty="0">
                <a:latin typeface="Arial" charset="0"/>
              </a:rPr>
              <a:t>NASA employs many design tools to enhance flight and provide data to engineers; however, the programs don’t always communicate with each other</a:t>
            </a:r>
          </a:p>
          <a:p>
            <a:pPr marL="230188" indent="-230188" eaLnBrk="0" hangingPunct="0">
              <a:spcBef>
                <a:spcPct val="35000"/>
              </a:spcBef>
              <a:buClr>
                <a:srgbClr val="790015"/>
              </a:buClr>
              <a:buFont typeface="Wingdings" pitchFamily="2" charset="2"/>
              <a:buChar char=""/>
              <a:tabLst>
                <a:tab pos="228600" algn="l"/>
                <a:tab pos="292100" algn="l"/>
              </a:tabLst>
              <a:defRPr/>
            </a:pPr>
            <a:r>
              <a:rPr lang="en-US" sz="1400" dirty="0">
                <a:latin typeface="Arial" charset="0"/>
              </a:rPr>
              <a:t>NASA wanted a way to integrate its flight design tools into one complex system</a:t>
            </a:r>
            <a:endParaRPr lang="en-US" sz="1600" b="1" dirty="0">
              <a:latin typeface="Arial" charset="0"/>
            </a:endParaRPr>
          </a:p>
        </p:txBody>
      </p:sp>
      <p:sp>
        <p:nvSpPr>
          <p:cNvPr id="15364" name="Rectangle 4"/>
          <p:cNvSpPr>
            <a:spLocks noChangeArrowheads="1"/>
          </p:cNvSpPr>
          <p:nvPr/>
        </p:nvSpPr>
        <p:spPr bwMode="auto">
          <a:xfrm>
            <a:off x="0" y="685800"/>
            <a:ext cx="44958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ctr" eaLnBrk="0" hangingPunct="0"/>
            <a:endParaRPr lang="en-US" sz="1600" b="1" i="1">
              <a:latin typeface="Arial" charset="0"/>
            </a:endParaRPr>
          </a:p>
          <a:p>
            <a:pPr algn="ctr" eaLnBrk="0" hangingPunct="0"/>
            <a:r>
              <a:rPr lang="en-US" sz="1600" b="1" i="1">
                <a:latin typeface="Arial" charset="0"/>
              </a:rPr>
              <a:t>Langley Research Center</a:t>
            </a:r>
          </a:p>
          <a:p>
            <a:pPr algn="ctr" eaLnBrk="0" hangingPunct="0"/>
            <a:endParaRPr lang="en-US" sz="1600" b="1" i="1">
              <a:latin typeface="Arial" charset="0"/>
            </a:endParaRPr>
          </a:p>
          <a:p>
            <a:pPr algn="ctr" eaLnBrk="0" hangingPunct="0"/>
            <a:r>
              <a:rPr lang="en-US" sz="1600" b="1" i="1">
                <a:latin typeface="Arial" charset="0"/>
              </a:rPr>
              <a:t>Phoenix Integration Inc.</a:t>
            </a:r>
          </a:p>
          <a:p>
            <a:pPr algn="ctr" eaLnBrk="0" hangingPunct="0"/>
            <a:r>
              <a:rPr lang="en-US" sz="1600" b="1" i="1">
                <a:latin typeface="Arial" charset="0"/>
              </a:rPr>
              <a:t>Wayne, Pennsylvania</a:t>
            </a:r>
          </a:p>
          <a:p>
            <a:pPr algn="ctr" eaLnBrk="0" hangingPunct="0"/>
            <a:endParaRPr lang="en-US" sz="1600" b="1" i="1">
              <a:latin typeface="Arial" charset="0"/>
            </a:endParaRPr>
          </a:p>
        </p:txBody>
      </p:sp>
      <p:sp>
        <p:nvSpPr>
          <p:cNvPr id="15365" name="Rectangle 5"/>
          <p:cNvSpPr>
            <a:spLocks noChangeArrowheads="1"/>
          </p:cNvSpPr>
          <p:nvPr/>
        </p:nvSpPr>
        <p:spPr bwMode="auto">
          <a:xfrm>
            <a:off x="26988" y="101600"/>
            <a:ext cx="244475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0650" tIns="61912" rIns="120650" bIns="61912">
            <a:spAutoFit/>
          </a:bodyPr>
          <a:lstStyle/>
          <a:p>
            <a:pPr defTabSz="1516063" eaLnBrk="0" hangingPunct="0">
              <a:lnSpc>
                <a:spcPct val="90000"/>
              </a:lnSpc>
            </a:pPr>
            <a:endParaRPr lang="en-US" sz="1500" b="1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8199" name="Rectangle 6"/>
          <p:cNvSpPr>
            <a:spLocks noChangeArrowheads="1"/>
          </p:cNvSpPr>
          <p:nvPr/>
        </p:nvSpPr>
        <p:spPr bwMode="auto">
          <a:xfrm>
            <a:off x="4724400" y="4114800"/>
            <a:ext cx="4267200" cy="2385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ctr" defTabSz="292100" eaLnBrk="0" hangingPunct="0">
              <a:tabLst>
                <a:tab pos="228600" algn="l"/>
                <a:tab pos="571500" algn="l"/>
                <a:tab pos="1663700" algn="l"/>
              </a:tabLst>
              <a:defRPr/>
            </a:pPr>
            <a:r>
              <a:rPr lang="en-US" sz="1600" b="1" dirty="0">
                <a:latin typeface="Arial" charset="0"/>
              </a:rPr>
              <a:t>Benefits</a:t>
            </a:r>
            <a:endParaRPr lang="en-US" sz="1600" dirty="0">
              <a:latin typeface="Arial" charset="0"/>
            </a:endParaRPr>
          </a:p>
          <a:p>
            <a:pPr marL="230188" indent="-230188" defTabSz="292100" eaLnBrk="0" hangingPunct="0">
              <a:spcBef>
                <a:spcPct val="50000"/>
              </a:spcBef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  <a:defRPr/>
            </a:pPr>
            <a:r>
              <a:rPr lang="en-US" sz="1400" dirty="0">
                <a:latin typeface="Arial" charset="0"/>
              </a:rPr>
              <a:t>The partnership resulted in the PHX ModelCenter, a graphical environment for process integration and design automation</a:t>
            </a:r>
          </a:p>
          <a:p>
            <a:pPr marL="230188" indent="-230188" defTabSz="292100" eaLnBrk="0" hangingPunct="0">
              <a:spcBef>
                <a:spcPct val="50000"/>
              </a:spcBef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  <a:defRPr/>
            </a:pPr>
            <a:r>
              <a:rPr lang="en-US" sz="1400" dirty="0">
                <a:latin typeface="Arial" charset="0"/>
              </a:rPr>
              <a:t>The tool lowers costs for NASA and commercial clients by allowing engineers to spend less time on programming and more </a:t>
            </a:r>
            <a:r>
              <a:rPr lang="en-US" sz="1400" dirty="0" smtClean="0">
                <a:latin typeface="Arial" charset="0"/>
              </a:rPr>
              <a:t>time on </a:t>
            </a:r>
            <a:r>
              <a:rPr lang="en-US" sz="1400" dirty="0">
                <a:latin typeface="Arial" charset="0"/>
              </a:rPr>
              <a:t>design</a:t>
            </a:r>
          </a:p>
          <a:p>
            <a:pPr marL="230188" indent="-230188" defTabSz="292100" eaLnBrk="0" hangingPunct="0">
              <a:spcBef>
                <a:spcPct val="50000"/>
              </a:spcBef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  <a:defRPr/>
            </a:pPr>
            <a:r>
              <a:rPr lang="en-US" sz="1400" dirty="0" smtClean="0">
                <a:latin typeface="Arial" charset="0"/>
              </a:rPr>
              <a:t>The software is used </a:t>
            </a:r>
            <a:r>
              <a:rPr lang="en-US" sz="1400" dirty="0">
                <a:latin typeface="Arial" charset="0"/>
              </a:rPr>
              <a:t>by over 1,000 engineers in 100 locations</a:t>
            </a:r>
          </a:p>
        </p:txBody>
      </p:sp>
      <p:sp>
        <p:nvSpPr>
          <p:cNvPr id="15367" name="Rectangle 7"/>
          <p:cNvSpPr>
            <a:spLocks noChangeArrowheads="1"/>
          </p:cNvSpPr>
          <p:nvPr/>
        </p:nvSpPr>
        <p:spPr bwMode="auto">
          <a:xfrm>
            <a:off x="117475" y="6342063"/>
            <a:ext cx="16716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eaLnBrk="0" hangingPunct="0"/>
            <a:endParaRPr lang="en-US" sz="900" b="1" i="1">
              <a:latin typeface="Arial" charset="0"/>
            </a:endParaRPr>
          </a:p>
          <a:p>
            <a:pPr eaLnBrk="0" hangingPunct="0"/>
            <a:r>
              <a:rPr lang="en-US" sz="900" b="1" i="1">
                <a:latin typeface="Arial" charset="0"/>
              </a:rPr>
              <a:t>Spinoff 2011</a:t>
            </a:r>
          </a:p>
        </p:txBody>
      </p:sp>
      <p:sp>
        <p:nvSpPr>
          <p:cNvPr id="15368" name="Rectangle 14"/>
          <p:cNvSpPr>
            <a:spLocks noChangeArrowheads="1"/>
          </p:cNvSpPr>
          <p:nvPr/>
        </p:nvSpPr>
        <p:spPr bwMode="auto">
          <a:xfrm rot="10800000" flipV="1">
            <a:off x="6172200" y="6511925"/>
            <a:ext cx="2895600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r" eaLnBrk="0" hangingPunct="0"/>
            <a:r>
              <a:rPr lang="en-US" sz="900" b="1" i="1">
                <a:latin typeface="Arial" charset="0"/>
              </a:rPr>
              <a:t>Transportation</a:t>
            </a:r>
          </a:p>
        </p:txBody>
      </p:sp>
      <p:pic>
        <p:nvPicPr>
          <p:cNvPr id="15369" name="Picture 25" descr="NASA insigniaCMYK"/>
          <p:cNvPicPr preferRelativeResize="0"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1000" y="92075"/>
            <a:ext cx="931863" cy="74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ounded Rectangle 18"/>
          <p:cNvSpPr/>
          <p:nvPr/>
        </p:nvSpPr>
        <p:spPr>
          <a:xfrm>
            <a:off x="76200" y="2209800"/>
            <a:ext cx="4572000" cy="1828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15371" name="TextBox 17"/>
          <p:cNvSpPr txBox="1">
            <a:spLocks noChangeArrowheads="1"/>
          </p:cNvSpPr>
          <p:nvPr/>
        </p:nvSpPr>
        <p:spPr bwMode="auto">
          <a:xfrm>
            <a:off x="152400" y="228600"/>
            <a:ext cx="77724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/>
              <a:t>Integrated Design Tools Save Time, Money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4724400" y="4114799"/>
            <a:ext cx="4267200" cy="238591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8210" name="TextBox 17"/>
          <p:cNvSpPr txBox="1">
            <a:spLocks noChangeArrowheads="1"/>
          </p:cNvSpPr>
          <p:nvPr/>
        </p:nvSpPr>
        <p:spPr bwMode="auto">
          <a:xfrm>
            <a:off x="76200" y="4114800"/>
            <a:ext cx="4572000" cy="207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35000"/>
              </a:spcBef>
              <a:tabLst>
                <a:tab pos="228600" algn="l"/>
                <a:tab pos="292100" algn="l"/>
              </a:tabLst>
              <a:defRPr/>
            </a:pPr>
            <a:r>
              <a:rPr lang="en-US" sz="1600" b="1" dirty="0">
                <a:latin typeface="Arial" charset="0"/>
              </a:rPr>
              <a:t>Partnership</a:t>
            </a:r>
          </a:p>
          <a:p>
            <a:pPr marL="230188" indent="-230188" eaLnBrk="0" hangingPunct="0">
              <a:spcBef>
                <a:spcPct val="35000"/>
              </a:spcBef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  <a:defRPr/>
            </a:pPr>
            <a:r>
              <a:rPr lang="en-US" sz="1400" dirty="0">
                <a:latin typeface="Arial" charset="0"/>
              </a:rPr>
              <a:t>A Small Business Innovation Research (SBIR) program contract was awarded to Phoenix Integration, an established industry leader</a:t>
            </a:r>
          </a:p>
          <a:p>
            <a:pPr marL="230188" indent="-230188" eaLnBrk="0" hangingPunct="0">
              <a:spcBef>
                <a:spcPct val="35000"/>
              </a:spcBef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  <a:defRPr/>
            </a:pPr>
            <a:r>
              <a:rPr lang="en-US" sz="1400" dirty="0">
                <a:latin typeface="Arial" charset="0"/>
              </a:rPr>
              <a:t>Through SBIRs, Phoenix Integration modified its process and design software for use in flight</a:t>
            </a:r>
          </a:p>
          <a:p>
            <a:pPr marL="230188" indent="-230188" eaLnBrk="0" hangingPunct="0">
              <a:spcBef>
                <a:spcPct val="35000"/>
              </a:spcBef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  <a:defRPr/>
            </a:pPr>
            <a:r>
              <a:rPr lang="en-US" sz="1400" dirty="0">
                <a:latin typeface="Arial" charset="0"/>
              </a:rPr>
              <a:t>Ongoing development brings more advanced integration tools to NASA and commercial clients</a:t>
            </a:r>
          </a:p>
        </p:txBody>
      </p:sp>
      <p:pic>
        <p:nvPicPr>
          <p:cNvPr id="15374" name="Picture 14" descr="365837main_n3_mit_1364x895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29200" y="1219200"/>
            <a:ext cx="3733800" cy="2449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tro">
  <a:themeElements>
    <a:clrScheme name="Origin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Metro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Metro</Template>
  <TotalTime>1215</TotalTime>
  <Pages>1</Pages>
  <Words>7839</Words>
  <Application>Microsoft Macintosh PowerPoint</Application>
  <PresentationFormat>On-screen Show (4:3)</PresentationFormat>
  <Paragraphs>902</Paragraphs>
  <Slides>45</Slides>
  <Notes>45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6" baseType="lpstr">
      <vt:lpstr>Metro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</vt:vector>
  </TitlesOfParts>
  <Company>ODIN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dreibel</dc:creator>
  <cp:keywords/>
  <dc:description/>
  <cp:lastModifiedBy>John Jones</cp:lastModifiedBy>
  <cp:revision>134</cp:revision>
  <cp:lastPrinted>1998-09-30T20:29:26Z</cp:lastPrinted>
  <dcterms:created xsi:type="dcterms:W3CDTF">2012-01-20T16:30:26Z</dcterms:created>
  <dcterms:modified xsi:type="dcterms:W3CDTF">2012-01-20T16:32:06Z</dcterms:modified>
</cp:coreProperties>
</file>